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2"/>
  </p:notesMasterIdLst>
  <p:sldIdLst>
    <p:sldId id="256" r:id="rId2"/>
    <p:sldId id="312" r:id="rId3"/>
    <p:sldId id="342" r:id="rId4"/>
    <p:sldId id="286" r:id="rId5"/>
    <p:sldId id="327" r:id="rId6"/>
    <p:sldId id="322" r:id="rId7"/>
    <p:sldId id="323" r:id="rId8"/>
    <p:sldId id="331" r:id="rId9"/>
    <p:sldId id="330" r:id="rId10"/>
    <p:sldId id="338" r:id="rId11"/>
    <p:sldId id="297" r:id="rId12"/>
    <p:sldId id="328" r:id="rId13"/>
    <p:sldId id="326" r:id="rId14"/>
    <p:sldId id="300" r:id="rId15"/>
    <p:sldId id="289" r:id="rId16"/>
    <p:sldId id="336" r:id="rId17"/>
    <p:sldId id="284" r:id="rId18"/>
    <p:sldId id="307" r:id="rId19"/>
    <p:sldId id="324" r:id="rId20"/>
    <p:sldId id="332" r:id="rId21"/>
    <p:sldId id="333" r:id="rId22"/>
    <p:sldId id="339" r:id="rId23"/>
    <p:sldId id="343" r:id="rId24"/>
    <p:sldId id="344" r:id="rId25"/>
    <p:sldId id="341" r:id="rId26"/>
    <p:sldId id="316" r:id="rId27"/>
    <p:sldId id="334" r:id="rId28"/>
    <p:sldId id="335" r:id="rId29"/>
    <p:sldId id="340" r:id="rId30"/>
    <p:sldId id="31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woodland38@yahoo.com" initials="m" lastIdx="2" clrIdx="0"/>
  <p:cmAuthor id="1" name="Aaron Eliason" initials="" lastIdx="0" clrIdx="1"/>
  <p:cmAuthor id="2" name="Sullivan, Ian (sull4079@vandals.uidaho.edu)" initials="SI(" lastIdx="1" clrIdx="2">
    <p:extLst>
      <p:ext uri="{19B8F6BF-5375-455C-9EA6-DF929625EA0E}">
        <p15:presenceInfo xmlns:p15="http://schemas.microsoft.com/office/powerpoint/2012/main" userId="S-1-5-21-1250867033-1957335978-1359177354-361248" providerId="AD"/>
      </p:ext>
    </p:extLst>
  </p:cmAuthor>
  <p:cmAuthor id="3" name="Ian Sullivan" initials="IS" lastIdx="4" clrIdx="3">
    <p:extLst>
      <p:ext uri="{19B8F6BF-5375-455C-9EA6-DF929625EA0E}">
        <p15:presenceInfo xmlns:p15="http://schemas.microsoft.com/office/powerpoint/2012/main" userId="9e1452e4271cf6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B68"/>
    <a:srgbClr val="BE901C"/>
    <a:srgbClr val="FFC000"/>
    <a:srgbClr val="FEFF02"/>
    <a:srgbClr val="FFF6E7"/>
    <a:srgbClr val="FFECCC"/>
    <a:srgbClr val="800000"/>
    <a:srgbClr val="700000"/>
    <a:srgbClr val="DAA520"/>
    <a:srgbClr val="F9BA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301" autoAdjust="0"/>
  </p:normalViewPr>
  <p:slideViewPr>
    <p:cSldViewPr snapToGrid="0">
      <p:cViewPr varScale="1">
        <p:scale>
          <a:sx n="83" d="100"/>
          <a:sy n="83" d="100"/>
        </p:scale>
        <p:origin x="14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7AAAB-35E8-6949-B4BC-5B5C692A8A20}" type="datetimeFigureOut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1A6B6-633A-A54B-B9D5-00D4B3EAA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29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47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Kiss</a:t>
            </a:r>
          </a:p>
          <a:p>
            <a:endParaRPr lang="en-US" dirty="0"/>
          </a:p>
          <a:p>
            <a:r>
              <a:rPr lang="en-US" dirty="0"/>
              <a:t>If time is short, combine results into previous</a:t>
            </a:r>
            <a:r>
              <a:rPr lang="en-US" baseline="0" dirty="0"/>
              <a:t> slide and disregard configurations.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978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Update after clean up of mode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Change graph to 180 E-score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79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82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Kiss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140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54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  <a:p>
            <a:r>
              <a:rPr lang="en-US" dirty="0"/>
              <a:t>Add comparisons to stock</a:t>
            </a:r>
          </a:p>
          <a:p>
            <a:r>
              <a:rPr lang="en-US" dirty="0"/>
              <a:t>Fun figure with snowmobile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0149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270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21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554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Kiss Tell a story</a:t>
            </a:r>
          </a:p>
          <a:p>
            <a:endParaRPr lang="en-US" dirty="0"/>
          </a:p>
          <a:p>
            <a:r>
              <a:rPr lang="en-US" dirty="0"/>
              <a:t>U of I has been at</a:t>
            </a:r>
            <a:r>
              <a:rPr lang="en-US" baseline="0" dirty="0"/>
              <a:t> the CSC since 2001</a:t>
            </a:r>
          </a:p>
          <a:p>
            <a:r>
              <a:rPr lang="en-US" baseline="0" dirty="0"/>
              <a:t>Learned as much about managing a team as designing a snowmobile</a:t>
            </a:r>
          </a:p>
          <a:p>
            <a:endParaRPr lang="en-US" baseline="0" dirty="0"/>
          </a:p>
          <a:p>
            <a:r>
              <a:rPr lang="en-US" baseline="0" dirty="0"/>
              <a:t>We will talk about everything that went into this year’s entry, from project management to how we engineered a clean/quiet/efficient snowmobile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32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90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5CA614-4CFC-436B-A09B-63A333F8B37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089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competition, 5</a:t>
            </a:r>
            <a:r>
              <a:rPr lang="en-US" baseline="0" dirty="0"/>
              <a:t> of us went to Detroit for SAE World Congress. We were only able to do this because of the support from NIATT, the ME Department and the Office of Undergraduate </a:t>
            </a:r>
            <a:r>
              <a:rPr lang="en-US" baseline="0"/>
              <a:t>Research.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05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Leadership</a:t>
            </a:r>
          </a:p>
          <a:p>
            <a:r>
              <a:rPr lang="en-US" dirty="0"/>
              <a:t>	-</a:t>
            </a:r>
            <a:r>
              <a:rPr lang="en-US" baseline="0" dirty="0"/>
              <a:t> Senior deals with overall project management</a:t>
            </a:r>
          </a:p>
          <a:p>
            <a:r>
              <a:rPr lang="en-US" baseline="0" dirty="0"/>
              <a:t>	- Junior is responsible for administrative procedures and training to replace the senior captain</a:t>
            </a:r>
          </a:p>
          <a:p>
            <a:r>
              <a:rPr lang="en-US" baseline="0" dirty="0"/>
              <a:t>	- More experienced members lead sub-groups of underclassmen</a:t>
            </a:r>
          </a:p>
          <a:p>
            <a:r>
              <a:rPr lang="en-US" baseline="0" dirty="0"/>
              <a:t>Team management</a:t>
            </a:r>
          </a:p>
          <a:p>
            <a:r>
              <a:rPr lang="en-US" baseline="0" dirty="0"/>
              <a:t>	- We meet twice a week to log progress and come up with action items</a:t>
            </a:r>
          </a:p>
          <a:p>
            <a:r>
              <a:rPr lang="en-US" baseline="0" dirty="0"/>
              <a:t>		- The action register dynamically updates a Gantt chart</a:t>
            </a:r>
          </a:p>
          <a:p>
            <a:r>
              <a:rPr lang="en-US" baseline="0" dirty="0"/>
              <a:t>	- Sub-groups meet independently to help keep members accountable for work</a:t>
            </a:r>
          </a:p>
          <a:p>
            <a:r>
              <a:rPr lang="en-US" baseline="0" dirty="0"/>
              <a:t>CSC Class</a:t>
            </a:r>
          </a:p>
          <a:p>
            <a:r>
              <a:rPr lang="en-US" baseline="0" dirty="0"/>
              <a:t>	- The more experienced members lead lectures on topics such as combustion strategy and data acquisition</a:t>
            </a:r>
          </a:p>
          <a:p>
            <a:r>
              <a:rPr lang="en-US" baseline="0" dirty="0"/>
              <a:t>	- Every member must complete assignments such as reading questions for alumni theses or an ethanol compensation map in Excel</a:t>
            </a:r>
          </a:p>
          <a:p>
            <a:r>
              <a:rPr lang="en-US" baseline="0" dirty="0"/>
              <a:t>	- Additionally, logbooks are graded as part of the class</a:t>
            </a:r>
          </a:p>
          <a:p>
            <a:r>
              <a:rPr lang="en-US" baseline="0" dirty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69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  <a:p>
            <a:r>
              <a:rPr lang="en-US" dirty="0"/>
              <a:t>Original UICSC snowmobile was heavy 4 stroke… not good for the mountains… everyone in Idaho uses two strokes… we want to make them clean and rideable/fun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46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  <a:p>
            <a:endParaRPr lang="en-US" dirty="0"/>
          </a:p>
          <a:p>
            <a:r>
              <a:rPr lang="en-US" baseline="0" dirty="0"/>
              <a:t>New platform</a:t>
            </a:r>
          </a:p>
          <a:p>
            <a:endParaRPr lang="en-US" baseline="0" dirty="0"/>
          </a:p>
          <a:p>
            <a:r>
              <a:rPr lang="en-US" baseline="0" dirty="0"/>
              <a:t>DI + TBI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0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  <a:p>
            <a:endParaRPr lang="en-US" dirty="0"/>
          </a:p>
          <a:p>
            <a:r>
              <a:rPr lang="en-US" dirty="0"/>
              <a:t>First choice for 2 stroke would be 600 because it meets power requirements of competition</a:t>
            </a:r>
          </a:p>
          <a:p>
            <a:r>
              <a:rPr lang="en-US" dirty="0"/>
              <a:t>Instead -&gt; </a:t>
            </a:r>
            <a:r>
              <a:rPr lang="en-US" dirty="0" err="1"/>
              <a:t>downspeed</a:t>
            </a:r>
            <a:r>
              <a:rPr lang="en-US" dirty="0"/>
              <a:t> 850</a:t>
            </a:r>
          </a:p>
          <a:p>
            <a:r>
              <a:rPr lang="en-US" dirty="0"/>
              <a:t>Compared to 600cc </a:t>
            </a:r>
            <a:r>
              <a:rPr lang="en-US" dirty="0" err="1"/>
              <a:t>Hgher</a:t>
            </a:r>
            <a:r>
              <a:rPr lang="en-US" dirty="0"/>
              <a:t> torque – lower throttle/RPM and peak cylinder pressures result in lower emissions and higher fuel efficiency.</a:t>
            </a:r>
          </a:p>
          <a:p>
            <a:r>
              <a:rPr lang="en-US" dirty="0"/>
              <a:t>Compared to stock, the mode points </a:t>
            </a:r>
            <a:r>
              <a:rPr lang="en-US"/>
              <a:t>are shifted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24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  <a:p>
            <a:endParaRPr lang="en-US" dirty="0"/>
          </a:p>
          <a:p>
            <a:r>
              <a:rPr lang="en-US" dirty="0"/>
              <a:t>Better figure</a:t>
            </a:r>
          </a:p>
          <a:p>
            <a:endParaRPr lang="en-US" dirty="0"/>
          </a:p>
          <a:p>
            <a:r>
              <a:rPr lang="en-US" dirty="0"/>
              <a:t>Change wording on</a:t>
            </a:r>
            <a:r>
              <a:rPr lang="en-US" baseline="0" dirty="0"/>
              <a:t> slide… dwell vs tuned pipe length</a:t>
            </a:r>
          </a:p>
          <a:p>
            <a:r>
              <a:rPr lang="en-US" baseline="0" dirty="0"/>
              <a:t>BSFC minimized vs dwell length which influences total length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98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  <a:p>
            <a:endParaRPr lang="en-US" dirty="0"/>
          </a:p>
          <a:p>
            <a:r>
              <a:rPr lang="en-US" dirty="0"/>
              <a:t>Bar graph of emissions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46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1A6B6-633A-A54B-B9D5-00D4B3EAA2F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81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1" y="5126956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B37E3-1B66-EA41-B4FE-88BEE934AE87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1" y="267808"/>
            <a:ext cx="7543800" cy="660249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000" spc="-5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9981" y="6018886"/>
            <a:ext cx="984019" cy="365125"/>
          </a:xfrm>
        </p:spPr>
        <p:txBody>
          <a:bodyPr/>
          <a:lstStyle>
            <a:lvl1pPr>
              <a:defRPr sz="1200" b="1" i="1"/>
            </a:lvl1pPr>
          </a:lstStyle>
          <a:p>
            <a:fld id="{B0F5241F-8DE7-433B-A665-1BC983B374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43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563" y="0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2961" y="2215603"/>
            <a:ext cx="7543801" cy="402336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686EC-3E41-6A4E-B2D4-D974F93C295D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00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8898C-E769-A04B-A510-2402207DCC48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7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-4086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8482" y="6459786"/>
            <a:ext cx="1854203" cy="365125"/>
          </a:xfrm>
        </p:spPr>
        <p:txBody>
          <a:bodyPr/>
          <a:lstStyle/>
          <a:p>
            <a:fld id="{6C98B39B-F105-084F-9F08-B77808947A4E}" type="datetime1">
              <a:rPr lang="en-US" smtClean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10" descr="S:\Engineering\SeniorDesign\- Group Folders\CSC\Sponsor Information\2014\Sponsor Logos\NIATT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4" y="3857414"/>
            <a:ext cx="13652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:\Engineering\SeniorDesign\- Group Folders\CSC\Logo\csc2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228600"/>
            <a:ext cx="941388" cy="1409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http://web.ims.demokritos.gr/IPPW-3/UIdaho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59" y="3644054"/>
            <a:ext cx="2297041" cy="52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757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98324"/>
            <a:ext cx="9141619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AE9B-474F-2741-9793-B822A21A6EC6}" type="datetime1">
              <a:rPr lang="en-US" smtClean="0"/>
              <a:pPr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23981" y="5877115"/>
            <a:ext cx="1017638" cy="463729"/>
          </a:xfrm>
        </p:spPr>
        <p:txBody>
          <a:bodyPr/>
          <a:lstStyle>
            <a:lvl1pPr>
              <a:defRPr sz="1800" b="1" i="0"/>
            </a:lvl1pPr>
          </a:lstStyle>
          <a:p>
            <a:fld id="{B0F5241F-8DE7-433B-A665-1BC983B374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671392" y="1434877"/>
            <a:ext cx="3703320" cy="4534640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>
                <a:solidFill>
                  <a:schemeClr val="bg1"/>
                </a:solidFill>
              </a:defRPr>
            </a:lvl1pPr>
            <a:lvl2pPr marL="384048" indent="-182880">
              <a:buClr>
                <a:srgbClr val="96969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566928" indent="-182880">
              <a:buClr>
                <a:srgbClr val="96969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/>
          </p:nvPr>
        </p:nvSpPr>
        <p:spPr>
          <a:xfrm>
            <a:off x="671392" y="440716"/>
            <a:ext cx="7543800" cy="862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0" descr="S:\Engineering\SeniorDesign\- Group Folders\CSC\Sponsor Information\2014\Sponsor Logos\NIATT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915" y="6400800"/>
            <a:ext cx="1072184" cy="46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ttp://web.ims.demokritos.gr/IPPW-3/UIdaho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766" y="6400800"/>
            <a:ext cx="200366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6"/>
          <p:cNvCxnSpPr/>
          <p:nvPr userDrawn="1"/>
        </p:nvCxnSpPr>
        <p:spPr>
          <a:xfrm>
            <a:off x="720684" y="1322607"/>
            <a:ext cx="7475220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sz="half" idx="14"/>
          </p:nvPr>
        </p:nvSpPr>
        <p:spPr>
          <a:xfrm>
            <a:off x="4492584" y="1434877"/>
            <a:ext cx="3703320" cy="4541418"/>
          </a:xfr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>
                <a:solidFill>
                  <a:schemeClr val="bg1"/>
                </a:solidFill>
              </a:defRPr>
            </a:lvl1pPr>
            <a:lvl2pPr marL="384048" indent="-182880">
              <a:buClr>
                <a:srgbClr val="96969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566928" indent="-182880">
              <a:buClr>
                <a:srgbClr val="96969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0FC9E-493E-4B1E-A8CC-B7AC9A7586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14" y="92513"/>
            <a:ext cx="1195915" cy="155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5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91395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261537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76A4B-3C6E-AC47-BEC4-687AB28BF300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8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09B98-14C5-BC44-BB8D-3B462CD13901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50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852" y="9202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51AFE-61D0-614E-B7D7-08F1F65FC2BC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35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3A1A8-A413-6D45-AC37-BAAA8D7F6B05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22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1CDD05E-FA7A-524D-8567-22CE855620C8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0F5241F-8DE7-433B-A665-1BC983B374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1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B23F-EAA3-3843-A200-5A8730C38EEB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9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3851" y="-42169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42B1CB3-4E22-B644-A758-AB2B4694953E}" type="datetime1">
              <a:rPr lang="en-US" smtClean="0"/>
              <a:pPr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0F5241F-8DE7-433B-A665-1BC983B3747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16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18" Type="http://schemas.openxmlformats.org/officeDocument/2006/relationships/image" Target="../media/image43.jpeg"/><Relationship Id="rId26" Type="http://schemas.openxmlformats.org/officeDocument/2006/relationships/image" Target="../media/image51.png"/><Relationship Id="rId39" Type="http://schemas.openxmlformats.org/officeDocument/2006/relationships/image" Target="../media/image64.jpeg"/><Relationship Id="rId3" Type="http://schemas.openxmlformats.org/officeDocument/2006/relationships/image" Target="../media/image27.png"/><Relationship Id="rId21" Type="http://schemas.openxmlformats.org/officeDocument/2006/relationships/image" Target="../media/image46.png"/><Relationship Id="rId34" Type="http://schemas.openxmlformats.org/officeDocument/2006/relationships/image" Target="../media/image59.jpeg"/><Relationship Id="rId42" Type="http://schemas.openxmlformats.org/officeDocument/2006/relationships/image" Target="../media/image67.jpeg"/><Relationship Id="rId47" Type="http://schemas.openxmlformats.org/officeDocument/2006/relationships/image" Target="../media/image71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17" Type="http://schemas.openxmlformats.org/officeDocument/2006/relationships/image" Target="../media/image42.jpeg"/><Relationship Id="rId25" Type="http://schemas.openxmlformats.org/officeDocument/2006/relationships/image" Target="../media/image50.jpeg"/><Relationship Id="rId33" Type="http://schemas.openxmlformats.org/officeDocument/2006/relationships/image" Target="../media/image58.png"/><Relationship Id="rId38" Type="http://schemas.openxmlformats.org/officeDocument/2006/relationships/image" Target="../media/image63.jpeg"/><Relationship Id="rId46" Type="http://schemas.openxmlformats.org/officeDocument/2006/relationships/image" Target="../media/image70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1.jpe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41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24" Type="http://schemas.openxmlformats.org/officeDocument/2006/relationships/image" Target="../media/image49.gif"/><Relationship Id="rId32" Type="http://schemas.openxmlformats.org/officeDocument/2006/relationships/image" Target="../media/image57.jpeg"/><Relationship Id="rId37" Type="http://schemas.openxmlformats.org/officeDocument/2006/relationships/image" Target="../media/image62.jpeg"/><Relationship Id="rId40" Type="http://schemas.openxmlformats.org/officeDocument/2006/relationships/image" Target="../media/image65.jpeg"/><Relationship Id="rId45" Type="http://schemas.microsoft.com/office/2007/relationships/hdphoto" Target="../media/hdphoto1.wdp"/><Relationship Id="rId5" Type="http://schemas.openxmlformats.org/officeDocument/2006/relationships/image" Target="../media/image29.png"/><Relationship Id="rId15" Type="http://schemas.openxmlformats.org/officeDocument/2006/relationships/image" Target="../media/image40.jpeg"/><Relationship Id="rId23" Type="http://schemas.openxmlformats.org/officeDocument/2006/relationships/image" Target="../media/image48.png"/><Relationship Id="rId28" Type="http://schemas.openxmlformats.org/officeDocument/2006/relationships/image" Target="../media/image53.jpeg"/><Relationship Id="rId36" Type="http://schemas.openxmlformats.org/officeDocument/2006/relationships/image" Target="../media/image61.jpeg"/><Relationship Id="rId10" Type="http://schemas.openxmlformats.org/officeDocument/2006/relationships/image" Target="../media/image35.jpeg"/><Relationship Id="rId19" Type="http://schemas.openxmlformats.org/officeDocument/2006/relationships/image" Target="../media/image44.gif"/><Relationship Id="rId31" Type="http://schemas.openxmlformats.org/officeDocument/2006/relationships/image" Target="../media/image56.jpeg"/><Relationship Id="rId44" Type="http://schemas.openxmlformats.org/officeDocument/2006/relationships/image" Target="../media/image69.png"/><Relationship Id="rId4" Type="http://schemas.openxmlformats.org/officeDocument/2006/relationships/image" Target="../media/image28.gif"/><Relationship Id="rId9" Type="http://schemas.openxmlformats.org/officeDocument/2006/relationships/image" Target="../media/image34.jpeg"/><Relationship Id="rId14" Type="http://schemas.openxmlformats.org/officeDocument/2006/relationships/image" Target="../media/image39.PNG"/><Relationship Id="rId22" Type="http://schemas.openxmlformats.org/officeDocument/2006/relationships/image" Target="../media/image47.jpeg"/><Relationship Id="rId27" Type="http://schemas.openxmlformats.org/officeDocument/2006/relationships/image" Target="../media/image52.jpeg"/><Relationship Id="rId30" Type="http://schemas.openxmlformats.org/officeDocument/2006/relationships/image" Target="../media/image55.jpeg"/><Relationship Id="rId35" Type="http://schemas.openxmlformats.org/officeDocument/2006/relationships/image" Target="../media/image60.jpeg"/><Relationship Id="rId43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64608"/>
            <a:ext cx="7543800" cy="1509037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University of Idaho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2018 Clean Snowmobile Challenge Team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5368602"/>
            <a:ext cx="7543800" cy="1143000"/>
          </a:xfrm>
        </p:spPr>
        <p:txBody>
          <a:bodyPr>
            <a:normAutofit/>
          </a:bodyPr>
          <a:lstStyle/>
          <a:p>
            <a:r>
              <a:rPr lang="en-US" dirty="0"/>
              <a:t>Presented By: </a:t>
            </a:r>
          </a:p>
          <a:p>
            <a:r>
              <a:rPr lang="en-US" dirty="0"/>
              <a:t>Alex Kiss, Ian Sullivan, Zach </a:t>
            </a:r>
            <a:r>
              <a:rPr lang="en-US" dirty="0" err="1"/>
              <a:t>Lipple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799" y="1668390"/>
            <a:ext cx="4806122" cy="3605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z="1800" smtClean="0"/>
              <a:pPr/>
              <a:t>1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43307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6388F7-B22F-4E7D-9BA8-13AFFB13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7676DC3-6F4A-4281-A9D7-E0CD23472E8F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1756377704"/>
              </p:ext>
            </p:extLst>
          </p:nvPr>
        </p:nvGraphicFramePr>
        <p:xfrm>
          <a:off x="252419" y="1706315"/>
          <a:ext cx="2765802" cy="435546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382901">
                  <a:extLst>
                    <a:ext uri="{9D8B030D-6E8A-4147-A177-3AD203B41FA5}">
                      <a16:colId xmlns:a16="http://schemas.microsoft.com/office/drawing/2014/main" val="4240381538"/>
                    </a:ext>
                  </a:extLst>
                </a:gridCol>
                <a:gridCol w="1382901">
                  <a:extLst>
                    <a:ext uri="{9D8B030D-6E8A-4147-A177-3AD203B41FA5}">
                      <a16:colId xmlns:a16="http://schemas.microsoft.com/office/drawing/2014/main" val="1562349382"/>
                    </a:ext>
                  </a:extLst>
                </a:gridCol>
              </a:tblGrid>
              <a:tr h="8710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Component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Roll-Down Angle (°)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77022"/>
                  </a:ext>
                </a:extLst>
              </a:tr>
              <a:tr h="8710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Stock idler wheels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11.4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522046"/>
                  </a:ext>
                </a:extLst>
              </a:tr>
              <a:tr h="8710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</a:t>
                      </a:r>
                      <a:r>
                        <a:rPr lang="en-US" sz="2000" baseline="0" dirty="0">
                          <a:effectLst/>
                        </a:rPr>
                        <a:t> large idler wheels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11.5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686932"/>
                  </a:ext>
                </a:extLst>
              </a:tr>
              <a:tr h="8710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</a:t>
                      </a:r>
                      <a:r>
                        <a:rPr lang="en-US" sz="2000" baseline="0" dirty="0">
                          <a:effectLst/>
                        </a:rPr>
                        <a:t> large idler wheels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11.6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552630"/>
                  </a:ext>
                </a:extLst>
              </a:tr>
              <a:tr h="87109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 large</a:t>
                      </a:r>
                      <a:r>
                        <a:rPr lang="en-US" sz="2000" baseline="0" dirty="0">
                          <a:effectLst/>
                        </a:rPr>
                        <a:t> </a:t>
                      </a:r>
                      <a:r>
                        <a:rPr lang="en-US" sz="2000" dirty="0">
                          <a:effectLst/>
                        </a:rPr>
                        <a:t>idler wheels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12.2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605454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C4D38C52-BEB4-4B4A-B5CA-A638A4E88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 – Drivetrain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6E9DE89-05FC-4E27-B15E-214427688CEE}"/>
              </a:ext>
            </a:extLst>
          </p:cNvPr>
          <p:cNvGraphicFramePr>
            <a:graphicFrameLocks noGrp="1"/>
          </p:cNvGraphicFramePr>
          <p:nvPr>
            <p:ph sz="half" idx="14"/>
            <p:extLst>
              <p:ext uri="{D42A27DB-BD31-4B8C-83A1-F6EECF244321}">
                <p14:modId xmlns:p14="http://schemas.microsoft.com/office/powerpoint/2010/main" val="290123419"/>
              </p:ext>
            </p:extLst>
          </p:nvPr>
        </p:nvGraphicFramePr>
        <p:xfrm>
          <a:off x="3926542" y="1706315"/>
          <a:ext cx="4988138" cy="348700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570616">
                  <a:extLst>
                    <a:ext uri="{9D8B030D-6E8A-4147-A177-3AD203B41FA5}">
                      <a16:colId xmlns:a16="http://schemas.microsoft.com/office/drawing/2014/main" val="2130202140"/>
                    </a:ext>
                  </a:extLst>
                </a:gridCol>
                <a:gridCol w="1139174">
                  <a:extLst>
                    <a:ext uri="{9D8B030D-6E8A-4147-A177-3AD203B41FA5}">
                      <a16:colId xmlns:a16="http://schemas.microsoft.com/office/drawing/2014/main" val="516567793"/>
                    </a:ext>
                  </a:extLst>
                </a:gridCol>
                <a:gridCol w="1139174">
                  <a:extLst>
                    <a:ext uri="{9D8B030D-6E8A-4147-A177-3AD203B41FA5}">
                      <a16:colId xmlns:a16="http://schemas.microsoft.com/office/drawing/2014/main" val="3066768497"/>
                    </a:ext>
                  </a:extLst>
                </a:gridCol>
                <a:gridCol w="1139174">
                  <a:extLst>
                    <a:ext uri="{9D8B030D-6E8A-4147-A177-3AD203B41FA5}">
                      <a16:colId xmlns:a16="http://schemas.microsoft.com/office/drawing/2014/main" val="1024601043"/>
                    </a:ext>
                  </a:extLst>
                </a:gridCol>
              </a:tblGrid>
              <a:tr h="8717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Tested Component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Roll-Out Distance (m [</a:t>
                      </a:r>
                      <a:r>
                        <a:rPr lang="en-US" sz="2000" dirty="0" err="1">
                          <a:effectLst/>
                        </a:rPr>
                        <a:t>ft</a:t>
                      </a:r>
                      <a:r>
                        <a:rPr lang="en-US" sz="2000" dirty="0">
                          <a:effectLst/>
                        </a:rPr>
                        <a:t>])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136480"/>
                  </a:ext>
                </a:extLst>
              </a:tr>
              <a:tr h="8717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80 </a:t>
                      </a:r>
                      <a:r>
                        <a:rPr lang="en-US" sz="2000" dirty="0" err="1">
                          <a:effectLst/>
                        </a:rPr>
                        <a:t>kmph</a:t>
                      </a:r>
                      <a:r>
                        <a:rPr lang="en-US" sz="2000" dirty="0">
                          <a:effectLst/>
                        </a:rPr>
                        <a:t> [50 mph]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64 </a:t>
                      </a:r>
                      <a:r>
                        <a:rPr lang="en-US" sz="2000" dirty="0" err="1">
                          <a:effectLst/>
                        </a:rPr>
                        <a:t>kmph</a:t>
                      </a:r>
                      <a:r>
                        <a:rPr lang="en-US" sz="2000" dirty="0">
                          <a:effectLst/>
                        </a:rPr>
                        <a:t> [40 mph]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48 </a:t>
                      </a:r>
                      <a:r>
                        <a:rPr lang="en-US" sz="2000" dirty="0" err="1">
                          <a:effectLst/>
                        </a:rPr>
                        <a:t>kmph</a:t>
                      </a:r>
                      <a:r>
                        <a:rPr lang="en-US" sz="2000" dirty="0">
                          <a:effectLst/>
                        </a:rPr>
                        <a:t> [30 mph]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277572"/>
                  </a:ext>
                </a:extLst>
              </a:tr>
              <a:tr h="8717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Stock idler wheels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94.8 [311]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62.2 [204]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43.9 [144]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835784"/>
                  </a:ext>
                </a:extLst>
              </a:tr>
              <a:tr h="87175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 large idler wheels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95.1 [312]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69.2 [227]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44.8 [147]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06286"/>
                  </a:ext>
                </a:extLst>
              </a:tr>
            </a:tbl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A723D0BD-5FC0-495B-B388-CFB830AA3737}"/>
              </a:ext>
            </a:extLst>
          </p:cNvPr>
          <p:cNvSpPr/>
          <p:nvPr/>
        </p:nvSpPr>
        <p:spPr>
          <a:xfrm rot="3122341">
            <a:off x="3122757" y="3309967"/>
            <a:ext cx="699248" cy="279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C73C9D1-BF65-4093-8B5B-501EC4A598BD}"/>
              </a:ext>
            </a:extLst>
          </p:cNvPr>
          <p:cNvSpPr/>
          <p:nvPr/>
        </p:nvSpPr>
        <p:spPr>
          <a:xfrm rot="3122341">
            <a:off x="3122758" y="4175445"/>
            <a:ext cx="699248" cy="279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DD5CC7FA-92D4-4876-A59C-D25D3D795B32}"/>
              </a:ext>
            </a:extLst>
          </p:cNvPr>
          <p:cNvSpPr/>
          <p:nvPr/>
        </p:nvSpPr>
        <p:spPr>
          <a:xfrm>
            <a:off x="3892398" y="4238514"/>
            <a:ext cx="5100995" cy="1032734"/>
          </a:xfrm>
          <a:prstGeom prst="frame">
            <a:avLst>
              <a:gd name="adj1" fmla="val 60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64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723351" y="1397720"/>
            <a:ext cx="7606609" cy="1840331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Blank and coated catalysts of two styles were compared</a:t>
            </a:r>
          </a:p>
          <a:p>
            <a:pPr lvl="1"/>
            <a:r>
              <a:rPr lang="en-US" sz="2400" dirty="0"/>
              <a:t>Used dual substrate with three-way 1:20:1 </a:t>
            </a:r>
            <a:r>
              <a:rPr lang="en-US" sz="2400" dirty="0" err="1"/>
              <a:t>Platinum:Palladium:Rhodium</a:t>
            </a:r>
            <a:r>
              <a:rPr lang="en-US" sz="2400" dirty="0"/>
              <a:t> coating</a:t>
            </a:r>
          </a:p>
          <a:p>
            <a:pPr lvl="1"/>
            <a:r>
              <a:rPr lang="en-US" sz="2400" dirty="0"/>
              <a:t>Tested E-score of 180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Emissions Reduction </a:t>
            </a:r>
          </a:p>
        </p:txBody>
      </p:sp>
      <p:cxnSp>
        <p:nvCxnSpPr>
          <p:cNvPr id="6" name="AutoShape 8"/>
          <p:cNvCxnSpPr>
            <a:cxnSpLocks noChangeShapeType="1"/>
          </p:cNvCxnSpPr>
          <p:nvPr/>
        </p:nvCxnSpPr>
        <p:spPr bwMode="auto">
          <a:xfrm flipH="1">
            <a:off x="5216071" y="3527450"/>
            <a:ext cx="533400" cy="333375"/>
          </a:xfrm>
          <a:prstGeom prst="straightConnector1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11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652530" y="5905041"/>
            <a:ext cx="18288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D8BC0728-CD18-4D14-94C3-EF66192732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2320746"/>
              </p:ext>
            </p:extLst>
          </p:nvPr>
        </p:nvGraphicFramePr>
        <p:xfrm>
          <a:off x="1652530" y="3066472"/>
          <a:ext cx="5359264" cy="318201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679632">
                  <a:extLst>
                    <a:ext uri="{9D8B030D-6E8A-4147-A177-3AD203B41FA5}">
                      <a16:colId xmlns:a16="http://schemas.microsoft.com/office/drawing/2014/main" val="4240381538"/>
                    </a:ext>
                  </a:extLst>
                </a:gridCol>
                <a:gridCol w="2679632">
                  <a:extLst>
                    <a:ext uri="{9D8B030D-6E8A-4147-A177-3AD203B41FA5}">
                      <a16:colId xmlns:a16="http://schemas.microsoft.com/office/drawing/2014/main" val="1562349382"/>
                    </a:ext>
                  </a:extLst>
                </a:gridCol>
              </a:tblGrid>
              <a:tr h="53033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Catalyst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E-score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77022"/>
                  </a:ext>
                </a:extLst>
              </a:tr>
              <a:tr h="5303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Stock/No Catalyst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133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1522046"/>
                  </a:ext>
                </a:extLst>
              </a:tr>
              <a:tr h="5303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Blank Single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141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686932"/>
                  </a:ext>
                </a:extLst>
              </a:tr>
              <a:tr h="5303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Blank Dual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149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552630"/>
                  </a:ext>
                </a:extLst>
              </a:tr>
              <a:tr h="5303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1:20:1 Single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+mn-lt"/>
                        </a:rPr>
                        <a:t>165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8605454"/>
                  </a:ext>
                </a:extLst>
              </a:tr>
              <a:tr h="53033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1:20:1 Dual</a:t>
                      </a: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937956"/>
                  </a:ext>
                </a:extLst>
              </a:tr>
            </a:tbl>
          </a:graphicData>
        </a:graphic>
      </p:graphicFrame>
      <p:sp>
        <p:nvSpPr>
          <p:cNvPr id="5" name="Frame 4">
            <a:extLst>
              <a:ext uri="{FF2B5EF4-FFF2-40B4-BE49-F238E27FC236}">
                <a16:creationId xmlns:a16="http://schemas.microsoft.com/office/drawing/2014/main" id="{758AE5DE-A208-427F-9E8E-9D70D7B297ED}"/>
              </a:ext>
            </a:extLst>
          </p:cNvPr>
          <p:cNvSpPr/>
          <p:nvPr/>
        </p:nvSpPr>
        <p:spPr>
          <a:xfrm>
            <a:off x="1616281" y="5689600"/>
            <a:ext cx="5431761" cy="558882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40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671392" y="1441079"/>
            <a:ext cx="4158810" cy="4534640"/>
          </a:xfrm>
        </p:spPr>
        <p:txBody>
          <a:bodyPr>
            <a:normAutofit/>
          </a:bodyPr>
          <a:lstStyle/>
          <a:p>
            <a:pPr>
              <a:buClr>
                <a:srgbClr val="BE901C"/>
              </a:buClr>
            </a:pPr>
            <a:r>
              <a:rPr lang="en-US" sz="2400" dirty="0"/>
              <a:t>Damping ratio found from accelerometer testing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Noise Reduction – Tunnel Damping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4"/>
          </p:nvPr>
        </p:nvPicPr>
        <p:blipFill>
          <a:blip r:embed="rId3"/>
          <a:stretch>
            <a:fillRect/>
          </a:stretch>
        </p:blipFill>
        <p:spPr>
          <a:xfrm>
            <a:off x="671392" y="2402461"/>
            <a:ext cx="3654470" cy="3573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8271923-B98F-4E19-BE04-E39D32DF6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263806"/>
              </p:ext>
            </p:extLst>
          </p:nvPr>
        </p:nvGraphicFramePr>
        <p:xfrm>
          <a:off x="4661471" y="1804306"/>
          <a:ext cx="4149579" cy="410915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048207">
                  <a:extLst>
                    <a:ext uri="{9D8B030D-6E8A-4147-A177-3AD203B41FA5}">
                      <a16:colId xmlns:a16="http://schemas.microsoft.com/office/drawing/2014/main" val="662336688"/>
                    </a:ext>
                  </a:extLst>
                </a:gridCol>
                <a:gridCol w="2101372">
                  <a:extLst>
                    <a:ext uri="{9D8B030D-6E8A-4147-A177-3AD203B41FA5}">
                      <a16:colId xmlns:a16="http://schemas.microsoft.com/office/drawing/2014/main" val="1072411620"/>
                    </a:ext>
                  </a:extLst>
                </a:gridCol>
              </a:tblGrid>
              <a:tr h="5788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Material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Average Damping Ratio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449419"/>
                  </a:ext>
                </a:extLst>
              </a:tr>
              <a:tr h="45155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Bare aluminum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0.010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483043"/>
                  </a:ext>
                </a:extLst>
              </a:tr>
              <a:tr h="5788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PolyDamp</a:t>
                      </a:r>
                      <a:r>
                        <a:rPr lang="en-US" sz="2000" dirty="0">
                          <a:effectLst/>
                        </a:rPr>
                        <a:t> single side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0.034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998001"/>
                  </a:ext>
                </a:extLst>
              </a:tr>
              <a:tr h="5788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PolyDamp</a:t>
                      </a:r>
                      <a:r>
                        <a:rPr lang="en-US" sz="2000" dirty="0">
                          <a:effectLst/>
                        </a:rPr>
                        <a:t> both sides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0.045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354016"/>
                  </a:ext>
                </a:extLst>
              </a:tr>
              <a:tr h="5788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/>
                        </a:rPr>
                        <a:t>Silent Running single side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0.063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4191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PolyDamp</a:t>
                      </a:r>
                      <a:r>
                        <a:rPr lang="en-US" sz="2000" dirty="0">
                          <a:effectLst/>
                        </a:rPr>
                        <a:t> + Silent Running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0.082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445004"/>
                  </a:ext>
                </a:extLst>
              </a:tr>
              <a:tr h="57887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Silent Running both sides</a:t>
                      </a:r>
                      <a:endParaRPr lang="en-US" sz="20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0.142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03231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F2AEBB5-73AA-4B73-B359-5E63C7FEC8E9}"/>
              </a:ext>
            </a:extLst>
          </p:cNvPr>
          <p:cNvSpPr/>
          <p:nvPr/>
        </p:nvSpPr>
        <p:spPr>
          <a:xfrm>
            <a:off x="4661471" y="5274365"/>
            <a:ext cx="4149579" cy="639099"/>
          </a:xfrm>
          <a:prstGeom prst="rect">
            <a:avLst/>
          </a:prstGeom>
          <a:noFill/>
          <a:ln w="63500">
            <a:solidFill>
              <a:srgbClr val="DDAB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13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205951" y="1368689"/>
            <a:ext cx="3703320" cy="4534640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Anechoic sound box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Reduction – Absorption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5144184" y="1391565"/>
            <a:ext cx="3703320" cy="4541418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Body panel materials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51" y="2970111"/>
            <a:ext cx="4612433" cy="2356641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184" y="2970111"/>
            <a:ext cx="3756138" cy="28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813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C9A88CA-1884-4A6A-8787-0C0A7D66B550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sz="2400" dirty="0"/>
              <a:t>Ported Track</a:t>
            </a:r>
          </a:p>
          <a:p>
            <a:pPr lvl="1"/>
            <a:r>
              <a:rPr lang="en-US" sz="2000" dirty="0"/>
              <a:t>0.5 </a:t>
            </a:r>
            <a:r>
              <a:rPr lang="en-US" sz="2000" dirty="0" err="1"/>
              <a:t>dBA</a:t>
            </a:r>
            <a:r>
              <a:rPr lang="en-US" sz="2000" dirty="0"/>
              <a:t> decrease from stock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/>
            </a:br>
            <a:r>
              <a:rPr lang="en-US"/>
              <a:t>Drivetrain Noise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99" y="2481497"/>
            <a:ext cx="5936786" cy="33394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Right Arrow 7"/>
          <p:cNvSpPr/>
          <p:nvPr/>
        </p:nvSpPr>
        <p:spPr>
          <a:xfrm rot="5400000">
            <a:off x="3869473" y="2252897"/>
            <a:ext cx="880947" cy="457200"/>
          </a:xfrm>
          <a:prstGeom prst="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22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671391" y="1405253"/>
            <a:ext cx="4307248" cy="2947712"/>
          </a:xfrm>
        </p:spPr>
        <p:txBody>
          <a:bodyPr>
            <a:normAutofit/>
          </a:bodyPr>
          <a:lstStyle/>
          <a:p>
            <a:pPr>
              <a:buClr>
                <a:srgbClr val="BE901C"/>
              </a:buClr>
            </a:pPr>
            <a:r>
              <a:rPr lang="en-US" sz="2400" dirty="0"/>
              <a:t>Sound pressures evaluated at 4100 RPM (35 MPH equivalent)</a:t>
            </a:r>
          </a:p>
          <a:p>
            <a:pPr>
              <a:buClr>
                <a:srgbClr val="BE901C"/>
              </a:buClr>
            </a:pPr>
            <a:r>
              <a:rPr lang="en-US" sz="2400" dirty="0"/>
              <a:t>Loudest area: track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Noise Vectoring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978639" y="1405253"/>
                <a:ext cx="2870515" cy="7872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𝐼𝐿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=20∗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639" y="1405253"/>
                <a:ext cx="2870515" cy="7872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090329CB-DD26-4485-A1A2-D2026F02EC92}"/>
              </a:ext>
            </a:extLst>
          </p:cNvPr>
          <p:cNvGrpSpPr/>
          <p:nvPr/>
        </p:nvGrpSpPr>
        <p:grpSpPr>
          <a:xfrm>
            <a:off x="1212746" y="2716103"/>
            <a:ext cx="6461091" cy="3477324"/>
            <a:chOff x="1212746" y="2716103"/>
            <a:chExt cx="6461091" cy="34773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746" y="2716103"/>
              <a:ext cx="6461091" cy="3477324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E775B61-CFCA-4756-972A-7A030E3884FE}"/>
                </a:ext>
              </a:extLst>
            </p:cNvPr>
            <p:cNvSpPr/>
            <p:nvPr/>
          </p:nvSpPr>
          <p:spPr>
            <a:xfrm>
              <a:off x="4230855" y="4254203"/>
              <a:ext cx="212436" cy="20056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9095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86F654-6460-4B9E-A26D-9A28284B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B518E2-A695-4F2A-9321-AD67B9D2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Summary/Conclusions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246922-9B2E-461B-B92A-2B6D60E161CB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 rotWithShape="1">
          <a:blip r:embed="rId3"/>
          <a:srcRect t="8552" r="37584" b="6262"/>
          <a:stretch/>
        </p:blipFill>
        <p:spPr>
          <a:xfrm>
            <a:off x="5052022" y="1858182"/>
            <a:ext cx="3478792" cy="40482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958172E-4967-4590-BC76-00763D496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594075"/>
              </p:ext>
            </p:extLst>
          </p:nvPr>
        </p:nvGraphicFramePr>
        <p:xfrm>
          <a:off x="280466" y="1858183"/>
          <a:ext cx="4528202" cy="401893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2971">
                  <a:extLst>
                    <a:ext uri="{9D8B030D-6E8A-4147-A177-3AD203B41FA5}">
                      <a16:colId xmlns:a16="http://schemas.microsoft.com/office/drawing/2014/main" val="1958531974"/>
                    </a:ext>
                  </a:extLst>
                </a:gridCol>
                <a:gridCol w="1197674">
                  <a:extLst>
                    <a:ext uri="{9D8B030D-6E8A-4147-A177-3AD203B41FA5}">
                      <a16:colId xmlns:a16="http://schemas.microsoft.com/office/drawing/2014/main" val="12720855"/>
                    </a:ext>
                  </a:extLst>
                </a:gridCol>
                <a:gridCol w="1937557">
                  <a:extLst>
                    <a:ext uri="{9D8B030D-6E8A-4147-A177-3AD203B41FA5}">
                      <a16:colId xmlns:a16="http://schemas.microsoft.com/office/drawing/2014/main" val="2689543744"/>
                    </a:ext>
                  </a:extLst>
                </a:gridCol>
              </a:tblGrid>
              <a:tr h="722152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Stock 850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2018 UICSC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2330574"/>
                  </a:ext>
                </a:extLst>
              </a:tr>
              <a:tr h="40817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E-Score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133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180 (+35%)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475997"/>
                  </a:ext>
                </a:extLst>
              </a:tr>
              <a:tr h="1036131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J1161 Sound Pressure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70 </a:t>
                      </a:r>
                      <a:r>
                        <a:rPr lang="en-US" sz="2000" dirty="0" err="1"/>
                        <a:t>dBA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67.5 </a:t>
                      </a:r>
                      <a:r>
                        <a:rPr lang="en-US" sz="2000" dirty="0" err="1"/>
                        <a:t>dBA</a:t>
                      </a:r>
                      <a:r>
                        <a:rPr lang="en-US" sz="2000" dirty="0"/>
                        <a:t> 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8278764"/>
                  </a:ext>
                </a:extLst>
              </a:tr>
              <a:tr h="7221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Fuel Efficiency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13.8 mpg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17.5 mpg (+27%)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641966"/>
                  </a:ext>
                </a:extLst>
              </a:tr>
              <a:tr h="408173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Power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165 </a:t>
                      </a:r>
                      <a:r>
                        <a:rPr lang="en-US" sz="2000" dirty="0" err="1"/>
                        <a:t>hp</a:t>
                      </a:r>
                      <a:endParaRPr lang="en-US" sz="20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118 </a:t>
                      </a:r>
                      <a:r>
                        <a:rPr lang="en-US" sz="2000" dirty="0" err="1"/>
                        <a:t>hp</a:t>
                      </a:r>
                      <a:r>
                        <a:rPr lang="en-US" sz="2000" dirty="0"/>
                        <a:t> (-28%)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808959"/>
                  </a:ext>
                </a:extLst>
              </a:tr>
              <a:tr h="72215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Torque @ 6800 RPM</a:t>
                      </a:r>
                    </a:p>
                  </a:txBody>
                  <a:tcPr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87 ft-lb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92 ft-lb (+6%)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719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3578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Image result for ansy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76" y="4299923"/>
            <a:ext cx="1653140" cy="61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1570" y="66378"/>
            <a:ext cx="8433089" cy="1786698"/>
          </a:xfrm>
        </p:spPr>
        <p:txBody>
          <a:bodyPr>
            <a:normAutofit fontScale="90000"/>
          </a:bodyPr>
          <a:lstStyle/>
          <a:p>
            <a:r>
              <a:rPr lang="en-US" sz="5600" dirty="0"/>
              <a:t>Thank you to our supporters!!!</a:t>
            </a:r>
            <a:br>
              <a:rPr lang="en-US" sz="6000" dirty="0"/>
            </a:br>
            <a:r>
              <a:rPr lang="en-US" sz="4000" dirty="0"/>
              <a:t>					</a:t>
            </a:r>
          </a:p>
        </p:txBody>
      </p:sp>
      <p:pic>
        <p:nvPicPr>
          <p:cNvPr id="1026" name="Picture 2" descr="http://redline-powersport.com/wp-content/uploads/2012/10/509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067" y="3473298"/>
            <a:ext cx="1137230" cy="90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wyldbore.ca/wp/wp-content/uploads/2014/06/Aerocharger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30" y="3614679"/>
            <a:ext cx="1123506" cy="80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aeroleds.com/wp-content/themes/genesis-child/images/footer-logo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477" y="6450862"/>
            <a:ext cx="1368549" cy="30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63330" y="2536888"/>
            <a:ext cx="2363574" cy="394869"/>
          </a:xfrm>
          <a:prstGeom prst="rect">
            <a:avLst/>
          </a:prstGeom>
        </p:spPr>
      </p:pic>
      <p:pic>
        <p:nvPicPr>
          <p:cNvPr id="1042" name="Picture 18" descr="http://www.mxptv.com/wp-content/uploads/2013/02/boyese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2" y="1816111"/>
            <a:ext cx="1150898" cy="64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www.showmanagement.com/media/originals/brp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6" y="1882458"/>
            <a:ext cx="1190973" cy="119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cascadecp.net/log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542" y="3319986"/>
            <a:ext cx="1677722" cy="29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biz.prlog.org/heraeusnoblelight/logo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" t="36536" r="7134" b="38118"/>
          <a:stretch/>
        </p:blipFill>
        <p:spPr bwMode="auto">
          <a:xfrm>
            <a:off x="3683198" y="5591488"/>
            <a:ext cx="1579419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terracrossracing.com/wp-content/uploads/2013/09/corporate-logo-orange-no-web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77" y="3027237"/>
            <a:ext cx="1555436" cy="50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media.glassdoor.com/sqll/722395/imperial-supplies-squarelogo-1426142620490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15688" r="5606" b="21913"/>
          <a:stretch/>
        </p:blipFill>
        <p:spPr bwMode="auto">
          <a:xfrm>
            <a:off x="167417" y="3115945"/>
            <a:ext cx="1158092" cy="44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4758" y="4870393"/>
            <a:ext cx="2474057" cy="5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://ww1.prweb.com/prfiles/2014/01/31/11583966/MTlogo4c8i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84" y="5544766"/>
            <a:ext cx="1224037" cy="67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https://biz.prlog.org/KBurghart/logo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198" y="6391878"/>
            <a:ext cx="1447844" cy="40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http://r3.masstransitmag.com/files/base/image/MASS/2013/07/16x9/320x180/silent-running-logo_11073322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33571" r="11294" b="35106"/>
          <a:stretch/>
        </p:blipFill>
        <p:spPr bwMode="auto">
          <a:xfrm>
            <a:off x="1624000" y="6391878"/>
            <a:ext cx="1838373" cy="39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http://www.pickydesignz.com/uploads/2/5/4/7/2547209/s737022526511974_p11_i1_w700.jpe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74" y="2521891"/>
            <a:ext cx="790886" cy="75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http://i0.wp.com/www.skylinersmotorclub.com/wp-content/uploads/2015/04/SLP_Logo_.gif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94" y="1877181"/>
            <a:ext cx="1342369" cy="531883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076" name="Picture 52" descr="http://www.snowest.com/App_Themes/Snowest/images/logo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987" y="4487453"/>
            <a:ext cx="1967439" cy="2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821729" y="3598681"/>
            <a:ext cx="1213088" cy="547601"/>
          </a:xfrm>
          <a:prstGeom prst="rect">
            <a:avLst/>
          </a:prstGeom>
        </p:spPr>
      </p:pic>
      <p:pic>
        <p:nvPicPr>
          <p:cNvPr id="1082" name="Picture 58" descr="http://ramjamsportsplex.com/wp-content/uploads/2013/10/09-WPS-logo-on-white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6" y="3617229"/>
            <a:ext cx="1580172" cy="47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http://cdn-0.psndealer.com/e2/dealersite/images/vpowersports/footer_logo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246" y="4623903"/>
            <a:ext cx="1923724" cy="96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http://www.knracing.se/images/tpi_logo_2.gif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" y="5365265"/>
            <a:ext cx="2179337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 descr="http://www.tristar.com/wp-content/uploads/2013/10/synerject-logo-1740x700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30" y="1859598"/>
            <a:ext cx="1365815" cy="54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77755" y="5793946"/>
            <a:ext cx="2005722" cy="425357"/>
          </a:xfrm>
          <a:prstGeom prst="rect">
            <a:avLst/>
          </a:prstGeom>
        </p:spPr>
      </p:pic>
      <p:pic>
        <p:nvPicPr>
          <p:cNvPr id="4" name="Picture 2" descr="Image result for auralex logo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6" y="1807228"/>
            <a:ext cx="1217084" cy="68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247" y="2972496"/>
            <a:ext cx="626007" cy="605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567010" y="4213914"/>
            <a:ext cx="1315596" cy="493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506" y="4492745"/>
            <a:ext cx="914127" cy="3656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201" y="5485808"/>
            <a:ext cx="1141792" cy="7163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61" y="4181279"/>
            <a:ext cx="1152172" cy="6319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0" y="1814365"/>
            <a:ext cx="840394" cy="8015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46" y="2604009"/>
            <a:ext cx="1288976" cy="6080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25" y="4842457"/>
            <a:ext cx="819344" cy="6302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08" y="2702141"/>
            <a:ext cx="848887" cy="105372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9" y="4742341"/>
            <a:ext cx="1772709" cy="493404"/>
          </a:xfrm>
          <a:prstGeom prst="rect">
            <a:avLst/>
          </a:prstGeom>
        </p:spPr>
      </p:pic>
      <p:pic>
        <p:nvPicPr>
          <p:cNvPr id="1028" name="Picture 4" descr="Image result for fokus graphics logo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56" y="3021091"/>
            <a:ext cx="1975882" cy="50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knowles logo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011" y="3808214"/>
            <a:ext cx="736741" cy="58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62" y="2558901"/>
            <a:ext cx="1685080" cy="3563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142" y="3684055"/>
            <a:ext cx="1706957" cy="446085"/>
          </a:xfrm>
          <a:prstGeom prst="rect">
            <a:avLst/>
          </a:prstGeom>
        </p:spPr>
      </p:pic>
      <p:pic>
        <p:nvPicPr>
          <p:cNvPr id="1034" name="Picture 10" descr="Image result for basf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t="13034" r="16770" b="11570"/>
          <a:stretch/>
        </p:blipFill>
        <p:spPr bwMode="auto">
          <a:xfrm>
            <a:off x="6751403" y="1845176"/>
            <a:ext cx="1342850" cy="66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30913" y="1371161"/>
            <a:ext cx="83655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1"/>
                </a:solidFill>
              </a:rPr>
              <a:t>Dr. Dan, Dr. Hess, Dr. </a:t>
            </a:r>
            <a:r>
              <a:rPr lang="en-US" sz="2200" dirty="0" err="1">
                <a:solidFill>
                  <a:schemeClr val="accent1"/>
                </a:solidFill>
              </a:rPr>
              <a:t>Beyerlein</a:t>
            </a:r>
            <a:r>
              <a:rPr lang="en-US" sz="2200" dirty="0">
                <a:solidFill>
                  <a:schemeClr val="accent1"/>
                </a:solidFill>
              </a:rPr>
              <a:t>, Rob Patton, Bill </a:t>
            </a:r>
            <a:r>
              <a:rPr lang="en-US" sz="2200" dirty="0" err="1">
                <a:solidFill>
                  <a:schemeClr val="accent1"/>
                </a:solidFill>
              </a:rPr>
              <a:t>Magnie</a:t>
            </a:r>
            <a:r>
              <a:rPr lang="en-US" sz="22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51" name="Picture 66" descr="http://www.taoxing.net/web_images/russ_porter_196.jp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131" y="4827671"/>
            <a:ext cx="530503" cy="56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klim logo"/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50" t="33198" r="18656" b="31942"/>
          <a:stretch/>
        </p:blipFill>
        <p:spPr bwMode="auto">
          <a:xfrm>
            <a:off x="105783" y="4089572"/>
            <a:ext cx="1289540" cy="69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 t="5730" r="7358" b="5383"/>
          <a:stretch/>
        </p:blipFill>
        <p:spPr>
          <a:xfrm>
            <a:off x="6201780" y="4878245"/>
            <a:ext cx="829007" cy="57576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13" y="5493193"/>
            <a:ext cx="1148507" cy="6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78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3467491602"/>
              </p:ext>
            </p:extLst>
          </p:nvPr>
        </p:nvGraphicFramePr>
        <p:xfrm>
          <a:off x="539262" y="1549097"/>
          <a:ext cx="8042030" cy="4582074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058891">
                  <a:extLst>
                    <a:ext uri="{9D8B030D-6E8A-4147-A177-3AD203B41FA5}">
                      <a16:colId xmlns:a16="http://schemas.microsoft.com/office/drawing/2014/main" val="350161595"/>
                    </a:ext>
                  </a:extLst>
                </a:gridCol>
                <a:gridCol w="5983139">
                  <a:extLst>
                    <a:ext uri="{9D8B030D-6E8A-4147-A177-3AD203B41FA5}">
                      <a16:colId xmlns:a16="http://schemas.microsoft.com/office/drawing/2014/main" val="4217543129"/>
                    </a:ext>
                  </a:extLst>
                </a:gridCol>
              </a:tblGrid>
              <a:tr h="6545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Chassis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2017 Ski-Doo MXZ-TNT with strategically placed sound damping and absorbing materials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214188"/>
                  </a:ext>
                </a:extLst>
              </a:tr>
              <a:tr h="6545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Engine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Rotax</a:t>
                      </a:r>
                      <a:r>
                        <a:rPr lang="en-US" sz="1800" dirty="0">
                          <a:effectLst/>
                        </a:rPr>
                        <a:t>, reduced speed, spark ignition (SI), 850cc 2-stroke E-TEC. 88 kW [118 </a:t>
                      </a:r>
                      <a:r>
                        <a:rPr lang="en-US" sz="1800" dirty="0" err="1">
                          <a:effectLst/>
                        </a:rPr>
                        <a:t>hp</a:t>
                      </a:r>
                      <a:r>
                        <a:rPr lang="en-US" sz="1800" dirty="0">
                          <a:effectLst/>
                        </a:rPr>
                        <a:t>] measured peak power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7856857"/>
                  </a:ext>
                </a:extLst>
              </a:tr>
              <a:tr h="6545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Track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Camso</a:t>
                      </a:r>
                      <a:r>
                        <a:rPr lang="en-US" sz="1800" dirty="0">
                          <a:effectLst/>
                        </a:rPr>
                        <a:t> Ice </a:t>
                      </a:r>
                      <a:r>
                        <a:rPr lang="en-US" sz="1800" dirty="0" err="1">
                          <a:effectLst/>
                        </a:rPr>
                        <a:t>Attak</a:t>
                      </a:r>
                      <a:r>
                        <a:rPr lang="en-US" sz="1800" dirty="0">
                          <a:effectLst/>
                        </a:rPr>
                        <a:t> XT 328 cm [137 in.] with port windows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5823245"/>
                  </a:ext>
                </a:extLst>
              </a:tr>
              <a:tr h="6545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Exhaust piping/muffler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Extended tuned pipe, stock muffler modified to accept catalyst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8512430"/>
                  </a:ext>
                </a:extLst>
              </a:tr>
              <a:tr h="6545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Catalytic converter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Heraeus</a:t>
                      </a:r>
                      <a:r>
                        <a:rPr lang="en-US" sz="1800" dirty="0">
                          <a:effectLst/>
                        </a:rPr>
                        <a:t> 3-way catalyst, 1:20:1 </a:t>
                      </a:r>
                      <a:r>
                        <a:rPr lang="en-US" sz="1800" dirty="0" err="1">
                          <a:effectLst/>
                        </a:rPr>
                        <a:t>Platinum:Palladium:Rhodium</a:t>
                      </a:r>
                      <a:r>
                        <a:rPr lang="en-US" sz="1800" dirty="0">
                          <a:effectLst/>
                        </a:rPr>
                        <a:t> coating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3246115"/>
                  </a:ext>
                </a:extLst>
              </a:tr>
              <a:tr h="6545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Skis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Stock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505668"/>
                  </a:ext>
                </a:extLst>
              </a:tr>
              <a:tr h="65458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Skid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Custom 25.4 cm [10 in.] idler wheels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5447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879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237212" y="1469664"/>
            <a:ext cx="2645087" cy="3838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Innovations – Muffler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r>
              <a:rPr lang="en-US" dirty="0"/>
              <a:t>Revision of 2017 muffler</a:t>
            </a:r>
          </a:p>
          <a:p>
            <a:r>
              <a:rPr lang="en-US" dirty="0"/>
              <a:t>Improved durability</a:t>
            </a:r>
          </a:p>
          <a:p>
            <a:pPr lvl="1"/>
            <a:r>
              <a:rPr lang="en-US" dirty="0"/>
              <a:t>Fully sealed chambers</a:t>
            </a:r>
          </a:p>
          <a:p>
            <a:pPr lvl="1"/>
            <a:r>
              <a:rPr lang="en-US" dirty="0"/>
              <a:t>Materials with higher heat limits</a:t>
            </a:r>
          </a:p>
          <a:p>
            <a:r>
              <a:rPr lang="en-US" dirty="0"/>
              <a:t>Reduced backpressure</a:t>
            </a:r>
          </a:p>
          <a:p>
            <a:pPr lvl="1"/>
            <a:r>
              <a:rPr lang="en-US" dirty="0"/>
              <a:t>2.4% reduction on flow bench</a:t>
            </a:r>
          </a:p>
          <a:p>
            <a:pPr lvl="1"/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8782302"/>
              </p:ext>
            </p:extLst>
          </p:nvPr>
        </p:nvGraphicFramePr>
        <p:xfrm>
          <a:off x="2982482" y="3746808"/>
          <a:ext cx="5715469" cy="2411762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747953">
                  <a:extLst>
                    <a:ext uri="{9D8B030D-6E8A-4147-A177-3AD203B41FA5}">
                      <a16:colId xmlns:a16="http://schemas.microsoft.com/office/drawing/2014/main" val="1078724294"/>
                    </a:ext>
                  </a:extLst>
                </a:gridCol>
                <a:gridCol w="1048772">
                  <a:extLst>
                    <a:ext uri="{9D8B030D-6E8A-4147-A177-3AD203B41FA5}">
                      <a16:colId xmlns:a16="http://schemas.microsoft.com/office/drawing/2014/main" val="3528197494"/>
                    </a:ext>
                  </a:extLst>
                </a:gridCol>
                <a:gridCol w="1517180">
                  <a:extLst>
                    <a:ext uri="{9D8B030D-6E8A-4147-A177-3AD203B41FA5}">
                      <a16:colId xmlns:a16="http://schemas.microsoft.com/office/drawing/2014/main" val="3429008047"/>
                    </a:ext>
                  </a:extLst>
                </a:gridCol>
                <a:gridCol w="1401564">
                  <a:extLst>
                    <a:ext uri="{9D8B030D-6E8A-4147-A177-3AD203B41FA5}">
                      <a16:colId xmlns:a16="http://schemas.microsoft.com/office/drawing/2014/main" val="4236707956"/>
                    </a:ext>
                  </a:extLst>
                </a:gridCol>
              </a:tblGrid>
              <a:tr h="4213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Revision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Label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Calculated Back-pressure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Back-pressure Reduction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020629"/>
                  </a:ext>
                </a:extLst>
              </a:tr>
              <a:tr h="3922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2017 UICSC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-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0.043 bar [0.62 psi] 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extLst>
                  <a:ext uri="{0D108BD9-81ED-4DB2-BD59-A6C34878D82A}">
                    <a16:rowId xmlns:a16="http://schemas.microsoft.com/office/drawing/2014/main" val="1356240323"/>
                  </a:ext>
                </a:extLst>
              </a:tr>
              <a:tr h="3922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Removed small flap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0.040 bar [0.57 psi]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9%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extLst>
                  <a:ext uri="{0D108BD9-81ED-4DB2-BD59-A6C34878D82A}">
                    <a16:rowId xmlns:a16="http://schemas.microsoft.com/office/drawing/2014/main" val="1624300158"/>
                  </a:ext>
                </a:extLst>
              </a:tr>
              <a:tr h="42132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Increased diameter from 2 in. to 2.5 in. 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0.037 bar [0.54 psi]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14%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extLst>
                  <a:ext uri="{0D108BD9-81ED-4DB2-BD59-A6C34878D82A}">
                    <a16:rowId xmlns:a16="http://schemas.microsoft.com/office/drawing/2014/main" val="939166713"/>
                  </a:ext>
                </a:extLst>
              </a:tr>
              <a:tr h="3922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80 mm outlet diameter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0.032 bar [0.47 psi]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26%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extLst>
                  <a:ext uri="{0D108BD9-81ED-4DB2-BD59-A6C34878D82A}">
                    <a16:rowId xmlns:a16="http://schemas.microsoft.com/office/drawing/2014/main" val="1639092821"/>
                  </a:ext>
                </a:extLst>
              </a:tr>
              <a:tr h="39227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Final configuration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-</a:t>
                      </a:r>
                      <a:endParaRPr lang="en-US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0.021 bar [0.31 psi]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51%</a:t>
                      </a:r>
                      <a:endParaRPr lang="en-US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47" marR="57547" marT="0" marB="0" anchor="ctr"/>
                </a:tc>
                <a:extLst>
                  <a:ext uri="{0D108BD9-81ED-4DB2-BD59-A6C34878D82A}">
                    <a16:rowId xmlns:a16="http://schemas.microsoft.com/office/drawing/2014/main" val="324391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217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671391" y="1495313"/>
            <a:ext cx="4226429" cy="447420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Team Structure and Management</a:t>
            </a:r>
          </a:p>
          <a:p>
            <a:pPr>
              <a:defRPr/>
            </a:pPr>
            <a:r>
              <a:rPr lang="en-US" sz="2400" dirty="0"/>
              <a:t>Team Goals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Innovations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Catalyst Selection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Sound Reduction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Conclusion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Questions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GT Suite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86" y="2261946"/>
            <a:ext cx="8428660" cy="2880501"/>
          </a:xfrm>
        </p:spPr>
      </p:pic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629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GT Suite: Specifications/Results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2775483800"/>
              </p:ext>
            </p:extLst>
          </p:nvPr>
        </p:nvGraphicFramePr>
        <p:xfrm>
          <a:off x="293077" y="1899415"/>
          <a:ext cx="4513385" cy="307887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994527758"/>
                    </a:ext>
                  </a:extLst>
                </a:gridCol>
                <a:gridCol w="2532185">
                  <a:extLst>
                    <a:ext uri="{9D8B030D-6E8A-4147-A177-3AD203B41FA5}">
                      <a16:colId xmlns:a16="http://schemas.microsoft.com/office/drawing/2014/main" val="2999910093"/>
                    </a:ext>
                  </a:extLst>
                </a:gridCol>
              </a:tblGrid>
              <a:tr h="5131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Engine speed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</a:rPr>
                        <a:t>6800 RPM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070130"/>
                  </a:ext>
                </a:extLst>
              </a:tr>
              <a:tr h="5131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Optimization method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Local minima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8936796"/>
                  </a:ext>
                </a:extLst>
              </a:tr>
              <a:tr h="5131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Design variable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Dwell length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34572"/>
                  </a:ext>
                </a:extLst>
              </a:tr>
              <a:tr h="5131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Factor range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-10 to 20 cm [-3.9 to 7.9 in.]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3207159"/>
                  </a:ext>
                </a:extLst>
              </a:tr>
              <a:tr h="5131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Output variable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BSFC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034784"/>
                  </a:ext>
                </a:extLst>
              </a:tr>
              <a:tr h="5131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Resolution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0.3 cm [0.1 in.]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116861"/>
                  </a:ext>
                </a:extLst>
              </a:tr>
            </a:tbl>
          </a:graphicData>
        </a:graphic>
      </p:graphicFrame>
      <p:pic>
        <p:nvPicPr>
          <p:cNvPr id="6" name="Content Placeholder 5"/>
          <p:cNvPicPr>
            <a:picLocks noGrp="1" noChangeAspect="1"/>
          </p:cNvPicPr>
          <p:nvPr>
            <p:ph sz="half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352" y="2131684"/>
            <a:ext cx="3703638" cy="2614332"/>
          </a:xfrm>
        </p:spPr>
      </p:pic>
    </p:spTree>
    <p:extLst>
      <p:ext uri="{BB962C8B-B14F-4D97-AF65-F5344CB8AC3E}">
        <p14:creationId xmlns:p14="http://schemas.microsoft.com/office/powerpoint/2010/main" val="1535370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Tuned Pipe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/>
          </p:cNvPicPr>
          <p:nvPr>
            <p:ph sz="half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942" y="1680226"/>
            <a:ext cx="5600700" cy="419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06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F087DF-9C80-41F1-ADF3-F78A6C48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185EBB-A7FB-4F05-AF3E-DBBA279E9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Damping Ratio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AB3ADD-AC7A-40FF-AFCB-5401D81DDBFD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671392" y="1800565"/>
            <a:ext cx="4954738" cy="3897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C961F06-D1FF-4F1A-AB5C-D9F87BC573B6}"/>
                  </a:ext>
                </a:extLst>
              </p:cNvPr>
              <p:cNvSpPr/>
              <p:nvPr/>
            </p:nvSpPr>
            <p:spPr>
              <a:xfrm>
                <a:off x="6249076" y="3071460"/>
                <a:ext cx="1966116" cy="12611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𝜁</m:t>
                      </m:r>
                      <m:r>
                        <a:rPr lang="en-US" sz="3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3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func>
                            <m:funcPr>
                              <m:ctrlPr>
                                <a:rPr lang="en-US" sz="3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30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30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3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000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3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0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3000" i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en-US" sz="3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C961F06-D1FF-4F1A-AB5C-D9F87BC573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076" y="3071460"/>
                <a:ext cx="1966116" cy="12611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2063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A5EB9-7E08-4399-B8C7-28F80120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9A997-3E0D-4015-AD59-2A34278A6DA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7813" y="1683804"/>
            <a:ext cx="3703320" cy="4534640"/>
          </a:xfrm>
        </p:spPr>
        <p:txBody>
          <a:bodyPr/>
          <a:lstStyle/>
          <a:p>
            <a:r>
              <a:rPr lang="en-US" dirty="0"/>
              <a:t>Exhaust side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DDE8044-957D-444B-8F38-3B1468029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Vectoring: Before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183C39D-6083-44F6-92B5-188BA13323E5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3" y="2548724"/>
            <a:ext cx="4191705" cy="2804800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CFD2592-80E6-4723-9852-02D0F2607A25}"/>
              </a:ext>
            </a:extLst>
          </p:cNvPr>
          <p:cNvSpPr txBox="1">
            <a:spLocks/>
          </p:cNvSpPr>
          <p:nvPr/>
        </p:nvSpPr>
        <p:spPr>
          <a:xfrm>
            <a:off x="4762500" y="1683804"/>
            <a:ext cx="3703320" cy="45346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Ø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6969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6969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Clutch side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BC8DFF-A891-4EF6-928E-360CF3A5D8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548724"/>
            <a:ext cx="4183957" cy="28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91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671393" y="4813715"/>
            <a:ext cx="1608670" cy="370730"/>
          </a:xfrm>
        </p:spPr>
        <p:txBody>
          <a:bodyPr/>
          <a:lstStyle/>
          <a:p>
            <a:r>
              <a:rPr lang="en-US" dirty="0"/>
              <a:t>Clutch side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Vectoring: After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703780" y="2539617"/>
            <a:ext cx="1742537" cy="369838"/>
          </a:xfrm>
        </p:spPr>
        <p:txBody>
          <a:bodyPr/>
          <a:lstStyle/>
          <a:p>
            <a:r>
              <a:rPr lang="en-US" dirty="0"/>
              <a:t>Exhaust side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4B8FA5-6F39-440E-BF38-A647F38CF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64" y="1543060"/>
            <a:ext cx="4180828" cy="22500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488681-EC19-4E04-A5F9-D85A1DA6C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364" y="3923288"/>
            <a:ext cx="4180828" cy="225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15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Continental sensor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Custom circuit developed in 2012</a:t>
            </a:r>
          </a:p>
          <a:p>
            <a:pPr marL="201168" lvl="1" indent="0">
              <a:buNone/>
            </a:pPr>
            <a:r>
              <a:rPr lang="en-US" dirty="0"/>
              <a:t>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Flex Fuel Circuit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4407" r="10417"/>
          <a:stretch/>
        </p:blipFill>
        <p:spPr bwMode="auto">
          <a:xfrm>
            <a:off x="830975" y="3321952"/>
            <a:ext cx="3191304" cy="2521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23981" y="5975719"/>
            <a:ext cx="984019" cy="365125"/>
          </a:xfrm>
        </p:spPr>
        <p:txBody>
          <a:bodyPr/>
          <a:lstStyle/>
          <a:p>
            <a:fld id="{A4D61911-6FED-44C9-91D8-D664F5A5A68C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0180" r="14300"/>
          <a:stretch/>
        </p:blipFill>
        <p:spPr>
          <a:xfrm>
            <a:off x="5416749" y="3321951"/>
            <a:ext cx="2919105" cy="2521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559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Gantt Chart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52640" y="-699504"/>
            <a:ext cx="4287316" cy="880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539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30964" y="1575584"/>
            <a:ext cx="8151036" cy="46877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Register</a:t>
            </a:r>
          </a:p>
        </p:txBody>
      </p:sp>
    </p:spTree>
    <p:extLst>
      <p:ext uri="{BB962C8B-B14F-4D97-AF65-F5344CB8AC3E}">
        <p14:creationId xmlns:p14="http://schemas.microsoft.com/office/powerpoint/2010/main" val="17538065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Snowmobile shows</a:t>
            </a:r>
          </a:p>
          <a:p>
            <a:pPr lvl="1"/>
            <a:r>
              <a:rPr lang="en-US" dirty="0"/>
              <a:t>Puyallup, WA</a:t>
            </a:r>
          </a:p>
          <a:p>
            <a:pPr lvl="1"/>
            <a:r>
              <a:rPr lang="en-US" dirty="0"/>
              <a:t>Spokane, WA</a:t>
            </a:r>
          </a:p>
          <a:p>
            <a:pPr lvl="1"/>
            <a:r>
              <a:rPr lang="en-US" dirty="0"/>
              <a:t>Boise, ID</a:t>
            </a:r>
          </a:p>
          <a:p>
            <a:r>
              <a:rPr lang="en-US" dirty="0"/>
              <a:t>Facility tours</a:t>
            </a:r>
          </a:p>
          <a:p>
            <a:r>
              <a:rPr lang="en-US" dirty="0" err="1"/>
              <a:t>Uidaho</a:t>
            </a:r>
            <a:r>
              <a:rPr lang="en-US" dirty="0"/>
              <a:t> Engineering Expo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4"/>
          </p:nvPr>
        </p:nvPicPr>
        <p:blipFill>
          <a:blip r:embed="rId2"/>
          <a:stretch>
            <a:fillRect/>
          </a:stretch>
        </p:blipFill>
        <p:spPr>
          <a:xfrm>
            <a:off x="3879307" y="1946098"/>
            <a:ext cx="4579489" cy="313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1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"/>
          <a:stretch/>
        </p:blipFill>
        <p:spPr>
          <a:xfrm>
            <a:off x="3472872" y="1903255"/>
            <a:ext cx="5430981" cy="3826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264991" y="1616863"/>
            <a:ext cx="2970577" cy="4534640"/>
          </a:xfrm>
        </p:spPr>
        <p:txBody>
          <a:bodyPr/>
          <a:lstStyle/>
          <a:p>
            <a:r>
              <a:rPr lang="en-US" sz="2400" dirty="0"/>
              <a:t>Leadership</a:t>
            </a:r>
          </a:p>
          <a:p>
            <a:pPr lvl="1"/>
            <a:r>
              <a:rPr lang="en-US" sz="2000" dirty="0"/>
              <a:t>Two captains</a:t>
            </a:r>
          </a:p>
          <a:p>
            <a:pPr lvl="1"/>
            <a:r>
              <a:rPr lang="en-US" sz="2000" dirty="0"/>
              <a:t>Upperclassmen lead sub-group projects</a:t>
            </a:r>
          </a:p>
          <a:p>
            <a:r>
              <a:rPr lang="en-US" sz="2400" dirty="0"/>
              <a:t>Team management</a:t>
            </a:r>
          </a:p>
          <a:p>
            <a:pPr lvl="1"/>
            <a:r>
              <a:rPr lang="en-US" sz="2000" dirty="0"/>
              <a:t>Bi-weekly meetings</a:t>
            </a:r>
          </a:p>
          <a:p>
            <a:pPr lvl="1"/>
            <a:r>
              <a:rPr lang="en-US" sz="2000" dirty="0"/>
              <a:t>Action register linked to Gantt chart</a:t>
            </a:r>
          </a:p>
          <a:p>
            <a:r>
              <a:rPr lang="en-US" sz="2400" dirty="0"/>
              <a:t>CSC Class</a:t>
            </a:r>
          </a:p>
          <a:p>
            <a:pPr lvl="1"/>
            <a:r>
              <a:rPr lang="en-US" sz="2000" dirty="0"/>
              <a:t>Student-led</a:t>
            </a:r>
          </a:p>
          <a:p>
            <a:pPr lvl="1"/>
            <a:r>
              <a:rPr lang="en-US" sz="2000" dirty="0"/>
              <a:t>Weekly assignments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 Structure</a:t>
            </a:r>
          </a:p>
        </p:txBody>
      </p:sp>
    </p:spTree>
    <p:extLst>
      <p:ext uri="{BB962C8B-B14F-4D97-AF65-F5344CB8AC3E}">
        <p14:creationId xmlns:p14="http://schemas.microsoft.com/office/powerpoint/2010/main" val="10756829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92" y="1556290"/>
            <a:ext cx="3703637" cy="20832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 SAE WCX17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>
          <a:xfrm>
            <a:off x="4571999" y="1434301"/>
            <a:ext cx="3506349" cy="4541418"/>
          </a:xfrm>
        </p:spPr>
        <p:txBody>
          <a:bodyPr/>
          <a:lstStyle/>
          <a:p>
            <a:r>
              <a:rPr lang="en-US" dirty="0"/>
              <a:t>Support from NIATT, ME Department, and Office of Undergraduate Research</a:t>
            </a:r>
          </a:p>
          <a:p>
            <a:r>
              <a:rPr lang="en-US" dirty="0"/>
              <a:t>Student Exhibit Competition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Place</a:t>
            </a:r>
          </a:p>
          <a:p>
            <a:r>
              <a:rPr lang="en-US" dirty="0"/>
              <a:t>Presented SAE paper about project management and best practices for CDS teams</a:t>
            </a:r>
          </a:p>
          <a:p>
            <a:r>
              <a:rPr lang="en-US" dirty="0"/>
              <a:t>Spread awareness</a:t>
            </a:r>
          </a:p>
          <a:p>
            <a:r>
              <a:rPr lang="en-US" dirty="0"/>
              <a:t>Network</a:t>
            </a:r>
          </a:p>
          <a:p>
            <a:r>
              <a:rPr lang="en-US" dirty="0"/>
              <a:t>Build sponsor relationships</a:t>
            </a:r>
          </a:p>
          <a:p>
            <a:r>
              <a:rPr lang="en-US" dirty="0"/>
              <a:t>Industry tours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36" y="3892422"/>
            <a:ext cx="3684793" cy="2072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56683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671392" y="1516828"/>
            <a:ext cx="5350267" cy="445268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Create an NPS certified two-stroke snowmobile</a:t>
            </a:r>
          </a:p>
          <a:p>
            <a:pPr lvl="1">
              <a:defRPr/>
            </a:pPr>
            <a:r>
              <a:rPr lang="en-US" sz="2000" dirty="0"/>
              <a:t>E-score &gt; 175</a:t>
            </a:r>
          </a:p>
          <a:p>
            <a:pPr lvl="1">
              <a:defRPr/>
            </a:pPr>
            <a:r>
              <a:rPr lang="en-US" sz="2000" dirty="0"/>
              <a:t>Sound output &lt; 67 </a:t>
            </a:r>
            <a:r>
              <a:rPr lang="en-US" sz="2000" dirty="0" err="1"/>
              <a:t>dBA</a:t>
            </a:r>
            <a:endParaRPr lang="en-US" sz="2000" dirty="0"/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Fun to ride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000" dirty="0"/>
              <a:t>Power &gt; 100 </a:t>
            </a:r>
            <a:r>
              <a:rPr lang="en-US" sz="2000" dirty="0" err="1"/>
              <a:t>hp</a:t>
            </a:r>
            <a:endParaRPr lang="en-US" sz="2000" dirty="0"/>
          </a:p>
          <a:p>
            <a:pPr lvl="1">
              <a:lnSpc>
                <a:spcPct val="100000"/>
              </a:lnSpc>
              <a:defRPr/>
            </a:pPr>
            <a:r>
              <a:rPr lang="en-US" sz="2000" dirty="0"/>
              <a:t>Lightweight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UICSC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31" t="3247" r="9440" b="11585"/>
          <a:stretch/>
        </p:blipFill>
        <p:spPr>
          <a:xfrm>
            <a:off x="5451838" y="1736437"/>
            <a:ext cx="3241964" cy="4511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48C486-7487-4D06-ABC3-CB54B01FE46D}"/>
              </a:ext>
            </a:extLst>
          </p:cNvPr>
          <p:cNvSpPr txBox="1"/>
          <p:nvPr/>
        </p:nvSpPr>
        <p:spPr>
          <a:xfrm>
            <a:off x="1532772" y="4676786"/>
            <a:ext cx="21340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2 &gt; 4</a:t>
            </a:r>
          </a:p>
        </p:txBody>
      </p:sp>
    </p:spTree>
    <p:extLst>
      <p:ext uri="{BB962C8B-B14F-4D97-AF65-F5344CB8AC3E}">
        <p14:creationId xmlns:p14="http://schemas.microsoft.com/office/powerpoint/2010/main" val="24917968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3"/>
          <a:stretch>
            <a:fillRect/>
          </a:stretch>
        </p:blipFill>
        <p:spPr>
          <a:xfrm>
            <a:off x="-114045" y="1434877"/>
            <a:ext cx="5799625" cy="483009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 – Platform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4"/>
          </p:nvPr>
        </p:nvSpPr>
        <p:spPr/>
        <p:txBody>
          <a:bodyPr>
            <a:normAutofit/>
          </a:bodyPr>
          <a:lstStyle/>
          <a:p>
            <a:pPr>
              <a:buClr>
                <a:srgbClr val="BE901C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2017 Ski-Doo MXZ TNT</a:t>
            </a:r>
          </a:p>
          <a:p>
            <a:pPr>
              <a:buClr>
                <a:srgbClr val="BE901C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REV GEN4 chassis</a:t>
            </a:r>
          </a:p>
          <a:p>
            <a:pPr>
              <a:buClr>
                <a:srgbClr val="BE901C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850cc E-TEC engine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662" t="5889" r="4997" b="3995"/>
          <a:stretch/>
        </p:blipFill>
        <p:spPr>
          <a:xfrm>
            <a:off x="5685580" y="2912961"/>
            <a:ext cx="2840019" cy="296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79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671392" y="1434877"/>
            <a:ext cx="4879554" cy="4534640"/>
          </a:xfrm>
        </p:spPr>
        <p:txBody>
          <a:bodyPr/>
          <a:lstStyle/>
          <a:p>
            <a:r>
              <a:rPr lang="en-US" sz="2400" dirty="0"/>
              <a:t>Reduced speed (7900 → 6800 RPM)</a:t>
            </a:r>
          </a:p>
          <a:p>
            <a:pPr lvl="1"/>
            <a:r>
              <a:rPr lang="en-US" sz="2000" dirty="0"/>
              <a:t>Comparable to 600cc two-stroke @ 118 </a:t>
            </a:r>
            <a:r>
              <a:rPr lang="en-US" sz="2000" dirty="0" err="1"/>
              <a:t>hp</a:t>
            </a:r>
            <a:endParaRPr lang="en-US" sz="2000" dirty="0"/>
          </a:p>
          <a:p>
            <a:pPr lvl="1"/>
            <a:r>
              <a:rPr lang="en-US" sz="2000" dirty="0"/>
              <a:t>Shift mode points</a:t>
            </a:r>
          </a:p>
          <a:p>
            <a:pPr lvl="1"/>
            <a:r>
              <a:rPr lang="en-US" sz="2000" dirty="0"/>
              <a:t>Reduce emissions and fuel consumption</a:t>
            </a:r>
          </a:p>
          <a:p>
            <a:r>
              <a:rPr lang="en-US" sz="2400" dirty="0"/>
              <a:t>5 step calibration process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Innovations – Engine Calibration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10" y="3041217"/>
            <a:ext cx="3904402" cy="2928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A85F5A5-815A-4D32-B613-BCB5B2E5367E}"/>
                  </a:ext>
                </a:extLst>
              </p:cNvPr>
              <p:cNvSpPr txBox="1"/>
              <p:nvPr/>
            </p:nvSpPr>
            <p:spPr>
              <a:xfrm>
                <a:off x="0" y="4195482"/>
                <a:ext cx="5131397" cy="1315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FFCA08"/>
                  </a:buClr>
                  <a:buSzPct val="100000"/>
                  <a:buFont typeface="Wingdings" panose="05000000000000000000" pitchFamily="2" charset="2"/>
                  <a:buChar char="Ø"/>
                </a:pPr>
                <a:endParaRPr lang="en-US" sz="2400" dirty="0">
                  <a:solidFill>
                    <a:prstClr val="white"/>
                  </a:solidFill>
                </a:endParaRPr>
              </a:p>
              <a:p>
                <a:pPr lvl="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FFCA08"/>
                  </a:buClr>
                  <a:buSzPct val="1000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sz="2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sz="2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∗ </m:t>
                      </m:r>
                      <m:f>
                        <m:fPr>
                          <m:ctrlPr>
                            <a:rPr lang="en-US" sz="2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2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sz="22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𝑈𝐻𝐶</m:t>
                                      </m:r>
                                      <m:r>
                                        <a:rPr lang="en-US" sz="220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 </m:t>
                                      </m:r>
                                      <m:sSub>
                                        <m:sSubPr>
                                          <m:ctrlPr>
                                            <a:rPr lang="en-US" sz="2200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200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𝑁𝑂</m:t>
                                          </m:r>
                                        </m:e>
                                        <m:sub>
                                          <m:r>
                                            <a:rPr lang="en-US" sz="2200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22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1.5</m:t>
                                  </m:r>
                                </m:den>
                              </m:f>
                              <m:r>
                                <a:rPr lang="en-US" sz="22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2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𝐶𝑂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2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A85F5A5-815A-4D32-B613-BCB5B2E536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95482"/>
                <a:ext cx="5131397" cy="13154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ircle: Hollow 5">
            <a:extLst>
              <a:ext uri="{FF2B5EF4-FFF2-40B4-BE49-F238E27FC236}">
                <a16:creationId xmlns:a16="http://schemas.microsoft.com/office/drawing/2014/main" id="{8DE59D78-865B-4D33-996F-E1F99D5CF7BF}"/>
              </a:ext>
            </a:extLst>
          </p:cNvPr>
          <p:cNvSpPr/>
          <p:nvPr/>
        </p:nvSpPr>
        <p:spPr>
          <a:xfrm>
            <a:off x="7930017" y="4893836"/>
            <a:ext cx="387927" cy="360219"/>
          </a:xfrm>
          <a:prstGeom prst="donut">
            <a:avLst>
              <a:gd name="adj" fmla="val 158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69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sz="2400" dirty="0"/>
              <a:t>Empirical equation from Blair</a:t>
            </a:r>
          </a:p>
          <a:p>
            <a:pPr lvl="1"/>
            <a:r>
              <a:rPr lang="en-US" sz="2000" dirty="0"/>
              <a:t>Increase by 4 inches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Innovations – Tuned Pipe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06" y="3829131"/>
            <a:ext cx="7231910" cy="2140386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823036" y="1434877"/>
            <a:ext cx="3703320" cy="45346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6969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6969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GT Suite optimization</a:t>
            </a:r>
          </a:p>
          <a:p>
            <a:pPr lvl="1"/>
            <a:r>
              <a:rPr lang="en-US" sz="2000" dirty="0"/>
              <a:t>BSFC vs tuned length</a:t>
            </a:r>
          </a:p>
          <a:p>
            <a:pPr lvl="1"/>
            <a:r>
              <a:rPr lang="en-US" sz="2000" dirty="0"/>
              <a:t>Increase by 4.1 inches</a:t>
            </a:r>
          </a:p>
          <a:p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AF39D7-C5EA-430B-87ED-B80F712AB344}"/>
                  </a:ext>
                </a:extLst>
              </p:cNvPr>
              <p:cNvSpPr txBox="1"/>
              <p:nvPr/>
            </p:nvSpPr>
            <p:spPr>
              <a:xfrm>
                <a:off x="795826" y="2724783"/>
                <a:ext cx="3065930" cy="733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sz="2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𝐸𝐷</m:t>
                          </m:r>
                          <m:r>
                            <a:rPr lang="en-US" sz="2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× 42545</m:t>
                          </m:r>
                        </m:num>
                        <m:den>
                          <m:r>
                            <a:rPr lang="en-US" sz="2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𝑅𝑃𝑀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AAF39D7-C5EA-430B-87ED-B80F712AB3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826" y="2724783"/>
                <a:ext cx="3065930" cy="733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287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671391" y="1434877"/>
            <a:ext cx="3857577" cy="4534640"/>
          </a:xfrm>
        </p:spPr>
        <p:txBody>
          <a:bodyPr>
            <a:normAutofit/>
          </a:bodyPr>
          <a:lstStyle/>
          <a:p>
            <a:r>
              <a:rPr lang="en-US" sz="2400" dirty="0"/>
              <a:t>15-point increase in E-score</a:t>
            </a:r>
          </a:p>
          <a:p>
            <a:r>
              <a:rPr lang="en-US" sz="2400" dirty="0"/>
              <a:t>17.5% reduction in weighted BSFC</a:t>
            </a:r>
          </a:p>
          <a:p>
            <a:r>
              <a:rPr lang="en-US" sz="2400" dirty="0"/>
              <a:t>6.8 N-m [5 ft-lb] increase at 6800 RPM</a:t>
            </a:r>
          </a:p>
          <a:p>
            <a:r>
              <a:rPr lang="en-US" sz="2400" dirty="0"/>
              <a:t>1.5 </a:t>
            </a:r>
            <a:r>
              <a:rPr lang="en-US" sz="2400" dirty="0" err="1"/>
              <a:t>dBA</a:t>
            </a:r>
            <a:r>
              <a:rPr lang="en-US" sz="2400" dirty="0"/>
              <a:t> reduction in sound pressure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Results – Calibration &amp; Tuned Pipe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47" y="1852587"/>
            <a:ext cx="4127715" cy="3098105"/>
          </a:xfrm>
        </p:spPr>
      </p:pic>
    </p:spTree>
    <p:extLst>
      <p:ext uri="{BB962C8B-B14F-4D97-AF65-F5344CB8AC3E}">
        <p14:creationId xmlns:p14="http://schemas.microsoft.com/office/powerpoint/2010/main" val="1198549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5241F-8DE7-433B-A665-1BC983B3747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3"/>
          </p:nvPr>
        </p:nvSpPr>
        <p:spPr>
          <a:xfrm>
            <a:off x="210446" y="1434877"/>
            <a:ext cx="3703320" cy="4534640"/>
          </a:xfrm>
        </p:spPr>
        <p:txBody>
          <a:bodyPr>
            <a:normAutofit/>
          </a:bodyPr>
          <a:lstStyle/>
          <a:p>
            <a:r>
              <a:rPr lang="en-US" sz="2400" dirty="0"/>
              <a:t>10 inch idler wheels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Innovations – Drivetrain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170FE6-32C0-4084-8A62-16DBBA2CB317}"/>
              </a:ext>
            </a:extLst>
          </p:cNvPr>
          <p:cNvPicPr/>
          <p:nvPr/>
        </p:nvPicPr>
        <p:blipFill rotWithShape="1">
          <a:blip r:embed="rId3"/>
          <a:srcRect t="3704" r="19048"/>
          <a:stretch/>
        </p:blipFill>
        <p:spPr bwMode="auto">
          <a:xfrm>
            <a:off x="173159" y="2329974"/>
            <a:ext cx="3777895" cy="2609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5145332-3244-4C22-A380-11DE2A67837E}"/>
              </a:ext>
            </a:extLst>
          </p:cNvPr>
          <p:cNvSpPr txBox="1">
            <a:spLocks/>
          </p:cNvSpPr>
          <p:nvPr/>
        </p:nvSpPr>
        <p:spPr>
          <a:xfrm>
            <a:off x="4122851" y="1434877"/>
            <a:ext cx="3703320" cy="453464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6969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969696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Multiple configurations tested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422686"/>
              </p:ext>
            </p:extLst>
          </p:nvPr>
        </p:nvGraphicFramePr>
        <p:xfrm>
          <a:off x="4122851" y="2319451"/>
          <a:ext cx="4653159" cy="307773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364257">
                  <a:extLst>
                    <a:ext uri="{9D8B030D-6E8A-4147-A177-3AD203B41FA5}">
                      <a16:colId xmlns:a16="http://schemas.microsoft.com/office/drawing/2014/main" val="1765045513"/>
                    </a:ext>
                  </a:extLst>
                </a:gridCol>
                <a:gridCol w="2288902">
                  <a:extLst>
                    <a:ext uri="{9D8B030D-6E8A-4147-A177-3AD203B41FA5}">
                      <a16:colId xmlns:a16="http://schemas.microsoft.com/office/drawing/2014/main" val="4247982148"/>
                    </a:ext>
                  </a:extLst>
                </a:gridCol>
              </a:tblGrid>
              <a:tr h="1538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 large idler wheels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 large idler wheels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15296395"/>
                  </a:ext>
                </a:extLst>
              </a:tr>
              <a:tr h="15388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 large</a:t>
                      </a:r>
                      <a:r>
                        <a:rPr lang="en-US" sz="1800" b="1" baseline="0" dirty="0">
                          <a:effectLst/>
                        </a:rPr>
                        <a:t> idler wheels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Stock</a:t>
                      </a:r>
                      <a:r>
                        <a:rPr lang="en-US" sz="1800" b="1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3 idler wheels</a:t>
                      </a:r>
                      <a:endParaRPr lang="en-US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8520460"/>
                  </a:ext>
                </a:extLst>
              </a:tr>
            </a:tbl>
          </a:graphicData>
        </a:graphic>
      </p:graphicFrame>
      <p:pic>
        <p:nvPicPr>
          <p:cNvPr id="2057" name="Graphic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3334"/>
          <a:stretch>
            <a:fillRect/>
          </a:stretch>
        </p:blipFill>
        <p:spPr bwMode="auto">
          <a:xfrm>
            <a:off x="4625771" y="2575932"/>
            <a:ext cx="1371600" cy="10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Graphic 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6942070" y="2575932"/>
            <a:ext cx="1371600" cy="101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Graphic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4625771" y="4028002"/>
            <a:ext cx="1371600" cy="102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42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33333"/>
          <a:stretch/>
        </p:blipFill>
        <p:spPr bwMode="auto">
          <a:xfrm>
            <a:off x="6942070" y="4198292"/>
            <a:ext cx="1370344" cy="8565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2340731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UICSC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DDAB68"/>
      </a:accent1>
      <a:accent2>
        <a:srgbClr val="808080"/>
      </a:accent2>
      <a:accent3>
        <a:srgbClr val="7EC1E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12381</TotalTime>
  <Words>1122</Words>
  <Application>Microsoft Office PowerPoint</Application>
  <PresentationFormat>On-screen Show (4:3)</PresentationFormat>
  <Paragraphs>359</Paragraphs>
  <Slides>30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Times New Roman</vt:lpstr>
      <vt:lpstr>Wingdings</vt:lpstr>
      <vt:lpstr>Retrospect</vt:lpstr>
      <vt:lpstr> University of Idaho  2018 Clean Snowmobile Challenge Team</vt:lpstr>
      <vt:lpstr>Overview</vt:lpstr>
      <vt:lpstr>Team Structure</vt:lpstr>
      <vt:lpstr>UICSC Goals</vt:lpstr>
      <vt:lpstr>Innovations – Platform</vt:lpstr>
      <vt:lpstr>Innovations – Engine Calibration</vt:lpstr>
      <vt:lpstr>Innovations – Tuned Pipe</vt:lpstr>
      <vt:lpstr>Results – Calibration &amp; Tuned Pipe</vt:lpstr>
      <vt:lpstr>Innovations – Drivetrain</vt:lpstr>
      <vt:lpstr>Results – Drivetrain</vt:lpstr>
      <vt:lpstr>  Emissions Reduction </vt:lpstr>
      <vt:lpstr>Noise Reduction – Tunnel Damping</vt:lpstr>
      <vt:lpstr>Noise Reduction – Absorption</vt:lpstr>
      <vt:lpstr> Drivetrain Noise</vt:lpstr>
      <vt:lpstr> Noise Vectoring</vt:lpstr>
      <vt:lpstr>Summary/Conclusions</vt:lpstr>
      <vt:lpstr>Thank you to our supporters!!!      </vt:lpstr>
      <vt:lpstr>Build Sheet</vt:lpstr>
      <vt:lpstr>Innovations – Muffler</vt:lpstr>
      <vt:lpstr>GT Suite</vt:lpstr>
      <vt:lpstr>GT Suite: Specifications/Results</vt:lpstr>
      <vt:lpstr>Tuned Pipe</vt:lpstr>
      <vt:lpstr>Damping Ratio</vt:lpstr>
      <vt:lpstr>Noise Vectoring: Before</vt:lpstr>
      <vt:lpstr>Noise Vectoring: After</vt:lpstr>
      <vt:lpstr>Flex Fuel Circuit</vt:lpstr>
      <vt:lpstr>Gantt Chart</vt:lpstr>
      <vt:lpstr>Action Register</vt:lpstr>
      <vt:lpstr>Outreach</vt:lpstr>
      <vt:lpstr>Outreach SAE WCX17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Woodland, Mark (wood9476@vandals.uidaho.edu)</dc:creator>
  <cp:lastModifiedBy>Ian Sullivan</cp:lastModifiedBy>
  <cp:revision>439</cp:revision>
  <dcterms:created xsi:type="dcterms:W3CDTF">2016-02-28T22:24:33Z</dcterms:created>
  <dcterms:modified xsi:type="dcterms:W3CDTF">2018-03-08T05:23:40Z</dcterms:modified>
</cp:coreProperties>
</file>