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6" r:id="rId2"/>
    <p:sldId id="312" r:id="rId3"/>
    <p:sldId id="258" r:id="rId4"/>
    <p:sldId id="286" r:id="rId5"/>
    <p:sldId id="307" r:id="rId6"/>
    <p:sldId id="306" r:id="rId7"/>
    <p:sldId id="297" r:id="rId8"/>
    <p:sldId id="289" r:id="rId9"/>
    <p:sldId id="301" r:id="rId10"/>
    <p:sldId id="293" r:id="rId11"/>
    <p:sldId id="308" r:id="rId12"/>
    <p:sldId id="304" r:id="rId13"/>
    <p:sldId id="302" r:id="rId14"/>
    <p:sldId id="300" r:id="rId15"/>
    <p:sldId id="298" r:id="rId16"/>
    <p:sldId id="314" r:id="rId17"/>
    <p:sldId id="284" r:id="rId18"/>
    <p:sldId id="315" r:id="rId19"/>
    <p:sldId id="292" r:id="rId20"/>
    <p:sldId id="278" r:id="rId21"/>
    <p:sldId id="277" r:id="rId22"/>
    <p:sldId id="309" r:id="rId23"/>
    <p:sldId id="283" r:id="rId24"/>
    <p:sldId id="31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woodland38@yahoo.com" initials="m" lastIdx="2" clrIdx="0"/>
  <p:cmAuthor id="1" name="Aaron Eliaso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CCC"/>
    <a:srgbClr val="800000"/>
    <a:srgbClr val="700000"/>
    <a:srgbClr val="FFC000"/>
    <a:srgbClr val="DAA520"/>
    <a:srgbClr val="BE901C"/>
    <a:srgbClr val="F9BA1D"/>
    <a:srgbClr val="1B1613"/>
    <a:srgbClr val="39302A"/>
    <a:srgbClr val="1C19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251" autoAdjust="0"/>
  </p:normalViewPr>
  <p:slideViewPr>
    <p:cSldViewPr snapToGrid="0">
      <p:cViewPr varScale="1">
        <p:scale>
          <a:sx n="68" d="100"/>
          <a:sy n="68" d="100"/>
        </p:scale>
        <p:origin x="-115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Catalys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Catalyst Comparison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2184101987252"/>
          <c:y val="0.16785383393595696"/>
          <c:w val="0.81003812023497102"/>
          <c:h val="0.5879815394822859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D-4DA6-87B0-81B0D3EE87FB}"/>
              </c:ext>
            </c:extLst>
          </c:dPt>
          <c:dPt>
            <c:idx val="1"/>
            <c:spPr>
              <a:pattFill prst="dkHorz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D-4DA6-87B0-81B0D3EE87FB}"/>
              </c:ext>
            </c:extLst>
          </c:dPt>
          <c:dPt>
            <c:idx val="2"/>
            <c:spPr>
              <a:pattFill prst="solidDmnd">
                <a:fgClr>
                  <a:srgbClr val="7030A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7D-4DA6-87B0-81B0D3EE87FB}"/>
              </c:ext>
            </c:extLst>
          </c:dPt>
          <c:dPt>
            <c:idx val="3"/>
            <c:spPr>
              <a:pattFill prst="diagBrick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7D-4DA6-87B0-81B0D3EE87FB}"/>
              </c:ext>
            </c:extLst>
          </c:dPt>
          <c:dPt>
            <c:idx val="4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cmpd="dbl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7D-4DA6-87B0-81B0D3EE87FB}"/>
              </c:ext>
            </c:extLst>
          </c:dPt>
          <c:cat>
            <c:strRef>
              <c:f>Sheet1!$A$1:$A$5</c:f>
              <c:strCache>
                <c:ptCount val="5"/>
                <c:pt idx="0">
                  <c:v>Blank</c:v>
                </c:pt>
                <c:pt idx="1">
                  <c:v>2-Way (1:0:1)</c:v>
                </c:pt>
                <c:pt idx="2">
                  <c:v>3-Way (6:11:1)</c:v>
                </c:pt>
                <c:pt idx="3">
                  <c:v>3-Way (1:20:1)</c:v>
                </c:pt>
                <c:pt idx="4">
                  <c:v>3-Way (1:25:2)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157</c:v>
                </c:pt>
                <c:pt idx="1">
                  <c:v>186</c:v>
                </c:pt>
                <c:pt idx="2">
                  <c:v>151</c:v>
                </c:pt>
                <c:pt idx="3">
                  <c:v>186</c:v>
                </c:pt>
                <c:pt idx="4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F7D-4DA6-87B0-81B0D3EE87FB}"/>
            </c:ext>
          </c:extLst>
        </c:ser>
        <c:dLbls/>
        <c:gapWidth val="17"/>
        <c:axId val="48778240"/>
        <c:axId val="487923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Sheet1!$A$1:$A$5</c15:sqref>
                        </c15:formulaRef>
                      </c:ext>
                    </c:extLst>
                    <c:strCache>
                      <c:ptCount val="5"/>
                      <c:pt idx="0">
                        <c:v>Blank</c:v>
                      </c:pt>
                      <c:pt idx="1">
                        <c:v>2-Way (1:0:1)</c:v>
                      </c:pt>
                      <c:pt idx="2">
                        <c:v>3-Way (6:11:1)</c:v>
                      </c:pt>
                      <c:pt idx="3">
                        <c:v>3-Way (1:20:1)</c:v>
                      </c:pt>
                      <c:pt idx="4">
                        <c:v>3-Way (1:25:2)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3F7D-4DA6-87B0-81B0D3EE87FB}"/>
                  </c:ext>
                </c:extLst>
              </c15:ser>
            </c15:filteredBarSeries>
          </c:ext>
        </c:extLst>
      </c:barChart>
      <c:lineChart>
        <c:grouping val="standard"/>
        <c:ser>
          <c:idx val="2"/>
          <c:order val="1"/>
          <c:tx>
            <c:v>Minimum E-score Value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Sheet1!$A$1:$A$5</c:f>
              <c:strCache>
                <c:ptCount val="5"/>
                <c:pt idx="0">
                  <c:v>Blank</c:v>
                </c:pt>
                <c:pt idx="1">
                  <c:v>2-Way (1:0:1)</c:v>
                </c:pt>
                <c:pt idx="2">
                  <c:v>3-Way (6:11:1)</c:v>
                </c:pt>
                <c:pt idx="3">
                  <c:v>3-Way (1:20:1)</c:v>
                </c:pt>
                <c:pt idx="4">
                  <c:v>3-Way (1:25:2)</c:v>
                </c:pt>
              </c:strCache>
            </c:strRef>
          </c:cat>
          <c:val>
            <c:numRef>
              <c:f>Sheet1!$E$1:$E$5</c:f>
              <c:numCache>
                <c:formatCode>General</c:formatCode>
                <c:ptCount val="5"/>
                <c:pt idx="0">
                  <c:v>170</c:v>
                </c:pt>
                <c:pt idx="1">
                  <c:v>170</c:v>
                </c:pt>
                <c:pt idx="2">
                  <c:v>170</c:v>
                </c:pt>
                <c:pt idx="3">
                  <c:v>170</c:v>
                </c:pt>
                <c:pt idx="4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7D-4DA6-87B0-81B0D3EE87FB}"/>
            </c:ext>
          </c:extLst>
        </c:ser>
        <c:dLbls/>
        <c:marker val="1"/>
        <c:axId val="48778240"/>
        <c:axId val="48792320"/>
      </c:lineChart>
      <c:catAx>
        <c:axId val="4877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792320"/>
        <c:crosses val="autoZero"/>
        <c:auto val="1"/>
        <c:lblAlgn val="ctr"/>
        <c:lblOffset val="100"/>
      </c:catAx>
      <c:valAx>
        <c:axId val="48792320"/>
        <c:scaling>
          <c:orientation val="minMax"/>
          <c:max val="210"/>
          <c:min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E-Score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7782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95AA3-7C75-4CE0-BB97-64D811B8AC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03B1984-2F0C-41F5-B773-BAB30D46FC46}">
      <dgm:prSet phldrT="[Text]"/>
      <dgm:spPr>
        <a:solidFill>
          <a:schemeClr val="bg1">
            <a:alpha val="96000"/>
          </a:schemeClr>
        </a:solidFill>
      </dgm:spPr>
      <dgm:t>
        <a:bodyPr/>
        <a:lstStyle/>
        <a:p>
          <a:endParaRPr lang="en-US" dirty="0"/>
        </a:p>
      </dgm:t>
    </dgm:pt>
    <dgm:pt modelId="{05429B6F-5D33-4370-B391-70B7458B2ED0}" type="parTrans" cxnId="{3087A204-33A5-4011-AF15-871A2F3117B5}">
      <dgm:prSet/>
      <dgm:spPr/>
      <dgm:t>
        <a:bodyPr/>
        <a:lstStyle/>
        <a:p>
          <a:endParaRPr lang="en-US"/>
        </a:p>
      </dgm:t>
    </dgm:pt>
    <dgm:pt modelId="{D187CB1F-1DC7-4EAF-8834-EA9664411B8B}" type="sibTrans" cxnId="{3087A204-33A5-4011-AF15-871A2F3117B5}">
      <dgm:prSet/>
      <dgm:spPr/>
      <dgm:t>
        <a:bodyPr/>
        <a:lstStyle/>
        <a:p>
          <a:endParaRPr lang="en-US"/>
        </a:p>
      </dgm:t>
    </dgm:pt>
    <dgm:pt modelId="{4B289EDE-3187-42AA-A887-0F23BEA52716}">
      <dgm:prSet phldrT="[Text]"/>
      <dgm:spPr>
        <a:solidFill>
          <a:srgbClr val="800000">
            <a:alpha val="76000"/>
          </a:srgbClr>
        </a:solidFill>
      </dgm:spPr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9733D7C8-27C2-45F7-B00B-F429223BD221}" type="parTrans" cxnId="{43C06C6E-02C4-47CD-93EB-1FC6153921A6}">
      <dgm:prSet/>
      <dgm:spPr/>
      <dgm:t>
        <a:bodyPr/>
        <a:lstStyle/>
        <a:p>
          <a:endParaRPr lang="en-US"/>
        </a:p>
      </dgm:t>
    </dgm:pt>
    <dgm:pt modelId="{5D83BDF0-95E6-4D79-91DD-3E7DF05F4FBC}" type="sibTrans" cxnId="{43C06C6E-02C4-47CD-93EB-1FC6153921A6}">
      <dgm:prSet/>
      <dgm:spPr/>
      <dgm:t>
        <a:bodyPr/>
        <a:lstStyle/>
        <a:p>
          <a:endParaRPr lang="en-US"/>
        </a:p>
      </dgm:t>
    </dgm:pt>
    <dgm:pt modelId="{2988152C-E625-41D7-A9C3-82EAC0CB6D3C}">
      <dgm:prSet phldrT="[Text]"/>
      <dgm:spPr>
        <a:solidFill>
          <a:srgbClr val="00B050">
            <a:alpha val="76000"/>
          </a:srgbClr>
        </a:solidFill>
      </dgm:spPr>
      <dgm:t>
        <a:bodyPr/>
        <a:lstStyle/>
        <a:p>
          <a:endParaRPr lang="en-US" dirty="0"/>
        </a:p>
      </dgm:t>
    </dgm:pt>
    <dgm:pt modelId="{D965D975-BD48-40C1-ABA8-6FEC1FEB29D7}" type="sibTrans" cxnId="{44FC47E3-4BC4-45CF-910C-0BBC75E0EAB1}">
      <dgm:prSet/>
      <dgm:spPr/>
      <dgm:t>
        <a:bodyPr/>
        <a:lstStyle/>
        <a:p>
          <a:endParaRPr lang="en-US"/>
        </a:p>
      </dgm:t>
    </dgm:pt>
    <dgm:pt modelId="{B4C8FE3A-E16E-4BDC-8062-63C423D3E3DA}" type="parTrans" cxnId="{44FC47E3-4BC4-45CF-910C-0BBC75E0EAB1}">
      <dgm:prSet/>
      <dgm:spPr/>
      <dgm:t>
        <a:bodyPr/>
        <a:lstStyle/>
        <a:p>
          <a:endParaRPr lang="en-US"/>
        </a:p>
      </dgm:t>
    </dgm:pt>
    <dgm:pt modelId="{7D410372-A095-4D0E-9E05-41BDD75F74A2}" type="pres">
      <dgm:prSet presAssocID="{EF595AA3-7C75-4CE0-BB97-64D811B8AC7C}" presName="compositeShape" presStyleCnt="0">
        <dgm:presLayoutVars>
          <dgm:chMax val="7"/>
          <dgm:dir/>
          <dgm:resizeHandles val="exact"/>
        </dgm:presLayoutVars>
      </dgm:prSet>
      <dgm:spPr/>
    </dgm:pt>
    <dgm:pt modelId="{D8ED2D03-B044-400E-BD9C-E54344EFA685}" type="pres">
      <dgm:prSet presAssocID="{A03B1984-2F0C-41F5-B773-BAB30D46FC46}" presName="circ1" presStyleLbl="vennNode1" presStyleIdx="0" presStyleCnt="3"/>
      <dgm:spPr/>
      <dgm:t>
        <a:bodyPr/>
        <a:lstStyle/>
        <a:p>
          <a:endParaRPr lang="en-US"/>
        </a:p>
      </dgm:t>
    </dgm:pt>
    <dgm:pt modelId="{89C99387-235B-4E42-8325-FAF7BF602B06}" type="pres">
      <dgm:prSet presAssocID="{A03B1984-2F0C-41F5-B773-BAB30D46FC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7FF8-B3F3-4A82-8C47-99539C5C6FA4}" type="pres">
      <dgm:prSet presAssocID="{2988152C-E625-41D7-A9C3-82EAC0CB6D3C}" presName="circ2" presStyleLbl="vennNode1" presStyleIdx="1" presStyleCnt="3"/>
      <dgm:spPr/>
      <dgm:t>
        <a:bodyPr/>
        <a:lstStyle/>
        <a:p>
          <a:endParaRPr lang="en-US"/>
        </a:p>
      </dgm:t>
    </dgm:pt>
    <dgm:pt modelId="{EC1D1834-6059-43A2-94C2-2179F773B144}" type="pres">
      <dgm:prSet presAssocID="{2988152C-E625-41D7-A9C3-82EAC0CB6D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BACD6-EBDF-447A-BC85-9CCD073BD8E6}" type="pres">
      <dgm:prSet presAssocID="{4B289EDE-3187-42AA-A887-0F23BEA52716}" presName="circ3" presStyleLbl="vennNode1" presStyleIdx="2" presStyleCnt="3" custLinFactNeighborX="-362" custLinFactNeighborY="1073"/>
      <dgm:spPr/>
      <dgm:t>
        <a:bodyPr/>
        <a:lstStyle/>
        <a:p>
          <a:endParaRPr lang="en-US"/>
        </a:p>
      </dgm:t>
    </dgm:pt>
    <dgm:pt modelId="{BE7FC891-6562-4DE0-93D9-2479AB9A370E}" type="pres">
      <dgm:prSet presAssocID="{4B289EDE-3187-42AA-A887-0F23BEA527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EDD88-1A6B-441F-8E4B-6E54AD49AD73}" type="presOf" srcId="{A03B1984-2F0C-41F5-B773-BAB30D46FC46}" destId="{89C99387-235B-4E42-8325-FAF7BF602B06}" srcOrd="1" destOrd="0" presId="urn:microsoft.com/office/officeart/2005/8/layout/venn1"/>
    <dgm:cxn modelId="{335B110F-B915-4EF6-857D-901188C304AF}" type="presOf" srcId="{2988152C-E625-41D7-A9C3-82EAC0CB6D3C}" destId="{77DD7FF8-B3F3-4A82-8C47-99539C5C6FA4}" srcOrd="0" destOrd="0" presId="urn:microsoft.com/office/officeart/2005/8/layout/venn1"/>
    <dgm:cxn modelId="{3087A204-33A5-4011-AF15-871A2F3117B5}" srcId="{EF595AA3-7C75-4CE0-BB97-64D811B8AC7C}" destId="{A03B1984-2F0C-41F5-B773-BAB30D46FC46}" srcOrd="0" destOrd="0" parTransId="{05429B6F-5D33-4370-B391-70B7458B2ED0}" sibTransId="{D187CB1F-1DC7-4EAF-8834-EA9664411B8B}"/>
    <dgm:cxn modelId="{68B62719-3BFE-40B5-9592-726416E6B938}" type="presOf" srcId="{2988152C-E625-41D7-A9C3-82EAC0CB6D3C}" destId="{EC1D1834-6059-43A2-94C2-2179F773B144}" srcOrd="1" destOrd="0" presId="urn:microsoft.com/office/officeart/2005/8/layout/venn1"/>
    <dgm:cxn modelId="{44FC47E3-4BC4-45CF-910C-0BBC75E0EAB1}" srcId="{EF595AA3-7C75-4CE0-BB97-64D811B8AC7C}" destId="{2988152C-E625-41D7-A9C3-82EAC0CB6D3C}" srcOrd="1" destOrd="0" parTransId="{B4C8FE3A-E16E-4BDC-8062-63C423D3E3DA}" sibTransId="{D965D975-BD48-40C1-ABA8-6FEC1FEB29D7}"/>
    <dgm:cxn modelId="{5451658D-3020-48BB-A2B0-954A92BEAD11}" type="presOf" srcId="{EF595AA3-7C75-4CE0-BB97-64D811B8AC7C}" destId="{7D410372-A095-4D0E-9E05-41BDD75F74A2}" srcOrd="0" destOrd="0" presId="urn:microsoft.com/office/officeart/2005/8/layout/venn1"/>
    <dgm:cxn modelId="{02E85C51-395A-46A9-BD4C-DBB9984C7D4A}" type="presOf" srcId="{4B289EDE-3187-42AA-A887-0F23BEA52716}" destId="{BE7FC891-6562-4DE0-93D9-2479AB9A370E}" srcOrd="1" destOrd="0" presId="urn:microsoft.com/office/officeart/2005/8/layout/venn1"/>
    <dgm:cxn modelId="{43C06C6E-02C4-47CD-93EB-1FC6153921A6}" srcId="{EF595AA3-7C75-4CE0-BB97-64D811B8AC7C}" destId="{4B289EDE-3187-42AA-A887-0F23BEA52716}" srcOrd="2" destOrd="0" parTransId="{9733D7C8-27C2-45F7-B00B-F429223BD221}" sibTransId="{5D83BDF0-95E6-4D79-91DD-3E7DF05F4FBC}"/>
    <dgm:cxn modelId="{3129969B-E343-4AAB-8A06-20175D199C50}" type="presOf" srcId="{A03B1984-2F0C-41F5-B773-BAB30D46FC46}" destId="{D8ED2D03-B044-400E-BD9C-E54344EFA685}" srcOrd="0" destOrd="0" presId="urn:microsoft.com/office/officeart/2005/8/layout/venn1"/>
    <dgm:cxn modelId="{01EB9DD7-81D9-46C6-9C68-15A9EC0B5506}" type="presOf" srcId="{4B289EDE-3187-42AA-A887-0F23BEA52716}" destId="{E01BACD6-EBDF-447A-BC85-9CCD073BD8E6}" srcOrd="0" destOrd="0" presId="urn:microsoft.com/office/officeart/2005/8/layout/venn1"/>
    <dgm:cxn modelId="{9BBC5758-324D-4473-9476-7D99145F7B46}" type="presParOf" srcId="{7D410372-A095-4D0E-9E05-41BDD75F74A2}" destId="{D8ED2D03-B044-400E-BD9C-E54344EFA685}" srcOrd="0" destOrd="0" presId="urn:microsoft.com/office/officeart/2005/8/layout/venn1"/>
    <dgm:cxn modelId="{1FA5A5F3-0AC0-4E8D-A17E-4458B12288A2}" type="presParOf" srcId="{7D410372-A095-4D0E-9E05-41BDD75F74A2}" destId="{89C99387-235B-4E42-8325-FAF7BF602B06}" srcOrd="1" destOrd="0" presId="urn:microsoft.com/office/officeart/2005/8/layout/venn1"/>
    <dgm:cxn modelId="{BD2BBC66-BF88-478F-817F-A8C00F066ED3}" type="presParOf" srcId="{7D410372-A095-4D0E-9E05-41BDD75F74A2}" destId="{77DD7FF8-B3F3-4A82-8C47-99539C5C6FA4}" srcOrd="2" destOrd="0" presId="urn:microsoft.com/office/officeart/2005/8/layout/venn1"/>
    <dgm:cxn modelId="{792B8824-DEB8-4569-82DA-00BDA8370FFD}" type="presParOf" srcId="{7D410372-A095-4D0E-9E05-41BDD75F74A2}" destId="{EC1D1834-6059-43A2-94C2-2179F773B144}" srcOrd="3" destOrd="0" presId="urn:microsoft.com/office/officeart/2005/8/layout/venn1"/>
    <dgm:cxn modelId="{4529584D-51F2-4BF5-AA67-E77402642744}" type="presParOf" srcId="{7D410372-A095-4D0E-9E05-41BDD75F74A2}" destId="{E01BACD6-EBDF-447A-BC85-9CCD073BD8E6}" srcOrd="4" destOrd="0" presId="urn:microsoft.com/office/officeart/2005/8/layout/venn1"/>
    <dgm:cxn modelId="{116AAE33-48CC-42B5-ABC6-32E677541A06}" type="presParOf" srcId="{7D410372-A095-4D0E-9E05-41BDD75F74A2}" destId="{BE7FC891-6562-4DE0-93D9-2479AB9A370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D2D03-B044-400E-BD9C-E54344EFA685}">
      <dsp:nvSpPr>
        <dsp:cNvPr id="0" name=""/>
        <dsp:cNvSpPr/>
      </dsp:nvSpPr>
      <dsp:spPr>
        <a:xfrm>
          <a:off x="1000290" y="136293"/>
          <a:ext cx="2772167" cy="2772167"/>
        </a:xfrm>
        <a:prstGeom prst="ellipse">
          <a:avLst/>
        </a:prstGeom>
        <a:solidFill>
          <a:schemeClr val="bg1">
            <a:alpha val="9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369912" y="621422"/>
        <a:ext cx="2032923" cy="1247475"/>
      </dsp:txXfrm>
    </dsp:sp>
    <dsp:sp modelId="{77DD7FF8-B3F3-4A82-8C47-99539C5C6FA4}">
      <dsp:nvSpPr>
        <dsp:cNvPr id="0" name=""/>
        <dsp:cNvSpPr/>
      </dsp:nvSpPr>
      <dsp:spPr>
        <a:xfrm>
          <a:off x="2000581" y="1868898"/>
          <a:ext cx="2772167" cy="2772167"/>
        </a:xfrm>
        <a:prstGeom prst="ellipse">
          <a:avLst/>
        </a:prstGeom>
        <a:solidFill>
          <a:srgbClr val="00B050">
            <a:alpha val="76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848402" y="2585041"/>
        <a:ext cx="1663300" cy="1524692"/>
      </dsp:txXfrm>
    </dsp:sp>
    <dsp:sp modelId="{E01BACD6-EBDF-447A-BC85-9CCD073BD8E6}">
      <dsp:nvSpPr>
        <dsp:cNvPr id="0" name=""/>
        <dsp:cNvSpPr/>
      </dsp:nvSpPr>
      <dsp:spPr>
        <a:xfrm>
          <a:off x="0" y="1898643"/>
          <a:ext cx="2772167" cy="2772167"/>
        </a:xfrm>
        <a:prstGeom prst="ellipse">
          <a:avLst/>
        </a:prstGeom>
        <a:solidFill>
          <a:srgbClr val="800000">
            <a:alpha val="76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61045" y="2614786"/>
        <a:ext cx="1663300" cy="1524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0.32427</cdr:x>
      <cdr:y>0.90277</cdr:y>
    </cdr:from>
    <cdr:to>
      <cdr:x>0.85115</cdr:x>
      <cdr:y>0.99104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1997" y="2478795"/>
          <a:ext cx="1806766" cy="242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NPS Minimum E-Score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AAAB-35E8-6949-B4BC-5B5C692A8A20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1A6B6-633A-A54B-B9D5-00D4B3EAA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72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Hello,</a:t>
            </a:r>
            <a:r>
              <a:rPr lang="en-US" baseline="0" dirty="0"/>
              <a:t> say names (Me, Aaron, Mark, Barbie)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34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Using</a:t>
            </a:r>
            <a:r>
              <a:rPr lang="en-US" baseline="0" dirty="0"/>
              <a:t> the sound box,</a:t>
            </a:r>
          </a:p>
          <a:p>
            <a:endParaRPr lang="en-US" baseline="0" dirty="0"/>
          </a:p>
          <a:p>
            <a:r>
              <a:rPr lang="en-US" baseline="0" dirty="0"/>
              <a:t>Describe power transmission coefficient (bottom of page)</a:t>
            </a:r>
          </a:p>
          <a:p>
            <a:endParaRPr lang="en-US" baseline="0" dirty="0"/>
          </a:p>
          <a:p>
            <a:r>
              <a:rPr lang="en-US" baseline="0" dirty="0"/>
              <a:t>	Positive </a:t>
            </a:r>
            <a:r>
              <a:rPr lang="en-US" baseline="0" dirty="0">
                <a:sym typeface="Wingdings"/>
              </a:rPr>
              <a:t> good</a:t>
            </a:r>
          </a:p>
          <a:p>
            <a:r>
              <a:rPr lang="en-US" baseline="0" dirty="0">
                <a:sym typeface="Wingdings"/>
              </a:rPr>
              <a:t>	Negative  phase shift and resonance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Describe sound material (bottom of page)</a:t>
            </a:r>
          </a:p>
          <a:p>
            <a:endParaRPr lang="en-US" baseline="0" dirty="0"/>
          </a:p>
          <a:p>
            <a:r>
              <a:rPr lang="en-US" baseline="0" dirty="0"/>
              <a:t>Describe muffler components (Right of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93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For components</a:t>
            </a:r>
            <a:r>
              <a:rPr lang="en-US" baseline="0" dirty="0"/>
              <a:t> that couldn’t be tested on the sound box, we used on-snow testing and the J1161.</a:t>
            </a:r>
          </a:p>
          <a:p>
            <a:endParaRPr lang="en-US" baseline="0" dirty="0"/>
          </a:p>
          <a:p>
            <a:r>
              <a:rPr lang="en-US" baseline="0" dirty="0"/>
              <a:t>Tested deflectors, track, and resonators to ensure their noise reduction.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component was tested independently</a:t>
            </a:r>
            <a:r>
              <a:rPr lang="en-US" baseline="0" dirty="0"/>
              <a:t> with a final configuration tested before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26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4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2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Start with problem;</a:t>
            </a:r>
            <a:r>
              <a:rPr lang="en-US" baseline="0" dirty="0"/>
              <a:t> we got a new track </a:t>
            </a:r>
          </a:p>
          <a:p>
            <a:endParaRPr lang="en-US" baseline="0" dirty="0"/>
          </a:p>
          <a:p>
            <a:r>
              <a:rPr lang="en-US" baseline="0" dirty="0"/>
              <a:t>Made to decrease noise, also increased drivetrain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514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708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Zach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D06ED-C813-4C29-B339-54975CE9D8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26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270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69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We’ll be</a:t>
            </a:r>
            <a:r>
              <a:rPr lang="en-US" baseline="0" dirty="0"/>
              <a:t> talking about competition and team goals, as well as the modification we’ve made to improve efficiency and decrease noise production of our current chassis.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3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Story:</a:t>
            </a:r>
          </a:p>
          <a:p>
            <a:r>
              <a:rPr lang="en-US" dirty="0"/>
              <a:t>	Why</a:t>
            </a:r>
            <a:r>
              <a:rPr lang="en-US" baseline="0" dirty="0"/>
              <a:t> I joined the competition</a:t>
            </a:r>
          </a:p>
          <a:p>
            <a:r>
              <a:rPr lang="en-US" baseline="0" dirty="0"/>
              <a:t>	What I’ve gotten out of it</a:t>
            </a:r>
          </a:p>
          <a:p>
            <a:endParaRPr lang="en-US" baseline="0" dirty="0"/>
          </a:p>
          <a:p>
            <a:r>
              <a:rPr lang="en-US" baseline="0" dirty="0"/>
              <a:t>Find transition to UICSC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17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Story</a:t>
            </a:r>
            <a:r>
              <a:rPr lang="en-US" baseline="0" dirty="0"/>
              <a:t> as transition, the goal is to make a fun snowmobile (fun to ride), packaging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44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  <a:p>
            <a:endParaRPr lang="en-US" dirty="0"/>
          </a:p>
          <a:p>
            <a:r>
              <a:rPr lang="en-US" dirty="0"/>
              <a:t>We’re using</a:t>
            </a:r>
            <a:r>
              <a:rPr lang="en-US" baseline="0" dirty="0"/>
              <a:t> a 2013 MXZ-TNT with an 800 cc two-stroke, direct-injection engine, as well as a 129” track.  We decided to use this snowmobile due to its high power-to-weight ratio, as well as proven performance.  This characteristics made it something we wanted to ride, as well as something that we could improve upon.</a:t>
            </a:r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02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endParaRPr lang="en-US" b="1" i="1" u="sng" dirty="0"/>
          </a:p>
          <a:p>
            <a:r>
              <a:rPr lang="en-US" b="1" i="1" u="sng" dirty="0"/>
              <a:t>CHANGE GRAPH</a:t>
            </a:r>
          </a:p>
          <a:p>
            <a:endParaRPr lang="en-US" dirty="0"/>
          </a:p>
          <a:p>
            <a:r>
              <a:rPr lang="en-US" dirty="0"/>
              <a:t>Tested on a water brake dynamometer to ensure survivability during</a:t>
            </a:r>
            <a:r>
              <a:rPr lang="en-US" baseline="0" dirty="0"/>
              <a:t> in-lab emissions event</a:t>
            </a:r>
          </a:p>
          <a:p>
            <a:endParaRPr lang="en-US" baseline="0" dirty="0"/>
          </a:p>
          <a:p>
            <a:r>
              <a:rPr lang="en-US" baseline="0" dirty="0"/>
              <a:t>Say 4 steps of calibration</a:t>
            </a:r>
          </a:p>
          <a:p>
            <a:endParaRPr lang="en-US" baseline="0" dirty="0"/>
          </a:p>
          <a:p>
            <a:r>
              <a:rPr lang="en-US" baseline="0" dirty="0"/>
              <a:t>BSFC map is a relationship between power created and fuel consumed.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6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45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A6B6-633A-A54B-B9D5-00D4B3EAA2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18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DA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1" y="5126956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7E3-1B66-EA41-B4FE-88BEE934AE87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67808"/>
            <a:ext cx="7543800" cy="66024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9981" y="6018886"/>
            <a:ext cx="984019" cy="365125"/>
          </a:xfrm>
        </p:spPr>
        <p:txBody>
          <a:bodyPr/>
          <a:lstStyle>
            <a:lvl1pPr>
              <a:defRPr sz="1200" b="1" i="1"/>
            </a:lvl1pPr>
          </a:lstStyle>
          <a:p>
            <a:fld id="{B0F5241F-8DE7-433B-A665-1BC983B37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43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0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1" y="2215603"/>
            <a:ext cx="7543801" cy="40233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86EC-3E41-6A4E-B2D4-D974F93C295D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20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898C-E769-A04B-A510-2402207DCC48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0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-408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482" y="6459786"/>
            <a:ext cx="1854203" cy="365125"/>
          </a:xfrm>
        </p:spPr>
        <p:txBody>
          <a:bodyPr/>
          <a:lstStyle/>
          <a:p>
            <a:fld id="{6C98B39B-F105-084F-9F08-B77808947A4E}" type="datetime1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0" descr="S:\Engineering\SeniorDesign\- Group Folders\CSC\Sponsor Information\2014\Sponsor Logos\NIAT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4" y="3857414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:\Engineering\SeniorDesign\- Group Folders\CSC\Logo\csc2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http://web.ims.demokritos.gr/IPPW-3/UIdah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159" y="3644054"/>
            <a:ext cx="2297041" cy="5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98324"/>
            <a:ext cx="9141619" cy="457200"/>
          </a:xfrm>
          <a:prstGeom prst="rect">
            <a:avLst/>
          </a:prstGeom>
          <a:solidFill>
            <a:srgbClr val="DA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AE9B-474F-2741-9793-B822A21A6EC6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3981" y="5975719"/>
            <a:ext cx="984019" cy="365125"/>
          </a:xfrm>
        </p:spPr>
        <p:txBody>
          <a:bodyPr/>
          <a:lstStyle>
            <a:lvl1pPr>
              <a:defRPr sz="1200" b="1" i="0"/>
            </a:lvl1pPr>
          </a:lstStyle>
          <a:p>
            <a:fld id="{B0F5241F-8DE7-433B-A665-1BC983B374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71392" y="1946157"/>
            <a:ext cx="370332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384048" indent="-182880">
              <a:buClr>
                <a:srgbClr val="96969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66928" indent="-182880">
              <a:buClr>
                <a:srgbClr val="96969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671392" y="440716"/>
            <a:ext cx="754380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0" descr="S:\Engineering\SeniorDesign\- Group Folders\CSC\Sponsor Information\2014\Sponsor Logos\NIAT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05" y="6202892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eb.ims.demokritos.gr/IPPW-3/UIdah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547" y="6261644"/>
            <a:ext cx="2297041" cy="5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:\Engineering\SeniorDesign\- Group Folders\CSC\Logo\csc2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7" name="Straight Connector 16"/>
          <p:cNvCxnSpPr/>
          <p:nvPr userDrawn="1"/>
        </p:nvCxnSpPr>
        <p:spPr>
          <a:xfrm>
            <a:off x="739972" y="1778941"/>
            <a:ext cx="747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492584" y="1952935"/>
            <a:ext cx="370332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384048" indent="-182880">
              <a:buClr>
                <a:srgbClr val="96969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66928" indent="-182880">
              <a:buClr>
                <a:srgbClr val="96969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03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91395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61537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6A4B-3C6E-AC47-BEC4-687AB28BF300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08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B98-14C5-BC44-BB8D-3B462CD13901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7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2" y="9202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1AFE-61D0-614E-B7D7-08F1F65FC2BC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33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1A8-A413-6D45-AC37-BAAA8D7F6B05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82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1CDD05E-FA7A-524D-8567-22CE855620C8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41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23F-EAA3-3843-A200-5A8730C38EEB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3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851" y="-42169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2B1CB3-4E22-B644-A758-AB2B4694953E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F5241F-8DE7-433B-A665-1BC983B374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516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9" Type="http://schemas.openxmlformats.org/officeDocument/2006/relationships/image" Target="../media/image64.jpe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jpeg"/><Relationship Id="rId42" Type="http://schemas.openxmlformats.org/officeDocument/2006/relationships/image" Target="../media/image67.jpeg"/><Relationship Id="rId47" Type="http://schemas.microsoft.com/office/2007/relationships/hdphoto" Target="../media/hdphoto1.wdp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gif"/><Relationship Id="rId33" Type="http://schemas.openxmlformats.org/officeDocument/2006/relationships/image" Target="../media/image58.jpeg"/><Relationship Id="rId38" Type="http://schemas.openxmlformats.org/officeDocument/2006/relationships/image" Target="../media/image63.jpeg"/><Relationship Id="rId46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jpeg"/><Relationship Id="rId20" Type="http://schemas.openxmlformats.org/officeDocument/2006/relationships/image" Target="../media/image45.gif"/><Relationship Id="rId29" Type="http://schemas.openxmlformats.org/officeDocument/2006/relationships/image" Target="../media/image54.jpeg"/><Relationship Id="rId41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32" Type="http://schemas.openxmlformats.org/officeDocument/2006/relationships/image" Target="../media/image57.jpeg"/><Relationship Id="rId37" Type="http://schemas.openxmlformats.org/officeDocument/2006/relationships/image" Target="../media/image62.jpeg"/><Relationship Id="rId40" Type="http://schemas.openxmlformats.org/officeDocument/2006/relationships/image" Target="../media/image65.jpeg"/><Relationship Id="rId45" Type="http://schemas.openxmlformats.org/officeDocument/2006/relationships/image" Target="../media/image70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jpeg"/><Relationship Id="rId28" Type="http://schemas.openxmlformats.org/officeDocument/2006/relationships/image" Target="../media/image53.jpeg"/><Relationship Id="rId36" Type="http://schemas.openxmlformats.org/officeDocument/2006/relationships/image" Target="../media/image61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31" Type="http://schemas.openxmlformats.org/officeDocument/2006/relationships/image" Target="../media/image56.png"/><Relationship Id="rId44" Type="http://schemas.openxmlformats.org/officeDocument/2006/relationships/image" Target="../media/image69.jpeg"/><Relationship Id="rId4" Type="http://schemas.openxmlformats.org/officeDocument/2006/relationships/image" Target="../media/image29.gif"/><Relationship Id="rId9" Type="http://schemas.openxmlformats.org/officeDocument/2006/relationships/image" Target="../media/image34.jpe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jpeg"/><Relationship Id="rId35" Type="http://schemas.openxmlformats.org/officeDocument/2006/relationships/image" Target="../media/image60.png"/><Relationship Id="rId43" Type="http://schemas.openxmlformats.org/officeDocument/2006/relationships/image" Target="../media/image68.jpeg"/><Relationship Id="rId48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tiff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4608"/>
            <a:ext cx="7543800" cy="150903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University of Idaho </a:t>
            </a:r>
            <a:br>
              <a:rPr lang="en-US" dirty="0"/>
            </a:br>
            <a:r>
              <a:rPr lang="en-US" dirty="0"/>
              <a:t>Direct-Injection Two-Stroke with Custom Muffler and Static Sound Reduction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5241011"/>
            <a:ext cx="7543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Presented By: </a:t>
            </a:r>
          </a:p>
          <a:p>
            <a:r>
              <a:rPr lang="en-US" dirty="0"/>
              <a:t>Aaron </a:t>
            </a:r>
            <a:r>
              <a:rPr lang="en-US" dirty="0" err="1"/>
              <a:t>EliasoN</a:t>
            </a:r>
            <a:r>
              <a:rPr lang="en-US" dirty="0"/>
              <a:t>, Dillon </a:t>
            </a:r>
            <a:r>
              <a:rPr lang="en-US" err="1"/>
              <a:t>Savage</a:t>
            </a:r>
            <a:r>
              <a:rPr lang="en-US" smtClean="0"/>
              <a:t>, Mark </a:t>
            </a:r>
            <a:r>
              <a:rPr lang="en-US" dirty="0"/>
              <a:t>Woodland,</a:t>
            </a:r>
          </a:p>
          <a:p>
            <a:r>
              <a:rPr lang="en-US" dirty="0"/>
              <a:t>&amp; Zachary </a:t>
            </a:r>
            <a:r>
              <a:rPr lang="en-US" dirty="0" err="1"/>
              <a:t>lipple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9" t="23387" r="6116"/>
          <a:stretch/>
        </p:blipFill>
        <p:spPr>
          <a:xfrm>
            <a:off x="1788694" y="2011750"/>
            <a:ext cx="4772527" cy="30430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3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xmlns="" val="1799210369"/>
              </p:ext>
            </p:extLst>
          </p:nvPr>
        </p:nvGraphicFramePr>
        <p:xfrm>
          <a:off x="148906" y="4066663"/>
          <a:ext cx="4534353" cy="2033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1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1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5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949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 Transmission Coefficient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21348685"/>
                  </a:ext>
                </a:extLst>
              </a:tr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Sound Material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150 Hz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400 Hz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1200 Hz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2000 Hz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Material 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0.334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0.202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-0.016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0.690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Material 1</a:t>
                      </a:r>
                      <a:r>
                        <a:rPr lang="en-US" sz="1400" baseline="0" dirty="0">
                          <a:effectLst/>
                        </a:rPr>
                        <a:t> with heat shield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0.259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0.143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0.333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0.133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</a:rPr>
                        <a:t>Material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 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0.134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0.433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0.331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0.221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Material 2 with heat shield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-0.283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0.131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0.166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-0.056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Quiet:</a:t>
            </a:r>
            <a:br>
              <a:rPr lang="en-US" dirty="0"/>
            </a:br>
            <a:r>
              <a:rPr lang="en-US" dirty="0"/>
              <a:t>Sound Box Testing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13194" y="1998332"/>
            <a:ext cx="3968854" cy="1848454"/>
          </a:xfrm>
        </p:spPr>
        <p:txBody>
          <a:bodyPr/>
          <a:lstStyle/>
          <a:p>
            <a:r>
              <a:rPr lang="en-US" dirty="0"/>
              <a:t>Power transmission coefficients</a:t>
            </a:r>
          </a:p>
          <a:p>
            <a:r>
              <a:rPr lang="en-US" dirty="0"/>
              <a:t>Sound material</a:t>
            </a:r>
          </a:p>
          <a:p>
            <a:pPr lvl="1"/>
            <a:r>
              <a:rPr lang="en-US" dirty="0"/>
              <a:t>Material 1 was selected, 2 dBA loss during snow testing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383" y="2448663"/>
            <a:ext cx="4024679" cy="29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2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Deflectors and foam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dBA</a:t>
            </a:r>
            <a:r>
              <a:rPr lang="en-US" dirty="0"/>
              <a:t> reduction</a:t>
            </a:r>
          </a:p>
          <a:p>
            <a:r>
              <a:rPr lang="en-US" dirty="0"/>
              <a:t>Helmholtz</a:t>
            </a:r>
          </a:p>
          <a:p>
            <a:pPr lvl="1"/>
            <a:r>
              <a:rPr lang="en-US" dirty="0"/>
              <a:t>Attached to intake</a:t>
            </a:r>
          </a:p>
          <a:p>
            <a:pPr lvl="1"/>
            <a:r>
              <a:rPr lang="en-US" dirty="0"/>
              <a:t>1 dBA reduction</a:t>
            </a:r>
          </a:p>
          <a:p>
            <a:r>
              <a:rPr lang="en-US" dirty="0"/>
              <a:t>Track </a:t>
            </a:r>
          </a:p>
          <a:p>
            <a:pPr lvl="1"/>
            <a:r>
              <a:rPr lang="en-US" dirty="0"/>
              <a:t>Ported and studded track</a:t>
            </a:r>
          </a:p>
          <a:p>
            <a:pPr lvl="1"/>
            <a:r>
              <a:rPr lang="en-US" dirty="0"/>
              <a:t>1.5 dBA reduction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Quiet:</a:t>
            </a:r>
            <a:br>
              <a:rPr lang="en-US" dirty="0"/>
            </a:br>
            <a:r>
              <a:rPr lang="en-US" dirty="0"/>
              <a:t>Out of Lab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" r="6283"/>
          <a:stretch/>
        </p:blipFill>
        <p:spPr>
          <a:xfrm rot="10800000">
            <a:off x="4988815" y="4318262"/>
            <a:ext cx="2979632" cy="1851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r="3333"/>
          <a:stretch/>
        </p:blipFill>
        <p:spPr>
          <a:xfrm>
            <a:off x="5102237" y="1946157"/>
            <a:ext cx="2752789" cy="2272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02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Quiet:</a:t>
            </a:r>
            <a:br>
              <a:rPr lang="en-US" dirty="0"/>
            </a:br>
            <a:r>
              <a:rPr lang="en-US" dirty="0"/>
              <a:t>Muffler Red Dawn (AM)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460375" y="2014397"/>
            <a:ext cx="3703320" cy="4023360"/>
          </a:xfrm>
        </p:spPr>
        <p:txBody>
          <a:bodyPr/>
          <a:lstStyle/>
          <a:p>
            <a:r>
              <a:rPr lang="en-US" dirty="0"/>
              <a:t>1 dBA loss during J1161</a:t>
            </a:r>
          </a:p>
          <a:p>
            <a:r>
              <a:rPr lang="en-US" dirty="0"/>
              <a:t> 2 lb reduction without catalyst, compared to stock</a:t>
            </a:r>
          </a:p>
          <a:p>
            <a:endParaRPr lang="en-US" dirty="0"/>
          </a:p>
        </p:txBody>
      </p:sp>
      <p:sp>
        <p:nvSpPr>
          <p:cNvPr id="5" name="AutoShape 2" descr="https://outlook.office.com/owa/service.svc/s/GetAttachmentThumbnail?id=AAMkADU2NzE2MWFjLWMwNGQtNDA5OC05MjZmLTBhNGYwMjE5YzkxZABGAAAAAABVbkMUxQhTRo4rs3kHdBIhBwDOEgDA0hdlQ733cBWOAOWDAAAAMJkBAABzj2i6SnNiR732%2Fcl8sJQXAANzB%2BsrAAABEgAQAKaAUpiOB55Oo11Q0Ei7gzc%3D&amp;thumbnailType=2&amp;X-OWA-CANARY=9mrrisM0ZUC-jgvQXgQWzUA7pb1_W9QYBVBokTaSg87HELpJdGgPMhku1HuniQ89SNnAVhnwas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s://outlook.office365.com/owa/service.svc/s/GetAttachmentThumbnail?id=AAMkADk0YzE5MDIwLTEyOGItNGEzMi05ODM4LWU0OTYyNTQzMDEyMQBGAAAAAABoq6a8FDfXSJojt4q7t7tXBwDWTHqPu0pgSJUA%2BElIZyhZAAAA6Mq2AAAsnFpC6gFtT5YAgK%2BQw%2BpNAAN4sDo5AAABEgAQACx94%2BhCyodKsmc9H75wubg%3D&amp;thumbnailType=2&amp;X-OWA-CANARY=OVJzHcdMOEuZo6h0Q-e_N9BQ8J0zXdQYlUzp8IKyUkfANEk1SD-qy_uu2Ci9xSlP25U30UVWxB4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5" y="3722237"/>
            <a:ext cx="5253004" cy="2069050"/>
          </a:xfrm>
          <a:prstGeom prst="rect">
            <a:avLst/>
          </a:prstGeom>
        </p:spPr>
      </p:pic>
      <p:sp>
        <p:nvSpPr>
          <p:cNvPr id="20482" name="AutoShape 2" descr="https://outlook.office.com/owa/service.svc/s/GetFileAttachment?id=AAMkADU2NzE2MWFjLWMwNGQtNDA5OC05MjZmLTBhNGYwMjE5YzkxZABGAAAAAABVbkMUxQhTRo4rs3kHdBIhBwDOEgDA0hdlQ733cBWOAOWDAAAAMJkDAABzj2i6SnNiR732%2Fcl8sJQXAAN4Pmk1AAABEgAQAJ%2B2bJQru6tKh1BXufIwD0I%3D&amp;X-OWA-CANARY=MKjA-RolgUuqBXAcrXLzYODdDnQbYdQYhaoF4U721aovL_xLVRujPu6xgD2FwIIVjTirlb0C_-I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s://outlook.office.com/owa/service.svc/s/GetFileAttachment?id=AAMkADU2NzE2MWFjLWMwNGQtNDA5OC05MjZmLTBhNGYwMjE5YzkxZABGAAAAAABVbkMUxQhTRo4rs3kHdBIhBwDOEgDA0hdlQ733cBWOAOWDAAAAMJkDAABzj2i6SnNiR732%2Fcl8sJQXAAN4Pmk1AAABEgAQAJ%2B2bJQru6tKh1BXufIwD0I%3D&amp;X-OWA-CANARY=MKjA-RolgUuqBXAcrXLzYODdDnQbYdQYhaoF4U721aovL_xLVRujPu6xgD2FwIIVjTirlb0C_-I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s://outlook.office.com/owa/service.svc/s/GetFileAttachment?id=AAMkADU2NzE2MWFjLWMwNGQtNDA5OC05MjZmLTBhNGYwMjE5YzkxZABGAAAAAABVbkMUxQhTRo4rs3kHdBIhBwDOEgDA0hdlQ733cBWOAOWDAAAAMJkDAABzj2i6SnNiR732%2Fcl8sJQXAAN4Pmk1AAABEgAQAJ%2B2bJQru6tKh1BXufIwD0I%3D&amp;X-OWA-CANARY=MKjA-RolgUuqBXAcrXLzYODdDnQbYdQYhaoF4U721aovL_xLVRujPu6xgD2FwIIVjTirlb0C_-I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https://outlook.office.com/owa/service.svc/s/GetFileAttachment?id=AAMkADU2NzE2MWFjLWMwNGQtNDA5OC05MjZmLTBhNGYwMjE5YzkxZABGAAAAAABVbkMUxQhTRo4rs3kHdBIhBwDOEgDA0hdlQ733cBWOAOWDAAAAMJkDAABzj2i6SnNiR732%2Fcl8sJQXAAN4Pmk1AAABEgAQAJ%2B2bJQru6tKh1BXufIwD0I%3D&amp;X-OWA-CANARY=MKjA-RolgUuqBXAcrXLzYODdDnQbYdQYhaoF4U721aovL_xLVRujPu6xgD2FwIIVjTirlb0C_-I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413" y="2075905"/>
            <a:ext cx="2899558" cy="371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37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</a:t>
            </a:r>
            <a:br>
              <a:rPr lang="en-US" dirty="0"/>
            </a:br>
            <a:r>
              <a:rPr lang="en-US" dirty="0"/>
              <a:t>Muffler Red Dawn (AM)</a:t>
            </a:r>
            <a:r>
              <a:rPr lang="en-US" baseline="30000" dirty="0"/>
              <a:t>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xmlns="" val="1144718504"/>
              </p:ext>
            </p:extLst>
          </p:nvPr>
        </p:nvGraphicFramePr>
        <p:xfrm>
          <a:off x="558590" y="3131148"/>
          <a:ext cx="4053014" cy="1707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7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6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6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Configuration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Back Pressure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Change from Stock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Stock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.043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bar (.63 psi)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0%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2016 Configuration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.050 bar (.73 psi)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16%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(AM)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.052 bar (.76 psi)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21%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(AM)</a:t>
                      </a:r>
                      <a:r>
                        <a:rPr lang="en-US" sz="1200" baseline="30000">
                          <a:effectLst/>
                        </a:rPr>
                        <a:t>2 </a:t>
                      </a:r>
                      <a:r>
                        <a:rPr lang="en-US" sz="1200">
                          <a:effectLst/>
                        </a:rPr>
                        <a:t>With Catalyst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.066 bar (.96 psi)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52%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54" marR="5345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15303" y="2193783"/>
            <a:ext cx="3330405" cy="39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9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xmlns="" val="113116514"/>
              </p:ext>
            </p:extLst>
          </p:nvPr>
        </p:nvGraphicFramePr>
        <p:xfrm>
          <a:off x="671392" y="4056542"/>
          <a:ext cx="4336573" cy="1914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9503">
                  <a:extLst>
                    <a:ext uri="{9D8B030D-6E8A-4147-A177-3AD203B41FA5}">
                      <a16:colId xmlns="" xmlns:a16="http://schemas.microsoft.com/office/drawing/2014/main" val="2988206881"/>
                    </a:ext>
                  </a:extLst>
                </a:gridCol>
              </a:tblGrid>
              <a:tr h="6341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Configuration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Angle of Roll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Percent Change From Stock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Track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Weight (lb.)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Stock Configuration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12.5 °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2016 Competition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12.0 °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-5%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2017 Competition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9.5 °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-25%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Efficient:</a:t>
            </a:r>
            <a:br>
              <a:rPr lang="en-US" dirty="0"/>
            </a:br>
            <a:r>
              <a:rPr lang="en-US" dirty="0"/>
              <a:t>Drivetrain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1392" y="4219499"/>
            <a:ext cx="280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494751" y="2071470"/>
            <a:ext cx="4513214" cy="4023360"/>
          </a:xfrm>
        </p:spPr>
        <p:txBody>
          <a:bodyPr/>
          <a:lstStyle/>
          <a:p>
            <a:r>
              <a:rPr lang="en-US" dirty="0"/>
              <a:t>Effects of ported track on efficiency</a:t>
            </a:r>
          </a:p>
          <a:p>
            <a:pPr lvl="1"/>
            <a:r>
              <a:rPr lang="en-US" dirty="0"/>
              <a:t>5 lb weight reduction from stock</a:t>
            </a:r>
          </a:p>
          <a:p>
            <a:pPr lvl="1"/>
            <a:r>
              <a:rPr lang="en-US" dirty="0"/>
              <a:t>Increased efficiency </a:t>
            </a:r>
          </a:p>
          <a:p>
            <a:r>
              <a:rPr lang="en-US" dirty="0"/>
              <a:t> 10 in rear idler wheels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606" y="2071470"/>
            <a:ext cx="3257264" cy="2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1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xmlns="" val="949917654"/>
              </p:ext>
            </p:extLst>
          </p:nvPr>
        </p:nvGraphicFramePr>
        <p:xfrm>
          <a:off x="2056917" y="1674646"/>
          <a:ext cx="4772749" cy="477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97151" y="4322135"/>
            <a:ext cx="2034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1146" y="4340472"/>
            <a:ext cx="217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Economic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Affordable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MPG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5977" y="2066690"/>
            <a:ext cx="203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Environmental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Low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Minimize waste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 descr="C:\Users\gree3501\Downloads\14 trackstand.jpg"/>
          <p:cNvPicPr>
            <a:picLocks noChangeAspect="1" noChangeArrowheads="1"/>
          </p:cNvPicPr>
          <p:nvPr/>
        </p:nvPicPr>
        <p:blipFill rotWithShape="1">
          <a:blip r:embed="rId8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98" t="20721" r="29615" b="23439"/>
          <a:stretch/>
        </p:blipFill>
        <p:spPr bwMode="auto">
          <a:xfrm>
            <a:off x="59308" y="4022622"/>
            <a:ext cx="1877492" cy="17516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Image result for national park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national park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Image result for national park sig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975" y="1844767"/>
            <a:ext cx="2629697" cy="1649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6" name="Picture 8" descr="http://static.wixstatic.com/media/06f760_713e44eee7ea44d8854ecd7cad3621a5~mv2.jpg/v1/fill/w_300,h_220,al_c,q_80/06f760_713e44eee7ea44d8854ecd7cad3621a5~mv2.jpg"/>
          <p:cNvPicPr>
            <a:picLocks noChangeAspect="1" noChangeArrowheads="1"/>
          </p:cNvPicPr>
          <p:nvPr/>
        </p:nvPicPr>
        <p:blipFill>
          <a:blip r:embed="rId10" cstate="print">
            <a:lum bright="20000"/>
          </a:blip>
          <a:srcRect l="19260"/>
          <a:stretch>
            <a:fillRect/>
          </a:stretch>
        </p:blipFill>
        <p:spPr bwMode="auto">
          <a:xfrm>
            <a:off x="6927494" y="3988106"/>
            <a:ext cx="2086275" cy="1894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3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Clean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E-score: 190</a:t>
            </a:r>
          </a:p>
          <a:p>
            <a:pPr>
              <a:defRPr/>
            </a:pPr>
            <a:r>
              <a:rPr lang="en-US" dirty="0"/>
              <a:t>Quiet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67.5 dBA using J1161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Efficient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21 MPG 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Affordable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$12,699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Enjoyable two-stroke riding experience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Conclusions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8" t="12627"/>
          <a:stretch/>
        </p:blipFill>
        <p:spPr>
          <a:xfrm>
            <a:off x="3886200" y="2286000"/>
            <a:ext cx="4859972" cy="2830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ans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654" y="4229723"/>
            <a:ext cx="1653140" cy="6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392" y="440716"/>
            <a:ext cx="7828372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Questions?</a:t>
            </a:r>
            <a:br>
              <a:rPr lang="en-US" sz="4000" dirty="0"/>
            </a:br>
            <a:r>
              <a:rPr lang="en-US" sz="4000" dirty="0"/>
              <a:t>Thank You KRC Staff and Volunteers</a:t>
            </a:r>
          </a:p>
        </p:txBody>
      </p:sp>
      <p:pic>
        <p:nvPicPr>
          <p:cNvPr id="1026" name="Picture 2" descr="http://redline-powersport.com/wp-content/uploads/2012/10/50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067" y="3473298"/>
            <a:ext cx="1137230" cy="9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yldbore.ca/wp/wp-content/uploads/2014/06/Aerocharg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630" y="3614679"/>
            <a:ext cx="1123506" cy="8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eroleds.com/wp-content/themes/genesis-child/images/footer-log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477" y="6450862"/>
            <a:ext cx="1368549" cy="3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3330" y="2536888"/>
            <a:ext cx="2363574" cy="394869"/>
          </a:xfrm>
          <a:prstGeom prst="rect">
            <a:avLst/>
          </a:prstGeom>
        </p:spPr>
      </p:pic>
      <p:pic>
        <p:nvPicPr>
          <p:cNvPr id="1042" name="Picture 18" descr="http://www.mxptv.com/wp-content/uploads/2013/02/boyes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272" y="1816111"/>
            <a:ext cx="1150898" cy="6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howmanagement.com/media/originals/brp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26" y="1882458"/>
            <a:ext cx="1190973" cy="11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cascadecp.net/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542" y="3319986"/>
            <a:ext cx="1677722" cy="2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elkbutteadventures.com/wp-content/uploads/2012/02/logo-57x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8" y="4181279"/>
            <a:ext cx="1337550" cy="6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biz.prlog.org/heraeusnoblelight/log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8" t="36536" r="7134" b="38118"/>
          <a:stretch/>
        </p:blipFill>
        <p:spPr bwMode="auto">
          <a:xfrm>
            <a:off x="4509767" y="5498831"/>
            <a:ext cx="157941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terracrossracing.com/wp-content/uploads/2013/09/corporate-logo-orange-no-we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177" y="3027237"/>
            <a:ext cx="1555436" cy="5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media.glassdoor.com/sqll/722395/imperial-supplies-squarelogo-1426142620490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" t="15688" r="5606" b="21913"/>
          <a:stretch/>
        </p:blipFill>
        <p:spPr bwMode="auto">
          <a:xfrm>
            <a:off x="167417" y="3115945"/>
            <a:ext cx="1158092" cy="4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www.ibtinc.com/wp-content/uploads/2015/07/Cimac-Quincaillerie-Logo-MAKITA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347" y="4945518"/>
            <a:ext cx="1533682" cy="4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1.prweb.com/prfiles/2014/01/31/11583966/MTlogo4c8i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5768" y="5473914"/>
            <a:ext cx="1145334" cy="6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biz.prlog.org/KBurghart/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198" y="6391878"/>
            <a:ext cx="1447844" cy="4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r3.masstransitmag.com/files/base/image/MASS/2013/07/16x9/320x180/silent-running-logo_1107332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8" t="33571" r="11294" b="35106"/>
          <a:stretch/>
        </p:blipFill>
        <p:spPr bwMode="auto">
          <a:xfrm>
            <a:off x="1624000" y="6391878"/>
            <a:ext cx="1838373" cy="3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pickydesignz.com/uploads/2/5/4/7/2547209/s737022526511974_p11_i1_w700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274" y="2521891"/>
            <a:ext cx="790886" cy="7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i0.wp.com/www.skylinersmotorclub.com/wp-content/uploads/2015/04/SLP_Logo_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330" y="1887800"/>
            <a:ext cx="1305221" cy="51716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76" name="Picture 52" descr="http://www.snowest.com/App_Themes/Snowest/images/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987" y="4487453"/>
            <a:ext cx="1967439" cy="2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821729" y="3598681"/>
            <a:ext cx="1213088" cy="547601"/>
          </a:xfrm>
          <a:prstGeom prst="rect">
            <a:avLst/>
          </a:prstGeom>
        </p:spPr>
      </p:pic>
      <p:pic>
        <p:nvPicPr>
          <p:cNvPr id="1082" name="Picture 58" descr="http://ramjamsportsplex.com/wp-content/uploads/2013/10/09-WPS-logo-on-white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26" y="3617229"/>
            <a:ext cx="158017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cdn-0.psndealer.com/e2/dealersite/images/vpowersports/footer_logo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246" y="4623903"/>
            <a:ext cx="1923724" cy="9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knracing.se/images/tpi_logo_2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13" y="5545539"/>
            <a:ext cx="217933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tristar.com/wp-content/uploads/2013/10/synerject-logo-1740x70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330" y="1859598"/>
            <a:ext cx="1365815" cy="5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443083" y="5499664"/>
            <a:ext cx="2005722" cy="425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337" y="3823843"/>
            <a:ext cx="716985" cy="580758"/>
          </a:xfrm>
          <a:prstGeom prst="rect">
            <a:avLst/>
          </a:prstGeom>
        </p:spPr>
      </p:pic>
      <p:pic>
        <p:nvPicPr>
          <p:cNvPr id="4" name="Picture 2" descr="Image result for auralex logo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626" y="1807228"/>
            <a:ext cx="1217084" cy="6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247" y="2972496"/>
            <a:ext cx="626007" cy="60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588731" y="4286260"/>
            <a:ext cx="1315596" cy="493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506" y="4492745"/>
            <a:ext cx="914127" cy="365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1135" y="5509905"/>
            <a:ext cx="987685" cy="619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661" y="4181279"/>
            <a:ext cx="1152172" cy="631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520" y="1814365"/>
            <a:ext cx="840394" cy="8015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646" y="2604009"/>
            <a:ext cx="1288976" cy="608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362" y="4853879"/>
            <a:ext cx="819344" cy="630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108" y="2702141"/>
            <a:ext cx="848887" cy="10537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92" y="4963931"/>
            <a:ext cx="1772709" cy="493404"/>
          </a:xfrm>
          <a:prstGeom prst="rect">
            <a:avLst/>
          </a:prstGeom>
        </p:spPr>
      </p:pic>
      <p:pic>
        <p:nvPicPr>
          <p:cNvPr id="1028" name="Picture 4" descr="Image result for fokus graphics logo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756" y="3021091"/>
            <a:ext cx="1975882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knowles logo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011" y="3808214"/>
            <a:ext cx="736741" cy="5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762" y="2558901"/>
            <a:ext cx="1685080" cy="3563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142" y="3684055"/>
            <a:ext cx="1706957" cy="446085"/>
          </a:xfrm>
          <a:prstGeom prst="rect">
            <a:avLst/>
          </a:prstGeom>
        </p:spPr>
      </p:pic>
      <p:pic>
        <p:nvPicPr>
          <p:cNvPr id="1034" name="Picture 10" descr="Image result for basf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2" t="13034" r="16770" b="11570"/>
          <a:stretch/>
        </p:blipFill>
        <p:spPr bwMode="auto">
          <a:xfrm>
            <a:off x="6751403" y="1845176"/>
            <a:ext cx="1342850" cy="6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88731" y="5956031"/>
            <a:ext cx="461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Dan, Dr. </a:t>
            </a:r>
            <a:r>
              <a:rPr lang="en-US" dirty="0" err="1">
                <a:solidFill>
                  <a:schemeClr val="bg1"/>
                </a:solidFill>
              </a:rPr>
              <a:t>Santora</a:t>
            </a:r>
            <a:r>
              <a:rPr lang="en-US" dirty="0">
                <a:solidFill>
                  <a:schemeClr val="bg1"/>
                </a:solidFill>
              </a:rPr>
              <a:t>, Dr. Anderson, Dr. Beyerlein </a:t>
            </a:r>
          </a:p>
        </p:txBody>
      </p:sp>
      <p:pic>
        <p:nvPicPr>
          <p:cNvPr id="51" name="Picture 66" descr="http://www.taoxing.net/web_images/russ_porter_196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314" y="5514097"/>
            <a:ext cx="530503" cy="5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974884" y="4852500"/>
            <a:ext cx="11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Bill </a:t>
            </a:r>
            <a:r>
              <a:rPr lang="en-US" b="1" dirty="0" err="1">
                <a:solidFill>
                  <a:schemeClr val="bg1"/>
                </a:solidFill>
              </a:rPr>
              <a:t>Magnie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Image result for klim logo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 xmlns="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502" y="4161150"/>
            <a:ext cx="1984090" cy="1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0" t="5730" r="7358" b="5383"/>
          <a:stretch/>
        </p:blipFill>
        <p:spPr>
          <a:xfrm>
            <a:off x="6470682" y="4938682"/>
            <a:ext cx="671620" cy="4664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1324" y="5857175"/>
            <a:ext cx="131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Rob Patton</a:t>
            </a:r>
          </a:p>
        </p:txBody>
      </p:sp>
    </p:spTree>
    <p:extLst>
      <p:ext uri="{BB962C8B-B14F-4D97-AF65-F5344CB8AC3E}">
        <p14:creationId xmlns:p14="http://schemas.microsoft.com/office/powerpoint/2010/main" xmlns="" val="5943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553519" y="2134921"/>
            <a:ext cx="3703320" cy="4023360"/>
          </a:xfrm>
        </p:spPr>
        <p:txBody>
          <a:bodyPr/>
          <a:lstStyle/>
          <a:p>
            <a:r>
              <a:rPr lang="en-US" dirty="0" smtClean="0"/>
              <a:t>Brake Specific emissions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Stock: ~60 g/kW-hr HC</a:t>
            </a:r>
          </a:p>
          <a:p>
            <a:pPr marL="201168" lvl="1" indent="0">
              <a:buNone/>
            </a:pPr>
            <a:r>
              <a:rPr lang="en-US" dirty="0"/>
              <a:t>	 </a:t>
            </a:r>
            <a:r>
              <a:rPr lang="en-US" dirty="0" smtClean="0"/>
              <a:t> ~220 g/kW-hr CO</a:t>
            </a:r>
            <a:endParaRPr lang="en-US" dirty="0"/>
          </a:p>
          <a:p>
            <a:pPr lvl="1"/>
            <a:r>
              <a:rPr lang="en-US" dirty="0" smtClean="0"/>
              <a:t>Calibrate: ~3 g/kW-hr HC</a:t>
            </a:r>
          </a:p>
          <a:p>
            <a:pPr marL="201168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 ~90 g/kW-hr CO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Results not tested on same day</a:t>
            </a:r>
          </a:p>
          <a:p>
            <a:pPr lvl="1"/>
            <a:r>
              <a:rPr lang="en-US" dirty="0" smtClean="0"/>
              <a:t>Stock:  72.5 </a:t>
            </a:r>
            <a:r>
              <a:rPr lang="en-US" dirty="0" err="1" smtClean="0"/>
              <a:t>dBA</a:t>
            </a:r>
            <a:endParaRPr lang="en-US" dirty="0" smtClean="0"/>
          </a:p>
          <a:p>
            <a:pPr lvl="1"/>
            <a:r>
              <a:rPr lang="en-US" dirty="0" smtClean="0"/>
              <a:t>Calibrated: 67.5 </a:t>
            </a:r>
            <a:r>
              <a:rPr lang="en-US" dirty="0" err="1" smtClean="0"/>
              <a:t>dBA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63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553519" y="2134921"/>
            <a:ext cx="3703320" cy="4023360"/>
          </a:xfrm>
        </p:spPr>
        <p:txBody>
          <a:bodyPr/>
          <a:lstStyle/>
          <a:p>
            <a:r>
              <a:rPr lang="en-US" dirty="0"/>
              <a:t>Increase of 4 hp throughout range</a:t>
            </a:r>
          </a:p>
          <a:p>
            <a:r>
              <a:rPr lang="en-US" dirty="0"/>
              <a:t>More low end torque</a:t>
            </a:r>
          </a:p>
          <a:p>
            <a:r>
              <a:rPr lang="en-US" dirty="0"/>
              <a:t>Increased efficiency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315" y="4177044"/>
            <a:ext cx="6748460" cy="1990005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79635" y="2134921"/>
            <a:ext cx="3703320" cy="4023360"/>
          </a:xfrm>
        </p:spPr>
        <p:txBody>
          <a:bodyPr/>
          <a:lstStyle/>
          <a:p>
            <a:r>
              <a:rPr lang="en-US" dirty="0"/>
              <a:t>Water brake wasn’t operational since 2011</a:t>
            </a:r>
          </a:p>
          <a:p>
            <a:r>
              <a:rPr lang="en-US" dirty="0"/>
              <a:t>Problems at competition led to restart of water brake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0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671391" y="1946157"/>
            <a:ext cx="4226429" cy="4023360"/>
          </a:xfrm>
        </p:spPr>
        <p:txBody>
          <a:bodyPr/>
          <a:lstStyle/>
          <a:p>
            <a:pPr>
              <a:defRPr/>
            </a:pPr>
            <a:r>
              <a:rPr lang="en-US" dirty="0"/>
              <a:t>Competition Goals</a:t>
            </a:r>
          </a:p>
          <a:p>
            <a:pPr>
              <a:defRPr/>
            </a:pPr>
            <a:r>
              <a:rPr lang="en-US" dirty="0"/>
              <a:t>Team Goals</a:t>
            </a:r>
          </a:p>
          <a:p>
            <a:pPr>
              <a:defRPr/>
            </a:pPr>
            <a:r>
              <a:rPr lang="en-US" dirty="0"/>
              <a:t>Base Platform</a:t>
            </a:r>
          </a:p>
          <a:p>
            <a:pPr>
              <a:defRPr/>
            </a:pPr>
            <a:r>
              <a:rPr lang="en-US" dirty="0"/>
              <a:t>Design and Testing Strategy</a:t>
            </a:r>
          </a:p>
          <a:p>
            <a:pPr>
              <a:defRPr/>
            </a:pPr>
            <a:r>
              <a:rPr lang="en-US" dirty="0"/>
              <a:t>Chassis and Engine Modifications</a:t>
            </a:r>
          </a:p>
          <a:p>
            <a:pPr>
              <a:defRPr/>
            </a:pPr>
            <a:r>
              <a:rPr lang="en-US" dirty="0"/>
              <a:t>Summary and Conclusions </a:t>
            </a:r>
          </a:p>
          <a:p>
            <a:pPr>
              <a:defRPr/>
            </a:pPr>
            <a:r>
              <a:rPr lang="en-US" dirty="0"/>
              <a:t>Questions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Tuned Pipe Equations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975360" y="1998134"/>
                <a:ext cx="3703320" cy="422021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𝐵𝑀𝐸𝑃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[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𝑏𝑎𝑟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×2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100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[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42545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𝑟𝑝𝑚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L= tuned length in mm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ED= exhaust duration in degrees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D2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𝐿𝐻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𝐶𝑜𝑡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D1= header pipe minor inside diameter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LH= header pipe length minus the length of the exhaust port and flange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Cot H= cotangent of header pipe’s angle of taper</a:t>
                </a:r>
              </a:p>
              <a:p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1998134"/>
                <a:ext cx="3703320" cy="42202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4815840" y="1998135"/>
                <a:ext cx="3703320" cy="402336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Cot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LD= Diffuser Length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D3= diffuser inside diameter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D2= Header pipe major inside diameter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Cot D= cotangent of the diffuser’s angle of taper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𝑂𝐿𝐵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𝐶𝑜𝑡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OLB= Overall length of baffle cone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D3= baffle major inside diameter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Cot B= cotangent of the baffle's angle of taper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𝐿𝐻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𝑂𝐿𝐵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40" y="1998135"/>
                <a:ext cx="3703320" cy="402336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7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Strategy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400" y="4953797"/>
            <a:ext cx="3657600" cy="975139"/>
          </a:xfrm>
          <a:prstGeom prst="rect">
            <a:avLst/>
          </a:prstGeom>
          <a:blipFill rotWithShape="1">
            <a:blip r:embed="rId2" cstate="print"/>
            <a:stretch>
              <a:fillRect l="-1000" b="-625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71600" y="5112335"/>
            <a:ext cx="1624419" cy="65806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6" r="8014" b="3828"/>
          <a:stretch/>
        </p:blipFill>
        <p:spPr bwMode="auto">
          <a:xfrm>
            <a:off x="906584" y="2111778"/>
            <a:ext cx="3053488" cy="2682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 descr="S:\Engineering\SeniorDesign\- Group Folders\CSC\2017\Competition\Paper\Miscellaneous\Injection Quantity Sweep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" r="6949"/>
          <a:stretch/>
        </p:blipFill>
        <p:spPr bwMode="auto">
          <a:xfrm>
            <a:off x="4724400" y="2099421"/>
            <a:ext cx="3490792" cy="2682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671391" y="1946157"/>
            <a:ext cx="7284939" cy="4023360"/>
          </a:xfrm>
        </p:spPr>
        <p:txBody>
          <a:bodyPr/>
          <a:lstStyle/>
          <a:p>
            <a:r>
              <a:rPr lang="en-US" dirty="0"/>
              <a:t>Components used </a:t>
            </a:r>
            <a:r>
              <a:rPr lang="en-US"/>
              <a:t>in sound box final configuration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Box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981" y="2940105"/>
            <a:ext cx="3906783" cy="30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71391" y="1946157"/>
            <a:ext cx="7571088" cy="4023360"/>
          </a:xfrm>
        </p:spPr>
        <p:txBody>
          <a:bodyPr/>
          <a:lstStyle/>
          <a:p>
            <a:r>
              <a:rPr lang="en-US" dirty="0"/>
              <a:t>Low emission output throughout majority of map</a:t>
            </a:r>
          </a:p>
          <a:p>
            <a:r>
              <a:rPr lang="en-US" dirty="0"/>
              <a:t>190 E-score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973" y="2792140"/>
            <a:ext cx="3960495" cy="2926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19" y="2792140"/>
            <a:ext cx="3949065" cy="2926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9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671391" y="1946157"/>
            <a:ext cx="5445629" cy="4023360"/>
          </a:xfrm>
        </p:spPr>
        <p:txBody>
          <a:bodyPr/>
          <a:lstStyle/>
          <a:p>
            <a:r>
              <a:rPr lang="en-US" dirty="0"/>
              <a:t>Validation of sound box compared to </a:t>
            </a:r>
            <a:r>
              <a:rPr lang="en-US" dirty="0" err="1"/>
              <a:t>Solidworks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Bench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2629601"/>
              </p:ext>
            </p:extLst>
          </p:nvPr>
        </p:nvGraphicFramePr>
        <p:xfrm>
          <a:off x="1936277" y="3216180"/>
          <a:ext cx="5014030" cy="1434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Test Component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</a:rPr>
                        <a:t>Solidworks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Flow Bench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Simple Expansion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.006 bar (.09 psi)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.02 bar (.23 psi)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Stock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.03 bar (.39 psi)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.04 bar (.63 psi)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Red Dawn (AM)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.04 bar (.51 psi)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.05 bar (.76 psi)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69" marR="3366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79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half" idx="13"/>
              </p:nvPr>
            </p:nvSpPr>
            <p:spPr>
              <a:xfrm>
                <a:off x="671391" y="1946156"/>
                <a:ext cx="3703320" cy="402336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2∗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i="1">
                                <a:latin typeface="Cambria Math"/>
                              </a:rPr>
                              <m:t>×</m:t>
                            </m:r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671391" y="1946156"/>
                <a:ext cx="3703320" cy="4023360"/>
              </a:xfrm>
              <a:blipFill rotWithShape="1">
                <a:blip r:embed="rId2" cstate="print"/>
                <a:stretch>
                  <a:fillRect l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03202" y="1990223"/>
                <a:ext cx="14527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𝑅𝑃𝑀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02" y="1990223"/>
                <a:ext cx="1452705" cy="6108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elmholtzCrossSecti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279" y="1975792"/>
            <a:ext cx="5566894" cy="35899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71392" y="1946157"/>
            <a:ext cx="7543800" cy="4023360"/>
          </a:xfrm>
        </p:spPr>
        <p:txBody>
          <a:bodyPr/>
          <a:lstStyle/>
          <a:p>
            <a:pPr>
              <a:defRPr/>
            </a:pPr>
            <a:r>
              <a:rPr lang="en-US" dirty="0"/>
              <a:t>Eco-friendly, economical, performance trail snowmobiles </a:t>
            </a:r>
          </a:p>
          <a:p>
            <a:pPr>
              <a:defRPr/>
            </a:pPr>
            <a:r>
              <a:rPr lang="en-US" dirty="0"/>
              <a:t>Meet National Park Service (NPS) exhaust and noise emissions standards</a:t>
            </a:r>
          </a:p>
          <a:p>
            <a:pPr>
              <a:defRPr/>
            </a:pPr>
            <a:r>
              <a:rPr lang="en-US" dirty="0"/>
              <a:t>Design a platform able to run ethanol-blended fuels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Provide university students with real world engineering and project management experience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55" y="4233259"/>
            <a:ext cx="2680957" cy="200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2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71392" y="1946157"/>
            <a:ext cx="5396033" cy="4023360"/>
          </a:xfrm>
        </p:spPr>
        <p:txBody>
          <a:bodyPr/>
          <a:lstStyle/>
          <a:p>
            <a:pPr>
              <a:defRPr/>
            </a:pPr>
            <a:r>
              <a:rPr lang="en-US" dirty="0"/>
              <a:t>Create a NPS certified two-stroke snowmobile</a:t>
            </a:r>
          </a:p>
          <a:p>
            <a:pPr lvl="1">
              <a:defRPr/>
            </a:pPr>
            <a:r>
              <a:rPr lang="en-US" dirty="0"/>
              <a:t>E-score &gt; 170, SAE J-1161 score &lt; 67 dBA</a:t>
            </a:r>
          </a:p>
          <a:p>
            <a:pPr>
              <a:defRPr/>
            </a:pPr>
            <a:r>
              <a:rPr lang="en-US" dirty="0"/>
              <a:t>Powerful</a:t>
            </a:r>
          </a:p>
          <a:p>
            <a:pPr lvl="1">
              <a:defRPr/>
            </a:pPr>
            <a:r>
              <a:rPr lang="en-US" dirty="0"/>
              <a:t>100+ hp</a:t>
            </a:r>
          </a:p>
          <a:p>
            <a:pPr>
              <a:defRPr/>
            </a:pPr>
            <a:r>
              <a:rPr lang="en-US" dirty="0"/>
              <a:t>Components that can be retrofitted to any </a:t>
            </a:r>
          </a:p>
          <a:p>
            <a:pPr marL="0" indent="0">
              <a:buNone/>
              <a:defRPr/>
            </a:pPr>
            <a:r>
              <a:rPr lang="en-US" dirty="0"/>
              <a:t>      snowmobile</a:t>
            </a:r>
          </a:p>
          <a:p>
            <a:pPr>
              <a:defRPr/>
            </a:pPr>
            <a:r>
              <a:rPr lang="en-US" dirty="0"/>
              <a:t>Economic solutions with OEM level packaging</a:t>
            </a:r>
          </a:p>
          <a:p>
            <a:pPr>
              <a:defRPr/>
            </a:pPr>
            <a:r>
              <a:rPr lang="en-US" dirty="0"/>
              <a:t>Bring new ideas to industry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UICSC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:\Engineering\SeniorDesign\- Group Folders\CSC\2016\Competition\Pictures\Tuesday\Endur_IMG_88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15" t="9078" r="35386" b="13760"/>
          <a:stretch/>
        </p:blipFill>
        <p:spPr bwMode="auto">
          <a:xfrm>
            <a:off x="6400800" y="2419549"/>
            <a:ext cx="2121764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917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71392" y="1953474"/>
            <a:ext cx="7624045" cy="4023360"/>
          </a:xfrm>
        </p:spPr>
        <p:txBody>
          <a:bodyPr/>
          <a:lstStyle/>
          <a:p>
            <a:r>
              <a:rPr lang="en-US" dirty="0"/>
              <a:t>Engine</a:t>
            </a:r>
          </a:p>
          <a:p>
            <a:pPr lvl="1">
              <a:defRPr/>
            </a:pPr>
            <a:r>
              <a:rPr lang="en-US" dirty="0"/>
              <a:t>Reduced speed Rotax 800cc two-stroke</a:t>
            </a:r>
          </a:p>
          <a:p>
            <a:pPr lvl="1">
              <a:defRPr/>
            </a:pPr>
            <a:r>
              <a:rPr lang="en-US" dirty="0"/>
              <a:t>E-TEC direct-injection</a:t>
            </a:r>
          </a:p>
          <a:p>
            <a:pPr lvl="1">
              <a:defRPr/>
            </a:pPr>
            <a:r>
              <a:rPr lang="en-US" dirty="0"/>
              <a:t>Variable exhaust ports with tuned pipe</a:t>
            </a:r>
          </a:p>
          <a:p>
            <a:pPr lvl="1">
              <a:defRPr/>
            </a:pPr>
            <a:r>
              <a:rPr lang="en-US" dirty="0"/>
              <a:t>High power-to-weight ratio </a:t>
            </a:r>
          </a:p>
          <a:p>
            <a:r>
              <a:rPr lang="en-US" dirty="0"/>
              <a:t>Chassis</a:t>
            </a:r>
          </a:p>
          <a:p>
            <a:pPr lvl="1">
              <a:defRPr/>
            </a:pPr>
            <a:r>
              <a:rPr lang="en-US" dirty="0"/>
              <a:t>2013 Ski-Doo MXZ-TNT </a:t>
            </a:r>
          </a:p>
          <a:p>
            <a:pPr lvl="1">
              <a:defRPr/>
            </a:pPr>
            <a:r>
              <a:rPr lang="en-US" dirty="0"/>
              <a:t>Performance-oriented</a:t>
            </a:r>
          </a:p>
          <a:p>
            <a:pPr lvl="1">
              <a:defRPr/>
            </a:pPr>
            <a:r>
              <a:rPr lang="en-US" dirty="0"/>
              <a:t>Improved handling</a:t>
            </a:r>
          </a:p>
          <a:p>
            <a:pPr lvl="1">
              <a:defRPr/>
            </a:pPr>
            <a:r>
              <a:rPr lang="en-US" dirty="0" err="1"/>
              <a:t>rMotion</a:t>
            </a:r>
            <a:r>
              <a:rPr lang="en-US" dirty="0"/>
              <a:t> suspension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and Chassis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992" y="2853478"/>
            <a:ext cx="4803622" cy="33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8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</a:t>
            </a:r>
            <a:br>
              <a:rPr lang="en-US" dirty="0"/>
            </a:br>
            <a:r>
              <a:rPr lang="en-US" dirty="0"/>
              <a:t>Engine Calibration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39972" y="2030811"/>
            <a:ext cx="3703320" cy="4023360"/>
          </a:xfrm>
        </p:spPr>
        <p:txBody>
          <a:bodyPr/>
          <a:lstStyle/>
          <a:p>
            <a:r>
              <a:rPr lang="en-US" dirty="0"/>
              <a:t>4-step calibration using an eddy current dynamometer</a:t>
            </a:r>
          </a:p>
          <a:p>
            <a:pPr lvl="1"/>
            <a:r>
              <a:rPr lang="en-US" dirty="0"/>
              <a:t>E-Score objective function</a:t>
            </a:r>
          </a:p>
          <a:p>
            <a:pPr lvl="1"/>
            <a:r>
              <a:rPr lang="en-US" dirty="0"/>
              <a:t>Water brake to ensure survivability during dyno event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80" y="1902489"/>
            <a:ext cx="3900760" cy="2832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08075" y="5204140"/>
                <a:ext cx="3835217" cy="708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∗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6∗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𝑈𝐻𝐶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150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bg-BG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𝐶𝑂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400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5" y="5204140"/>
                <a:ext cx="3835217" cy="70807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28700" y="4666637"/>
            <a:ext cx="261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Objective Function:</a:t>
            </a:r>
          </a:p>
        </p:txBody>
      </p:sp>
    </p:spTree>
    <p:extLst>
      <p:ext uri="{BB962C8B-B14F-4D97-AF65-F5344CB8AC3E}">
        <p14:creationId xmlns:p14="http://schemas.microsoft.com/office/powerpoint/2010/main" xmlns="" val="10764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23352" y="1397721"/>
            <a:ext cx="3703320" cy="176156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Selection</a:t>
            </a:r>
          </a:p>
          <a:p>
            <a:pPr lvl="1"/>
            <a:r>
              <a:rPr lang="en-US" dirty="0"/>
              <a:t>A 1:25:2 three-way catalyst was used</a:t>
            </a:r>
          </a:p>
          <a:p>
            <a:pPr lvl="1"/>
            <a:r>
              <a:rPr lang="en-US" dirty="0"/>
              <a:t>Expected E-score of 190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Clean:</a:t>
            </a:r>
            <a:br>
              <a:rPr lang="en-US" dirty="0"/>
            </a:br>
            <a:r>
              <a:rPr lang="en-US" dirty="0"/>
              <a:t>Three-Way Catalyst </a:t>
            </a:r>
          </a:p>
        </p:txBody>
      </p:sp>
      <p:cxnSp>
        <p:nvCxnSpPr>
          <p:cNvPr id="6" name="AutoShape 8"/>
          <p:cNvCxnSpPr>
            <a:cxnSpLocks noChangeShapeType="1"/>
          </p:cNvCxnSpPr>
          <p:nvPr/>
        </p:nvCxnSpPr>
        <p:spPr bwMode="auto">
          <a:xfrm flipH="1">
            <a:off x="5494852" y="1933304"/>
            <a:ext cx="533400" cy="333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189606"/>
              </p:ext>
            </p:extLst>
          </p:nvPr>
        </p:nvGraphicFramePr>
        <p:xfrm>
          <a:off x="672735" y="3294043"/>
          <a:ext cx="3429214" cy="274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14" t="15496" r="23846" b="27068"/>
          <a:stretch/>
        </p:blipFill>
        <p:spPr>
          <a:xfrm>
            <a:off x="5178737" y="3206010"/>
            <a:ext cx="3437253" cy="2822772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3"/>
          </p:nvPr>
        </p:nvSpPr>
        <p:spPr>
          <a:xfrm>
            <a:off x="5045703" y="1397721"/>
            <a:ext cx="3703320" cy="4023360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Packaging</a:t>
            </a:r>
          </a:p>
          <a:p>
            <a:pPr lvl="1"/>
            <a:r>
              <a:rPr lang="en-US" dirty="0"/>
              <a:t>Maintains conversion at low-load </a:t>
            </a:r>
          </a:p>
          <a:p>
            <a:pPr lvl="1"/>
            <a:r>
              <a:rPr lang="en-US" dirty="0"/>
              <a:t>Cones allow uniform flow </a:t>
            </a:r>
          </a:p>
          <a:p>
            <a:pPr lvl="1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52530" y="5905041"/>
            <a:ext cx="182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16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39718" y="1939643"/>
            <a:ext cx="4156640" cy="2947712"/>
          </a:xfrm>
        </p:spPr>
        <p:txBody>
          <a:bodyPr>
            <a:normAutofit/>
          </a:bodyPr>
          <a:lstStyle/>
          <a:p>
            <a:r>
              <a:rPr lang="en-US" dirty="0"/>
              <a:t>Sound pressures evaluated at 172 Hz</a:t>
            </a:r>
          </a:p>
          <a:p>
            <a:r>
              <a:rPr lang="en-US" dirty="0"/>
              <a:t>Loudest areas</a:t>
            </a:r>
          </a:p>
          <a:p>
            <a:pPr lvl="1"/>
            <a:r>
              <a:rPr lang="en-US" dirty="0"/>
              <a:t> CVT, intake, track, and muffler outlet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</a:t>
            </a:r>
            <a:br>
              <a:rPr lang="en-US" dirty="0"/>
            </a:br>
            <a:r>
              <a:rPr lang="en-US" dirty="0"/>
              <a:t>Noise Vectoring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56068" y="3130781"/>
            <a:ext cx="3592550" cy="276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36228" y="4512333"/>
            <a:ext cx="116115" cy="1233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59" y="3372561"/>
            <a:ext cx="45949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71392" y="1946157"/>
            <a:ext cx="5107616" cy="2011680"/>
          </a:xfrm>
        </p:spPr>
        <p:txBody>
          <a:bodyPr>
            <a:normAutofit/>
          </a:bodyPr>
          <a:lstStyle/>
          <a:p>
            <a:r>
              <a:rPr lang="en-US" dirty="0"/>
              <a:t>Objectively compare various acoustic components and materials </a:t>
            </a:r>
          </a:p>
          <a:p>
            <a:r>
              <a:rPr lang="en-US" dirty="0"/>
              <a:t>Testing range of 80-4000 Hz </a:t>
            </a:r>
          </a:p>
          <a:p>
            <a:pPr>
              <a:buNone/>
            </a:pPr>
            <a:r>
              <a:rPr lang="en-US" dirty="0"/>
              <a:t>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</a:t>
            </a:r>
            <a:br>
              <a:rPr lang="en-US" dirty="0"/>
            </a:br>
            <a:r>
              <a:rPr lang="en-US" dirty="0"/>
              <a:t>Anechoic Sound Box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2939" y="3641587"/>
            <a:ext cx="4863545" cy="23279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291259" y="2009867"/>
                <a:ext cx="1030447" cy="6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259" y="2009867"/>
                <a:ext cx="1030447" cy="62824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5969235" y="2593817"/>
                <a:ext cx="16744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 1.71∗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235" y="2593817"/>
                <a:ext cx="1674497" cy="40011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41F-8DE7-433B-A665-1BC983B3747F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70322" y="5794872"/>
            <a:ext cx="457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2356" y="5530468"/>
            <a:ext cx="76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ft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0322" y="5734379"/>
            <a:ext cx="0" cy="111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522" y="5734683"/>
            <a:ext cx="0" cy="111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0490" y="213932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[1]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0490" y="260920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xmlns="" val="34751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6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E3A407"/>
      </a:accent2>
      <a:accent3>
        <a:srgbClr val="7EC1E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8929</TotalTime>
  <Words>947</Words>
  <Application>Microsoft Office PowerPoint</Application>
  <PresentationFormat>On-screen Show (4:3)</PresentationFormat>
  <Paragraphs>328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 University of Idaho  Direct-Injection Two-Stroke with Custom Muffler and Static Sound Reduction </vt:lpstr>
      <vt:lpstr>Overview</vt:lpstr>
      <vt:lpstr>Competition Goals</vt:lpstr>
      <vt:lpstr>UICSC Goals</vt:lpstr>
      <vt:lpstr>Engine and Chassis</vt:lpstr>
      <vt:lpstr>Testing: Engine Calibration</vt:lpstr>
      <vt:lpstr> Clean: Three-Way Catalyst </vt:lpstr>
      <vt:lpstr>Testing: Noise Vectoring</vt:lpstr>
      <vt:lpstr>Testing: Anechoic Sound Box</vt:lpstr>
      <vt:lpstr> Quiet: Sound Box Testing </vt:lpstr>
      <vt:lpstr>Quiet: Out of Lab Testing</vt:lpstr>
      <vt:lpstr>Quiet: Muffler Red Dawn (AM)2</vt:lpstr>
      <vt:lpstr>Performance: Muffler Red Dawn (AM)2</vt:lpstr>
      <vt:lpstr>Efficient: Drivetrain</vt:lpstr>
      <vt:lpstr>Sustainability</vt:lpstr>
      <vt:lpstr>Conclusions</vt:lpstr>
      <vt:lpstr>Questions? Thank You KRC Staff and Volunteers</vt:lpstr>
      <vt:lpstr>Comparisons</vt:lpstr>
      <vt:lpstr>Correction</vt:lpstr>
      <vt:lpstr>Tuned Pipe Equations</vt:lpstr>
      <vt:lpstr>Calibration Strategy</vt:lpstr>
      <vt:lpstr>Sound Box Design</vt:lpstr>
      <vt:lpstr>Emissions</vt:lpstr>
      <vt:lpstr>Flow Bench</vt:lpstr>
      <vt:lpstr>Helmholtz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Woodland, Mark (wood9476@vandals.uidaho.edu)</dc:creator>
  <cp:lastModifiedBy>jmeldrum</cp:lastModifiedBy>
  <cp:revision>217</cp:revision>
  <dcterms:created xsi:type="dcterms:W3CDTF">2016-02-28T22:24:33Z</dcterms:created>
  <dcterms:modified xsi:type="dcterms:W3CDTF">2017-03-08T16:41:13Z</dcterms:modified>
</cp:coreProperties>
</file>