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58" r:id="rId2"/>
    <p:sldMasterId id="2147483923" r:id="rId3"/>
  </p:sldMasterIdLst>
  <p:notesMasterIdLst>
    <p:notesMasterId r:id="rId29"/>
  </p:notesMasterIdLst>
  <p:sldIdLst>
    <p:sldId id="256" r:id="rId4"/>
    <p:sldId id="261" r:id="rId5"/>
    <p:sldId id="260" r:id="rId6"/>
    <p:sldId id="264" r:id="rId7"/>
    <p:sldId id="266" r:id="rId8"/>
    <p:sldId id="265" r:id="rId9"/>
    <p:sldId id="267" r:id="rId10"/>
    <p:sldId id="271" r:id="rId11"/>
    <p:sldId id="284" r:id="rId12"/>
    <p:sldId id="283" r:id="rId13"/>
    <p:sldId id="287" r:id="rId14"/>
    <p:sldId id="274" r:id="rId15"/>
    <p:sldId id="286" r:id="rId16"/>
    <p:sldId id="288" r:id="rId17"/>
    <p:sldId id="281" r:id="rId18"/>
    <p:sldId id="275" r:id="rId19"/>
    <p:sldId id="276" r:id="rId20"/>
    <p:sldId id="269" r:id="rId21"/>
    <p:sldId id="268" r:id="rId22"/>
    <p:sldId id="289" r:id="rId23"/>
    <p:sldId id="279" r:id="rId24"/>
    <p:sldId id="280" r:id="rId25"/>
    <p:sldId id="270" r:id="rId26"/>
    <p:sldId id="290" r:id="rId27"/>
    <p:sldId id="29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initials="C" lastIdx="2" clrIdx="0">
    <p:extLst>
      <p:ext uri="{19B8F6BF-5375-455C-9EA6-DF929625EA0E}">
        <p15:presenceInfo xmlns:p15="http://schemas.microsoft.com/office/powerpoint/2012/main" userId="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80251" autoAdjust="0"/>
  </p:normalViewPr>
  <p:slideViewPr>
    <p:cSldViewPr>
      <p:cViewPr varScale="1">
        <p:scale>
          <a:sx n="71" d="100"/>
          <a:sy n="71" d="100"/>
        </p:scale>
        <p:origin x="1296" y="60"/>
      </p:cViewPr>
      <p:guideLst>
        <p:guide orient="horz" pos="2160"/>
        <p:guide pos="2880"/>
      </p:guideLst>
    </p:cSldViewPr>
  </p:slideViewPr>
  <p:outlineViewPr>
    <p:cViewPr>
      <p:scale>
        <a:sx n="33" d="100"/>
        <a:sy n="33" d="100"/>
      </p:scale>
      <p:origin x="0" y="-15438"/>
    </p:cViewPr>
  </p:outlineViewPr>
  <p:notesTextViewPr>
    <p:cViewPr>
      <p:scale>
        <a:sx n="1" d="1"/>
        <a:sy n="1" d="1"/>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file:///E:\800\800%20Tuning%20Worksheet.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E:\800\800%20Tuning%20Workshee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MAQR Sound Reduction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scatterChart>
        <c:scatterStyle val="smoothMarker"/>
        <c:varyColors val="0"/>
        <c:ser>
          <c:idx val="0"/>
          <c:order val="0"/>
          <c:tx>
            <c:v>MAQR</c:v>
          </c:tx>
          <c:spPr>
            <a:ln w="9525" cap="rnd">
              <a:solidFill>
                <a:schemeClr val="accent1"/>
              </a:solidFill>
              <a:round/>
            </a:ln>
            <a:effectLst>
              <a:outerShdw blurRad="44450" dist="25400" dir="2700000" algn="br" rotWithShape="0">
                <a:srgbClr val="000000">
                  <a:alpha val="60000"/>
                </a:srgbClr>
              </a:outerShdw>
            </a:effectLst>
          </c:spPr>
          <c:marker>
            <c:symbol val="none"/>
          </c:marker>
          <c:xVal>
            <c:numRef>
              <c:f>Sheet1!$Z$6:$Z$260</c:f>
              <c:numCache>
                <c:formatCode>General</c:formatCode>
                <c:ptCount val="255"/>
                <c:pt idx="0">
                  <c:v>86.132812999999999</c:v>
                </c:pt>
                <c:pt idx="1">
                  <c:v>172.265625</c:v>
                </c:pt>
                <c:pt idx="2">
                  <c:v>258.398438</c:v>
                </c:pt>
                <c:pt idx="3">
                  <c:v>344.53125</c:v>
                </c:pt>
                <c:pt idx="4">
                  <c:v>430.664063</c:v>
                </c:pt>
                <c:pt idx="5">
                  <c:v>516.796875</c:v>
                </c:pt>
                <c:pt idx="6">
                  <c:v>602.92968800000006</c:v>
                </c:pt>
                <c:pt idx="7">
                  <c:v>689.0625</c:v>
                </c:pt>
                <c:pt idx="8">
                  <c:v>775.19531300000006</c:v>
                </c:pt>
                <c:pt idx="9">
                  <c:v>861.328125</c:v>
                </c:pt>
                <c:pt idx="10">
                  <c:v>947.46093800000006</c:v>
                </c:pt>
                <c:pt idx="11">
                  <c:v>1033.59375</c:v>
                </c:pt>
                <c:pt idx="12">
                  <c:v>1119.7265629999999</c:v>
                </c:pt>
                <c:pt idx="13">
                  <c:v>1205.859375</c:v>
                </c:pt>
                <c:pt idx="14">
                  <c:v>1291.9921879999999</c:v>
                </c:pt>
                <c:pt idx="15">
                  <c:v>1378.125</c:v>
                </c:pt>
                <c:pt idx="16">
                  <c:v>1464.2578129999999</c:v>
                </c:pt>
                <c:pt idx="17">
                  <c:v>1550.390625</c:v>
                </c:pt>
                <c:pt idx="18">
                  <c:v>1636.5234379999999</c:v>
                </c:pt>
                <c:pt idx="19">
                  <c:v>1722.65625</c:v>
                </c:pt>
                <c:pt idx="20">
                  <c:v>1808.7890629999999</c:v>
                </c:pt>
                <c:pt idx="21">
                  <c:v>1894.921875</c:v>
                </c:pt>
                <c:pt idx="22">
                  <c:v>1981.0546879999999</c:v>
                </c:pt>
                <c:pt idx="23">
                  <c:v>2067.1875</c:v>
                </c:pt>
                <c:pt idx="24">
                  <c:v>2153.3203130000002</c:v>
                </c:pt>
                <c:pt idx="25">
                  <c:v>2239.453125</c:v>
                </c:pt>
                <c:pt idx="26">
                  <c:v>2325.5859380000002</c:v>
                </c:pt>
                <c:pt idx="27">
                  <c:v>2411.71875</c:v>
                </c:pt>
                <c:pt idx="28">
                  <c:v>2497.8515630000002</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3273.046875</c:v>
                </c:pt>
                <c:pt idx="38">
                  <c:v>3359.1796880000002</c:v>
                </c:pt>
                <c:pt idx="39">
                  <c:v>3445.3125</c:v>
                </c:pt>
                <c:pt idx="40">
                  <c:v>3531.4453130000002</c:v>
                </c:pt>
                <c:pt idx="41">
                  <c:v>3617.578125</c:v>
                </c:pt>
                <c:pt idx="42">
                  <c:v>3703.7109380000002</c:v>
                </c:pt>
                <c:pt idx="43">
                  <c:v>3789.84375</c:v>
                </c:pt>
                <c:pt idx="44">
                  <c:v>3875.9765630000002</c:v>
                </c:pt>
                <c:pt idx="45">
                  <c:v>3962.109375</c:v>
                </c:pt>
                <c:pt idx="46">
                  <c:v>4048.2421880000002</c:v>
                </c:pt>
                <c:pt idx="47">
                  <c:v>4134.375</c:v>
                </c:pt>
                <c:pt idx="48">
                  <c:v>4220.5078130000002</c:v>
                </c:pt>
                <c:pt idx="49">
                  <c:v>4306.640625</c:v>
                </c:pt>
                <c:pt idx="50">
                  <c:v>4392.7734380000002</c:v>
                </c:pt>
                <c:pt idx="51">
                  <c:v>4478.90625</c:v>
                </c:pt>
                <c:pt idx="52">
                  <c:v>4565.0390630000002</c:v>
                </c:pt>
                <c:pt idx="53">
                  <c:v>4651.171875</c:v>
                </c:pt>
                <c:pt idx="54">
                  <c:v>4737.3046880000002</c:v>
                </c:pt>
                <c:pt idx="55">
                  <c:v>4823.4375</c:v>
                </c:pt>
                <c:pt idx="56">
                  <c:v>4909.5703130000002</c:v>
                </c:pt>
                <c:pt idx="57">
                  <c:v>4995.703125</c:v>
                </c:pt>
                <c:pt idx="58">
                  <c:v>5081.8359380000002</c:v>
                </c:pt>
                <c:pt idx="59">
                  <c:v>5167.96875</c:v>
                </c:pt>
                <c:pt idx="60">
                  <c:v>5254.1015630000002</c:v>
                </c:pt>
                <c:pt idx="61">
                  <c:v>5340.234375</c:v>
                </c:pt>
                <c:pt idx="62">
                  <c:v>5426.3671880000002</c:v>
                </c:pt>
                <c:pt idx="63">
                  <c:v>5512.5</c:v>
                </c:pt>
                <c:pt idx="64">
                  <c:v>5598.6328130000002</c:v>
                </c:pt>
                <c:pt idx="65">
                  <c:v>5684.765625</c:v>
                </c:pt>
                <c:pt idx="66">
                  <c:v>5770.8984380000002</c:v>
                </c:pt>
                <c:pt idx="67">
                  <c:v>5857.03125</c:v>
                </c:pt>
                <c:pt idx="68">
                  <c:v>5943.1640630000002</c:v>
                </c:pt>
                <c:pt idx="69">
                  <c:v>6029.296875</c:v>
                </c:pt>
                <c:pt idx="70">
                  <c:v>6115.4296880000002</c:v>
                </c:pt>
                <c:pt idx="71">
                  <c:v>6201.5625</c:v>
                </c:pt>
                <c:pt idx="72">
                  <c:v>6287.6953130000002</c:v>
                </c:pt>
                <c:pt idx="73">
                  <c:v>6373.828125</c:v>
                </c:pt>
                <c:pt idx="74">
                  <c:v>6459.9609380000002</c:v>
                </c:pt>
                <c:pt idx="75">
                  <c:v>6546.09375</c:v>
                </c:pt>
                <c:pt idx="76">
                  <c:v>6632.2265630000002</c:v>
                </c:pt>
                <c:pt idx="77">
                  <c:v>6718.359375</c:v>
                </c:pt>
                <c:pt idx="78">
                  <c:v>6804.4921880000002</c:v>
                </c:pt>
                <c:pt idx="79">
                  <c:v>6890.625</c:v>
                </c:pt>
                <c:pt idx="80">
                  <c:v>6976.7578130000002</c:v>
                </c:pt>
                <c:pt idx="81">
                  <c:v>7062.890625</c:v>
                </c:pt>
                <c:pt idx="82">
                  <c:v>7149.0234380000002</c:v>
                </c:pt>
                <c:pt idx="83">
                  <c:v>7235.15625</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8010.3515630000002</c:v>
                </c:pt>
                <c:pt idx="93">
                  <c:v>8096.484375</c:v>
                </c:pt>
                <c:pt idx="94">
                  <c:v>8182.6171880000002</c:v>
                </c:pt>
                <c:pt idx="95">
                  <c:v>8268.75</c:v>
                </c:pt>
                <c:pt idx="96">
                  <c:v>8354.8828130000002</c:v>
                </c:pt>
                <c:pt idx="97">
                  <c:v>8441.015625</c:v>
                </c:pt>
                <c:pt idx="98">
                  <c:v>8527.1484380000002</c:v>
                </c:pt>
                <c:pt idx="99">
                  <c:v>8613.28125</c:v>
                </c:pt>
                <c:pt idx="100">
                  <c:v>8699.4140630000002</c:v>
                </c:pt>
                <c:pt idx="101">
                  <c:v>8785.546875</c:v>
                </c:pt>
                <c:pt idx="102">
                  <c:v>8871.6796880000002</c:v>
                </c:pt>
                <c:pt idx="103">
                  <c:v>8957.8125</c:v>
                </c:pt>
                <c:pt idx="104">
                  <c:v>9043.9453130000002</c:v>
                </c:pt>
                <c:pt idx="105">
                  <c:v>9130.078125</c:v>
                </c:pt>
                <c:pt idx="106">
                  <c:v>9216.2109380000002</c:v>
                </c:pt>
                <c:pt idx="107">
                  <c:v>9302.34375</c:v>
                </c:pt>
                <c:pt idx="108">
                  <c:v>9388.4765630000002</c:v>
                </c:pt>
                <c:pt idx="109">
                  <c:v>9474.609375</c:v>
                </c:pt>
                <c:pt idx="110">
                  <c:v>9560.7421880000002</c:v>
                </c:pt>
                <c:pt idx="111">
                  <c:v>9646.875</c:v>
                </c:pt>
                <c:pt idx="112">
                  <c:v>9733.0078130000002</c:v>
                </c:pt>
                <c:pt idx="113">
                  <c:v>9819.140625</c:v>
                </c:pt>
                <c:pt idx="114">
                  <c:v>9905.2734380000002</c:v>
                </c:pt>
                <c:pt idx="115">
                  <c:v>9991.40625</c:v>
                </c:pt>
                <c:pt idx="116">
                  <c:v>10077.539063</c:v>
                </c:pt>
                <c:pt idx="117">
                  <c:v>10163.671875</c:v>
                </c:pt>
                <c:pt idx="118">
                  <c:v>10249.804688</c:v>
                </c:pt>
                <c:pt idx="119">
                  <c:v>10335.9375</c:v>
                </c:pt>
                <c:pt idx="120">
                  <c:v>10422.070313</c:v>
                </c:pt>
                <c:pt idx="121">
                  <c:v>10508.203125</c:v>
                </c:pt>
                <c:pt idx="122">
                  <c:v>10594.335938</c:v>
                </c:pt>
                <c:pt idx="123">
                  <c:v>10680.46875</c:v>
                </c:pt>
                <c:pt idx="124">
                  <c:v>10766.601563</c:v>
                </c:pt>
                <c:pt idx="125">
                  <c:v>10852.734375</c:v>
                </c:pt>
                <c:pt idx="126">
                  <c:v>10938.867188</c:v>
                </c:pt>
                <c:pt idx="127">
                  <c:v>11025</c:v>
                </c:pt>
                <c:pt idx="128">
                  <c:v>11111.132813</c:v>
                </c:pt>
                <c:pt idx="129">
                  <c:v>11197.265625</c:v>
                </c:pt>
                <c:pt idx="130">
                  <c:v>11283.398438</c:v>
                </c:pt>
                <c:pt idx="131">
                  <c:v>11369.53125</c:v>
                </c:pt>
                <c:pt idx="132">
                  <c:v>11455.664063</c:v>
                </c:pt>
                <c:pt idx="133">
                  <c:v>11541.796875</c:v>
                </c:pt>
                <c:pt idx="134">
                  <c:v>11627.929688</c:v>
                </c:pt>
                <c:pt idx="135">
                  <c:v>11714.0625</c:v>
                </c:pt>
                <c:pt idx="136">
                  <c:v>11800.195313</c:v>
                </c:pt>
                <c:pt idx="137">
                  <c:v>11886.328125</c:v>
                </c:pt>
                <c:pt idx="138">
                  <c:v>11972.460938</c:v>
                </c:pt>
                <c:pt idx="139">
                  <c:v>12058.59375</c:v>
                </c:pt>
                <c:pt idx="140">
                  <c:v>12144.726563</c:v>
                </c:pt>
                <c:pt idx="141">
                  <c:v>12230.859375</c:v>
                </c:pt>
                <c:pt idx="142">
                  <c:v>12316.992188</c:v>
                </c:pt>
                <c:pt idx="143">
                  <c:v>12403.125</c:v>
                </c:pt>
                <c:pt idx="144">
                  <c:v>12489.257813</c:v>
                </c:pt>
                <c:pt idx="145">
                  <c:v>12575.390625</c:v>
                </c:pt>
                <c:pt idx="146">
                  <c:v>12661.523438</c:v>
                </c:pt>
                <c:pt idx="147">
                  <c:v>12747.65625</c:v>
                </c:pt>
                <c:pt idx="148">
                  <c:v>12833.789063</c:v>
                </c:pt>
                <c:pt idx="149">
                  <c:v>12919.921875</c:v>
                </c:pt>
                <c:pt idx="150">
                  <c:v>13006.054688</c:v>
                </c:pt>
                <c:pt idx="151">
                  <c:v>13092.1875</c:v>
                </c:pt>
                <c:pt idx="152">
                  <c:v>13178.320313</c:v>
                </c:pt>
                <c:pt idx="153">
                  <c:v>13264.453125</c:v>
                </c:pt>
                <c:pt idx="154">
                  <c:v>13350.585938</c:v>
                </c:pt>
                <c:pt idx="155">
                  <c:v>13436.71875</c:v>
                </c:pt>
                <c:pt idx="156">
                  <c:v>13522.851563</c:v>
                </c:pt>
                <c:pt idx="157">
                  <c:v>13608.984375</c:v>
                </c:pt>
                <c:pt idx="158">
                  <c:v>13695.117188</c:v>
                </c:pt>
                <c:pt idx="159">
                  <c:v>13781.25</c:v>
                </c:pt>
                <c:pt idx="160">
                  <c:v>13867.382813</c:v>
                </c:pt>
                <c:pt idx="161">
                  <c:v>13953.515625</c:v>
                </c:pt>
                <c:pt idx="162">
                  <c:v>14039.648438</c:v>
                </c:pt>
                <c:pt idx="163">
                  <c:v>14125.78125</c:v>
                </c:pt>
                <c:pt idx="164">
                  <c:v>14211.914063</c:v>
                </c:pt>
                <c:pt idx="165">
                  <c:v>14298.046875</c:v>
                </c:pt>
                <c:pt idx="166">
                  <c:v>14384.179688</c:v>
                </c:pt>
                <c:pt idx="167">
                  <c:v>14470.3125</c:v>
                </c:pt>
                <c:pt idx="168">
                  <c:v>14556.445313</c:v>
                </c:pt>
                <c:pt idx="169">
                  <c:v>14642.578125</c:v>
                </c:pt>
                <c:pt idx="170">
                  <c:v>14728.710938</c:v>
                </c:pt>
                <c:pt idx="171">
                  <c:v>14814.84375</c:v>
                </c:pt>
                <c:pt idx="172">
                  <c:v>14900.976563</c:v>
                </c:pt>
                <c:pt idx="173">
                  <c:v>14987.109375</c:v>
                </c:pt>
                <c:pt idx="174">
                  <c:v>15073.242188</c:v>
                </c:pt>
                <c:pt idx="175">
                  <c:v>15159.375</c:v>
                </c:pt>
                <c:pt idx="176">
                  <c:v>15245.507813</c:v>
                </c:pt>
                <c:pt idx="177">
                  <c:v>15331.640625</c:v>
                </c:pt>
                <c:pt idx="178">
                  <c:v>15417.773438</c:v>
                </c:pt>
                <c:pt idx="179">
                  <c:v>15503.90625</c:v>
                </c:pt>
                <c:pt idx="180">
                  <c:v>15590.039063</c:v>
                </c:pt>
                <c:pt idx="181">
                  <c:v>15676.171875</c:v>
                </c:pt>
                <c:pt idx="182">
                  <c:v>15762.304688</c:v>
                </c:pt>
                <c:pt idx="183">
                  <c:v>15848.4375</c:v>
                </c:pt>
                <c:pt idx="184">
                  <c:v>15934.570313</c:v>
                </c:pt>
                <c:pt idx="185">
                  <c:v>16020.703125</c:v>
                </c:pt>
                <c:pt idx="186">
                  <c:v>16106.835938</c:v>
                </c:pt>
                <c:pt idx="187">
                  <c:v>16192.96875</c:v>
                </c:pt>
                <c:pt idx="188">
                  <c:v>16279.101563</c:v>
                </c:pt>
                <c:pt idx="189">
                  <c:v>16365.234375</c:v>
                </c:pt>
                <c:pt idx="190">
                  <c:v>16451.367188</c:v>
                </c:pt>
                <c:pt idx="191">
                  <c:v>16537.5</c:v>
                </c:pt>
                <c:pt idx="192">
                  <c:v>16623.632813</c:v>
                </c:pt>
                <c:pt idx="193">
                  <c:v>16709.765625</c:v>
                </c:pt>
                <c:pt idx="194">
                  <c:v>16795.898438</c:v>
                </c:pt>
                <c:pt idx="195">
                  <c:v>16882.03125</c:v>
                </c:pt>
                <c:pt idx="196">
                  <c:v>16968.164063</c:v>
                </c:pt>
                <c:pt idx="197">
                  <c:v>17054.296875</c:v>
                </c:pt>
                <c:pt idx="198">
                  <c:v>17140.429688</c:v>
                </c:pt>
                <c:pt idx="199">
                  <c:v>17226.5625</c:v>
                </c:pt>
                <c:pt idx="200">
                  <c:v>17312.695313</c:v>
                </c:pt>
                <c:pt idx="201">
                  <c:v>17398.828125</c:v>
                </c:pt>
                <c:pt idx="202">
                  <c:v>17484.960938</c:v>
                </c:pt>
                <c:pt idx="203">
                  <c:v>17571.09375</c:v>
                </c:pt>
                <c:pt idx="204">
                  <c:v>17657.226563</c:v>
                </c:pt>
                <c:pt idx="205">
                  <c:v>17743.359375</c:v>
                </c:pt>
                <c:pt idx="206">
                  <c:v>17829.492188</c:v>
                </c:pt>
                <c:pt idx="207">
                  <c:v>17915.625</c:v>
                </c:pt>
                <c:pt idx="208">
                  <c:v>18001.757813</c:v>
                </c:pt>
                <c:pt idx="209">
                  <c:v>18087.890625</c:v>
                </c:pt>
                <c:pt idx="210">
                  <c:v>18174.023438</c:v>
                </c:pt>
                <c:pt idx="211">
                  <c:v>18260.15625</c:v>
                </c:pt>
                <c:pt idx="212">
                  <c:v>18346.289063</c:v>
                </c:pt>
                <c:pt idx="213">
                  <c:v>18432.421875</c:v>
                </c:pt>
                <c:pt idx="214">
                  <c:v>18518.554688</c:v>
                </c:pt>
                <c:pt idx="215">
                  <c:v>18604.6875</c:v>
                </c:pt>
                <c:pt idx="216">
                  <c:v>18690.820313</c:v>
                </c:pt>
                <c:pt idx="217">
                  <c:v>18776.953125</c:v>
                </c:pt>
                <c:pt idx="218">
                  <c:v>18863.085938</c:v>
                </c:pt>
                <c:pt idx="219">
                  <c:v>18949.21875</c:v>
                </c:pt>
                <c:pt idx="220">
                  <c:v>19035.351563</c:v>
                </c:pt>
                <c:pt idx="221">
                  <c:v>19121.484375</c:v>
                </c:pt>
                <c:pt idx="222">
                  <c:v>19207.617188</c:v>
                </c:pt>
                <c:pt idx="223">
                  <c:v>19293.75</c:v>
                </c:pt>
                <c:pt idx="224">
                  <c:v>19379.882813</c:v>
                </c:pt>
                <c:pt idx="225">
                  <c:v>19466.015625</c:v>
                </c:pt>
                <c:pt idx="226">
                  <c:v>19552.148438</c:v>
                </c:pt>
                <c:pt idx="227">
                  <c:v>19638.28125</c:v>
                </c:pt>
                <c:pt idx="228">
                  <c:v>19724.414063</c:v>
                </c:pt>
                <c:pt idx="229">
                  <c:v>19810.546875</c:v>
                </c:pt>
                <c:pt idx="230">
                  <c:v>19896.679688</c:v>
                </c:pt>
                <c:pt idx="231">
                  <c:v>19982.8125</c:v>
                </c:pt>
                <c:pt idx="232">
                  <c:v>20068.945313</c:v>
                </c:pt>
                <c:pt idx="233">
                  <c:v>20155.078125</c:v>
                </c:pt>
                <c:pt idx="234">
                  <c:v>20241.210938</c:v>
                </c:pt>
                <c:pt idx="235">
                  <c:v>20327.34375</c:v>
                </c:pt>
                <c:pt idx="236">
                  <c:v>20413.476563</c:v>
                </c:pt>
                <c:pt idx="237">
                  <c:v>20499.609375</c:v>
                </c:pt>
                <c:pt idx="238">
                  <c:v>20585.742188</c:v>
                </c:pt>
                <c:pt idx="239">
                  <c:v>20671.875</c:v>
                </c:pt>
                <c:pt idx="240">
                  <c:v>20758.007813</c:v>
                </c:pt>
                <c:pt idx="241">
                  <c:v>20844.140625</c:v>
                </c:pt>
                <c:pt idx="242">
                  <c:v>20930.273438</c:v>
                </c:pt>
                <c:pt idx="243">
                  <c:v>21016.40625</c:v>
                </c:pt>
                <c:pt idx="244">
                  <c:v>21102.539063</c:v>
                </c:pt>
                <c:pt idx="245">
                  <c:v>21188.671875</c:v>
                </c:pt>
                <c:pt idx="246">
                  <c:v>21274.804688</c:v>
                </c:pt>
                <c:pt idx="247">
                  <c:v>21360.9375</c:v>
                </c:pt>
                <c:pt idx="248">
                  <c:v>21447.070313</c:v>
                </c:pt>
                <c:pt idx="249">
                  <c:v>21533.203125</c:v>
                </c:pt>
                <c:pt idx="250">
                  <c:v>21619.335938</c:v>
                </c:pt>
                <c:pt idx="251">
                  <c:v>21705.46875</c:v>
                </c:pt>
                <c:pt idx="252">
                  <c:v>21791.601563</c:v>
                </c:pt>
                <c:pt idx="253">
                  <c:v>21877.734375</c:v>
                </c:pt>
                <c:pt idx="254">
                  <c:v>21963.867188</c:v>
                </c:pt>
              </c:numCache>
            </c:numRef>
          </c:xVal>
          <c:yVal>
            <c:numRef>
              <c:f>Sheet1!$AE$6:$AE$260</c:f>
              <c:numCache>
                <c:formatCode>General</c:formatCode>
                <c:ptCount val="255"/>
                <c:pt idx="0">
                  <c:v>0.55233240710696307</c:v>
                </c:pt>
                <c:pt idx="1">
                  <c:v>1.1073209569069205</c:v>
                </c:pt>
                <c:pt idx="2">
                  <c:v>0.96607917185675785</c:v>
                </c:pt>
                <c:pt idx="3">
                  <c:v>0.51933716472017721</c:v>
                </c:pt>
                <c:pt idx="4">
                  <c:v>0.62551543912664265</c:v>
                </c:pt>
                <c:pt idx="5">
                  <c:v>0.3201986219021018</c:v>
                </c:pt>
                <c:pt idx="6">
                  <c:v>7.9690715484938224E-2</c:v>
                </c:pt>
                <c:pt idx="7">
                  <c:v>-0.32351390756636089</c:v>
                </c:pt>
                <c:pt idx="8">
                  <c:v>-1.0973413036369859</c:v>
                </c:pt>
                <c:pt idx="9">
                  <c:v>-0.75663722575216497</c:v>
                </c:pt>
                <c:pt idx="10">
                  <c:v>0.34945548892866807</c:v>
                </c:pt>
                <c:pt idx="11">
                  <c:v>-0.57433375874749615</c:v>
                </c:pt>
                <c:pt idx="12">
                  <c:v>-0.98083186649923526</c:v>
                </c:pt>
                <c:pt idx="13">
                  <c:v>-3.0097718697194686E-2</c:v>
                </c:pt>
                <c:pt idx="14">
                  <c:v>0.46308765057101287</c:v>
                </c:pt>
                <c:pt idx="15">
                  <c:v>7.5499698029496187E-2</c:v>
                </c:pt>
                <c:pt idx="16">
                  <c:v>-0.1340365687230376</c:v>
                </c:pt>
                <c:pt idx="17">
                  <c:v>-0.2662239822614989</c:v>
                </c:pt>
                <c:pt idx="18">
                  <c:v>-0.84716030025316957</c:v>
                </c:pt>
                <c:pt idx="19">
                  <c:v>-0.62385023473741619</c:v>
                </c:pt>
                <c:pt idx="20">
                  <c:v>-0.21434187848111375</c:v>
                </c:pt>
                <c:pt idx="21">
                  <c:v>-0.44796811508984824</c:v>
                </c:pt>
                <c:pt idx="22">
                  <c:v>-0.40968755743458374</c:v>
                </c:pt>
                <c:pt idx="23">
                  <c:v>-0.20973381669122748</c:v>
                </c:pt>
                <c:pt idx="24">
                  <c:v>-0.85284703895355474</c:v>
                </c:pt>
                <c:pt idx="25">
                  <c:v>-1.0581789367369758</c:v>
                </c:pt>
                <c:pt idx="26">
                  <c:v>-0.11319970165676185</c:v>
                </c:pt>
                <c:pt idx="27">
                  <c:v>0.2638591124598193</c:v>
                </c:pt>
                <c:pt idx="28">
                  <c:v>-0.14582807859950364</c:v>
                </c:pt>
                <c:pt idx="29">
                  <c:v>-0.10924643304787462</c:v>
                </c:pt>
                <c:pt idx="30">
                  <c:v>-0.32060885853308996</c:v>
                </c:pt>
                <c:pt idx="31">
                  <c:v>-0.28537638980808389</c:v>
                </c:pt>
                <c:pt idx="32">
                  <c:v>-0.61285990457825701</c:v>
                </c:pt>
                <c:pt idx="33">
                  <c:v>-0.75926513735223455</c:v>
                </c:pt>
                <c:pt idx="34">
                  <c:v>-0.34198333543914128</c:v>
                </c:pt>
                <c:pt idx="35">
                  <c:v>-0.10754694308470381</c:v>
                </c:pt>
                <c:pt idx="36">
                  <c:v>4.2161280697243342E-2</c:v>
                </c:pt>
                <c:pt idx="37">
                  <c:v>0.4927650316163481</c:v>
                </c:pt>
                <c:pt idx="38">
                  <c:v>0.47566528311593625</c:v>
                </c:pt>
                <c:pt idx="39">
                  <c:v>0.34134882981988302</c:v>
                </c:pt>
                <c:pt idx="40">
                  <c:v>0.41787089385433784</c:v>
                </c:pt>
                <c:pt idx="41">
                  <c:v>0.33457215857996836</c:v>
                </c:pt>
                <c:pt idx="42">
                  <c:v>0.32736255900978506</c:v>
                </c:pt>
                <c:pt idx="43">
                  <c:v>0.24116134204822437</c:v>
                </c:pt>
                <c:pt idx="44">
                  <c:v>0.2033629514763442</c:v>
                </c:pt>
                <c:pt idx="45">
                  <c:v>7.4396603282574247E-2</c:v>
                </c:pt>
                <c:pt idx="46">
                  <c:v>8.5490657827618222E-3</c:v>
                </c:pt>
                <c:pt idx="47">
                  <c:v>8.1652391496540133E-2</c:v>
                </c:pt>
                <c:pt idx="48">
                  <c:v>2.2395799767221725E-2</c:v>
                </c:pt>
                <c:pt idx="49">
                  <c:v>1.1243706132185949E-2</c:v>
                </c:pt>
                <c:pt idx="50">
                  <c:v>4.0816675263660507E-2</c:v>
                </c:pt>
                <c:pt idx="51">
                  <c:v>0.15133087267481304</c:v>
                </c:pt>
                <c:pt idx="52">
                  <c:v>8.4525509971379975E-2</c:v>
                </c:pt>
                <c:pt idx="53">
                  <c:v>3.3661615551205948E-2</c:v>
                </c:pt>
                <c:pt idx="54">
                  <c:v>0.12654544315112837</c:v>
                </c:pt>
                <c:pt idx="55">
                  <c:v>9.0345087538386437E-2</c:v>
                </c:pt>
                <c:pt idx="56">
                  <c:v>0.13427034144886729</c:v>
                </c:pt>
                <c:pt idx="57">
                  <c:v>0.25436062959743921</c:v>
                </c:pt>
                <c:pt idx="58">
                  <c:v>0.4315372373390236</c:v>
                </c:pt>
                <c:pt idx="59">
                  <c:v>0.26810658649901864</c:v>
                </c:pt>
                <c:pt idx="60">
                  <c:v>0.14515753550581945</c:v>
                </c:pt>
                <c:pt idx="61">
                  <c:v>0.12739860914562051</c:v>
                </c:pt>
                <c:pt idx="62">
                  <c:v>0.15456935590931664</c:v>
                </c:pt>
                <c:pt idx="63">
                  <c:v>0.23929051718999883</c:v>
                </c:pt>
                <c:pt idx="64">
                  <c:v>0.27488038860391573</c:v>
                </c:pt>
                <c:pt idx="65">
                  <c:v>0.38802529014806542</c:v>
                </c:pt>
                <c:pt idx="66">
                  <c:v>9.7644244823352544E-2</c:v>
                </c:pt>
                <c:pt idx="67">
                  <c:v>-0.12605250919070521</c:v>
                </c:pt>
                <c:pt idx="68">
                  <c:v>-0.10370517348524544</c:v>
                </c:pt>
                <c:pt idx="69">
                  <c:v>-2.9977641058615667E-2</c:v>
                </c:pt>
                <c:pt idx="70">
                  <c:v>0.13943954870546982</c:v>
                </c:pt>
                <c:pt idx="71">
                  <c:v>0.20390030019544003</c:v>
                </c:pt>
                <c:pt idx="72">
                  <c:v>-9.4502342080202695E-3</c:v>
                </c:pt>
                <c:pt idx="73">
                  <c:v>-0.14258736992880383</c:v>
                </c:pt>
                <c:pt idx="74">
                  <c:v>-9.8377044879534914E-2</c:v>
                </c:pt>
                <c:pt idx="75">
                  <c:v>-1.2374516711653349E-2</c:v>
                </c:pt>
                <c:pt idx="76">
                  <c:v>0.11492258847707326</c:v>
                </c:pt>
                <c:pt idx="77">
                  <c:v>-3.1636067828454628E-2</c:v>
                </c:pt>
                <c:pt idx="78">
                  <c:v>-8.8664403636611766E-2</c:v>
                </c:pt>
                <c:pt idx="79">
                  <c:v>-0.17684856470847343</c:v>
                </c:pt>
                <c:pt idx="80">
                  <c:v>-0.26937167942504736</c:v>
                </c:pt>
                <c:pt idx="81">
                  <c:v>-5.1437580699042584E-2</c:v>
                </c:pt>
                <c:pt idx="82">
                  <c:v>9.228821752784544E-2</c:v>
                </c:pt>
                <c:pt idx="83">
                  <c:v>1.950394435873104E-2</c:v>
                </c:pt>
                <c:pt idx="84">
                  <c:v>1.7928542115462243E-2</c:v>
                </c:pt>
                <c:pt idx="85">
                  <c:v>0.17847284799166996</c:v>
                </c:pt>
                <c:pt idx="86">
                  <c:v>0.17340521263132658</c:v>
                </c:pt>
                <c:pt idx="87">
                  <c:v>0.12980605754469376</c:v>
                </c:pt>
                <c:pt idx="88">
                  <c:v>0.13113973597478967</c:v>
                </c:pt>
                <c:pt idx="89">
                  <c:v>0.12521932042209283</c:v>
                </c:pt>
                <c:pt idx="90">
                  <c:v>0.16099594228605429</c:v>
                </c:pt>
                <c:pt idx="91">
                  <c:v>2.9467224474603704E-2</c:v>
                </c:pt>
                <c:pt idx="92">
                  <c:v>-2.957892011931218E-2</c:v>
                </c:pt>
                <c:pt idx="93">
                  <c:v>7.4203632940881725E-2</c:v>
                </c:pt>
                <c:pt idx="94">
                  <c:v>0.286726811617803</c:v>
                </c:pt>
                <c:pt idx="95">
                  <c:v>0.35033517439526118</c:v>
                </c:pt>
                <c:pt idx="96">
                  <c:v>0.25580496565410105</c:v>
                </c:pt>
                <c:pt idx="97">
                  <c:v>0.17888561270129832</c:v>
                </c:pt>
                <c:pt idx="98">
                  <c:v>0.12839507810697182</c:v>
                </c:pt>
                <c:pt idx="99">
                  <c:v>0.16111032580493001</c:v>
                </c:pt>
                <c:pt idx="100">
                  <c:v>0.18355824034227197</c:v>
                </c:pt>
                <c:pt idx="101">
                  <c:v>0.22462785356952519</c:v>
                </c:pt>
                <c:pt idx="102">
                  <c:v>0.25132126615777617</c:v>
                </c:pt>
                <c:pt idx="103">
                  <c:v>5.779167016813691E-2</c:v>
                </c:pt>
                <c:pt idx="104">
                  <c:v>-5.7336197177297876E-3</c:v>
                </c:pt>
                <c:pt idx="105">
                  <c:v>0.26649345700095584</c:v>
                </c:pt>
                <c:pt idx="106">
                  <c:v>0.20213451679147187</c:v>
                </c:pt>
                <c:pt idx="107">
                  <c:v>6.6512330731942626E-2</c:v>
                </c:pt>
                <c:pt idx="108">
                  <c:v>5.9217068795090366E-2</c:v>
                </c:pt>
                <c:pt idx="109">
                  <c:v>0.14742217933973123</c:v>
                </c:pt>
                <c:pt idx="110">
                  <c:v>6.2209974440950777E-2</c:v>
                </c:pt>
                <c:pt idx="111">
                  <c:v>0.11701158319052052</c:v>
                </c:pt>
                <c:pt idx="112">
                  <c:v>0.25168651330072578</c:v>
                </c:pt>
                <c:pt idx="113">
                  <c:v>0.25122926997437478</c:v>
                </c:pt>
                <c:pt idx="114">
                  <c:v>0.18544531889092042</c:v>
                </c:pt>
                <c:pt idx="115">
                  <c:v>0.25255525330295203</c:v>
                </c:pt>
                <c:pt idx="116">
                  <c:v>0.19080665028894783</c:v>
                </c:pt>
                <c:pt idx="117">
                  <c:v>9.3967885832996423E-2</c:v>
                </c:pt>
                <c:pt idx="118">
                  <c:v>1.0766344149670815E-4</c:v>
                </c:pt>
                <c:pt idx="119">
                  <c:v>-0.11977731635144773</c:v>
                </c:pt>
                <c:pt idx="120">
                  <c:v>-0.32629498651422084</c:v>
                </c:pt>
                <c:pt idx="121">
                  <c:v>-0.31437094363161888</c:v>
                </c:pt>
                <c:pt idx="122">
                  <c:v>-0.3875267086884957</c:v>
                </c:pt>
                <c:pt idx="123">
                  <c:v>-0.53024249790640798</c:v>
                </c:pt>
                <c:pt idx="124">
                  <c:v>-0.35779407636159544</c:v>
                </c:pt>
                <c:pt idx="125">
                  <c:v>-0.11498132266190186</c:v>
                </c:pt>
                <c:pt idx="126">
                  <c:v>-0.19073961346990487</c:v>
                </c:pt>
                <c:pt idx="127">
                  <c:v>-0.24819854188939372</c:v>
                </c:pt>
                <c:pt idx="128">
                  <c:v>-0.2539565087802842</c:v>
                </c:pt>
                <c:pt idx="129">
                  <c:v>-0.11897890648287124</c:v>
                </c:pt>
                <c:pt idx="130">
                  <c:v>-8.6697791913068478E-3</c:v>
                </c:pt>
                <c:pt idx="131">
                  <c:v>8.7043154046844595E-2</c:v>
                </c:pt>
                <c:pt idx="132">
                  <c:v>0.13810748710724408</c:v>
                </c:pt>
                <c:pt idx="133">
                  <c:v>0.11033835722612562</c:v>
                </c:pt>
                <c:pt idx="134">
                  <c:v>8.412174716927634E-2</c:v>
                </c:pt>
                <c:pt idx="135">
                  <c:v>0.12012217062387531</c:v>
                </c:pt>
                <c:pt idx="136">
                  <c:v>0.16701962864420805</c:v>
                </c:pt>
                <c:pt idx="137">
                  <c:v>0.12642747781288932</c:v>
                </c:pt>
                <c:pt idx="138">
                  <c:v>4.2528632651745557E-2</c:v>
                </c:pt>
                <c:pt idx="139">
                  <c:v>0.1368714605352892</c:v>
                </c:pt>
                <c:pt idx="140">
                  <c:v>0.21654655160139713</c:v>
                </c:pt>
                <c:pt idx="141">
                  <c:v>0.25881685606230054</c:v>
                </c:pt>
                <c:pt idx="142">
                  <c:v>0.29559799755851479</c:v>
                </c:pt>
                <c:pt idx="143">
                  <c:v>0.27557984184982098</c:v>
                </c:pt>
                <c:pt idx="144">
                  <c:v>0.3055646206840108</c:v>
                </c:pt>
                <c:pt idx="145">
                  <c:v>0.24608546842507417</c:v>
                </c:pt>
                <c:pt idx="146">
                  <c:v>0.2665477612878</c:v>
                </c:pt>
                <c:pt idx="147">
                  <c:v>0.26514054477243265</c:v>
                </c:pt>
                <c:pt idx="148">
                  <c:v>0.17139559982874708</c:v>
                </c:pt>
                <c:pt idx="149">
                  <c:v>0.18746760193545642</c:v>
                </c:pt>
                <c:pt idx="150">
                  <c:v>0.17256182388314922</c:v>
                </c:pt>
                <c:pt idx="151">
                  <c:v>0.12357841773247236</c:v>
                </c:pt>
                <c:pt idx="152">
                  <c:v>0.13495801094361548</c:v>
                </c:pt>
                <c:pt idx="153">
                  <c:v>8.9362298230214243E-2</c:v>
                </c:pt>
                <c:pt idx="154">
                  <c:v>6.751220498935373E-2</c:v>
                </c:pt>
                <c:pt idx="155">
                  <c:v>6.7747358443981831E-2</c:v>
                </c:pt>
                <c:pt idx="156">
                  <c:v>9.7399354097309487E-2</c:v>
                </c:pt>
                <c:pt idx="157">
                  <c:v>0.16341203500420942</c:v>
                </c:pt>
                <c:pt idx="158">
                  <c:v>0.16310017843859104</c:v>
                </c:pt>
                <c:pt idx="159">
                  <c:v>0.19611798093023847</c:v>
                </c:pt>
                <c:pt idx="160">
                  <c:v>0.14149539174537473</c:v>
                </c:pt>
                <c:pt idx="161">
                  <c:v>0.12067439448313433</c:v>
                </c:pt>
                <c:pt idx="162">
                  <c:v>0.15241563109401968</c:v>
                </c:pt>
                <c:pt idx="163">
                  <c:v>0.22452459824684956</c:v>
                </c:pt>
                <c:pt idx="164">
                  <c:v>0.22352899281052574</c:v>
                </c:pt>
                <c:pt idx="165">
                  <c:v>0.28928806912122784</c:v>
                </c:pt>
                <c:pt idx="166">
                  <c:v>0.31591826774015441</c:v>
                </c:pt>
                <c:pt idx="167">
                  <c:v>0.16513881758711113</c:v>
                </c:pt>
                <c:pt idx="168">
                  <c:v>0.1020018948149275</c:v>
                </c:pt>
                <c:pt idx="169">
                  <c:v>0.19548857566086797</c:v>
                </c:pt>
                <c:pt idx="170">
                  <c:v>0.20473678908815396</c:v>
                </c:pt>
                <c:pt idx="171">
                  <c:v>9.9117849338884234E-2</c:v>
                </c:pt>
                <c:pt idx="172">
                  <c:v>9.5156676985332034E-2</c:v>
                </c:pt>
                <c:pt idx="173">
                  <c:v>0.10118654136031946</c:v>
                </c:pt>
                <c:pt idx="174">
                  <c:v>0.12873878121712057</c:v>
                </c:pt>
                <c:pt idx="175">
                  <c:v>0.16596588824049574</c:v>
                </c:pt>
                <c:pt idx="176">
                  <c:v>9.4480624567278237E-2</c:v>
                </c:pt>
                <c:pt idx="177">
                  <c:v>9.2422206857270428E-2</c:v>
                </c:pt>
                <c:pt idx="178">
                  <c:v>0.18262158664450334</c:v>
                </c:pt>
                <c:pt idx="179">
                  <c:v>0.18218719491575897</c:v>
                </c:pt>
                <c:pt idx="180">
                  <c:v>0.19592544855411864</c:v>
                </c:pt>
                <c:pt idx="181">
                  <c:v>0.20115589167415315</c:v>
                </c:pt>
                <c:pt idx="182">
                  <c:v>0.18421924417449542</c:v>
                </c:pt>
                <c:pt idx="183">
                  <c:v>0.14733349441626631</c:v>
                </c:pt>
                <c:pt idx="184">
                  <c:v>0.15651708441965928</c:v>
                </c:pt>
                <c:pt idx="185">
                  <c:v>0.23732140730945361</c:v>
                </c:pt>
                <c:pt idx="186">
                  <c:v>0.14481113028460912</c:v>
                </c:pt>
                <c:pt idx="187">
                  <c:v>0.1225543018967401</c:v>
                </c:pt>
                <c:pt idx="188">
                  <c:v>5.1333980030690896E-2</c:v>
                </c:pt>
                <c:pt idx="189">
                  <c:v>3.0187879005719065E-2</c:v>
                </c:pt>
                <c:pt idx="190">
                  <c:v>9.7084606967429821E-2</c:v>
                </c:pt>
                <c:pt idx="191">
                  <c:v>0.12765259688438002</c:v>
                </c:pt>
                <c:pt idx="192">
                  <c:v>7.1134300178095966E-2</c:v>
                </c:pt>
                <c:pt idx="193">
                  <c:v>9.6774580450317504E-2</c:v>
                </c:pt>
                <c:pt idx="194">
                  <c:v>3.9399384041916896E-2</c:v>
                </c:pt>
                <c:pt idx="195">
                  <c:v>-1.2915085219358247E-2</c:v>
                </c:pt>
                <c:pt idx="196">
                  <c:v>-4.0777992753056047E-2</c:v>
                </c:pt>
                <c:pt idx="197">
                  <c:v>-7.9365122839392122E-3</c:v>
                </c:pt>
                <c:pt idx="198">
                  <c:v>3.9518609373204949E-2</c:v>
                </c:pt>
                <c:pt idx="199">
                  <c:v>5.2104621466548373E-2</c:v>
                </c:pt>
                <c:pt idx="200">
                  <c:v>8.367231982654344E-2</c:v>
                </c:pt>
                <c:pt idx="201">
                  <c:v>8.5803019786506507E-2</c:v>
                </c:pt>
                <c:pt idx="202">
                  <c:v>7.9981835775348564E-2</c:v>
                </c:pt>
                <c:pt idx="203">
                  <c:v>7.8131006060854435E-2</c:v>
                </c:pt>
                <c:pt idx="204">
                  <c:v>0.12709853155122408</c:v>
                </c:pt>
                <c:pt idx="205">
                  <c:v>0.17300419375694265</c:v>
                </c:pt>
                <c:pt idx="206">
                  <c:v>9.7986738252392236E-2</c:v>
                </c:pt>
                <c:pt idx="207">
                  <c:v>7.4713006712863184E-2</c:v>
                </c:pt>
                <c:pt idx="208">
                  <c:v>0.12586560006030023</c:v>
                </c:pt>
                <c:pt idx="209">
                  <c:v>0.16559359148018338</c:v>
                </c:pt>
                <c:pt idx="210">
                  <c:v>0.14316336728127044</c:v>
                </c:pt>
                <c:pt idx="211">
                  <c:v>0.13636598487357943</c:v>
                </c:pt>
                <c:pt idx="212">
                  <c:v>0.17078567520037513</c:v>
                </c:pt>
                <c:pt idx="213">
                  <c:v>0.15544993678316521</c:v>
                </c:pt>
                <c:pt idx="214">
                  <c:v>6.2944252250153321E-2</c:v>
                </c:pt>
                <c:pt idx="215">
                  <c:v>9.4351785176732816E-2</c:v>
                </c:pt>
                <c:pt idx="216">
                  <c:v>0.14202862746385336</c:v>
                </c:pt>
                <c:pt idx="217">
                  <c:v>0.19472682696880139</c:v>
                </c:pt>
                <c:pt idx="218">
                  <c:v>0.26382791022903307</c:v>
                </c:pt>
                <c:pt idx="219">
                  <c:v>0.2785896682219553</c:v>
                </c:pt>
                <c:pt idx="220">
                  <c:v>0.320020194352443</c:v>
                </c:pt>
                <c:pt idx="221">
                  <c:v>0.22634524187780247</c:v>
                </c:pt>
                <c:pt idx="222">
                  <c:v>0.15234475260803881</c:v>
                </c:pt>
                <c:pt idx="223">
                  <c:v>0.12426530831479954</c:v>
                </c:pt>
                <c:pt idx="224">
                  <c:v>1.0594733559672997E-2</c:v>
                </c:pt>
                <c:pt idx="225">
                  <c:v>-1.8881024373077926E-2</c:v>
                </c:pt>
                <c:pt idx="226">
                  <c:v>1.4735425626070553E-2</c:v>
                </c:pt>
                <c:pt idx="227">
                  <c:v>-1.2016256184667506E-2</c:v>
                </c:pt>
                <c:pt idx="228">
                  <c:v>2.0004144473430685E-2</c:v>
                </c:pt>
                <c:pt idx="229">
                  <c:v>2.4442147500283173E-3</c:v>
                </c:pt>
                <c:pt idx="230">
                  <c:v>-8.5928983590279895E-3</c:v>
                </c:pt>
                <c:pt idx="231">
                  <c:v>2.3408274964583198E-2</c:v>
                </c:pt>
                <c:pt idx="232">
                  <c:v>5.6638775306520284E-2</c:v>
                </c:pt>
                <c:pt idx="233">
                  <c:v>6.1540113057785284E-2</c:v>
                </c:pt>
                <c:pt idx="234">
                  <c:v>0.1148350269615559</c:v>
                </c:pt>
                <c:pt idx="235">
                  <c:v>0.11660817134046297</c:v>
                </c:pt>
                <c:pt idx="236">
                  <c:v>7.5331645029318661E-2</c:v>
                </c:pt>
                <c:pt idx="237">
                  <c:v>-4.6951854928431569E-2</c:v>
                </c:pt>
                <c:pt idx="238">
                  <c:v>3.9032926947861757E-3</c:v>
                </c:pt>
                <c:pt idx="239">
                  <c:v>3.3576117995207655E-2</c:v>
                </c:pt>
                <c:pt idx="240">
                  <c:v>5.4225763918773096E-2</c:v>
                </c:pt>
                <c:pt idx="241">
                  <c:v>8.0733471054780681E-2</c:v>
                </c:pt>
                <c:pt idx="242">
                  <c:v>6.3227477881460548E-2</c:v>
                </c:pt>
                <c:pt idx="243">
                  <c:v>0.11347111933128651</c:v>
                </c:pt>
                <c:pt idx="244">
                  <c:v>9.7232727011569819E-2</c:v>
                </c:pt>
                <c:pt idx="245">
                  <c:v>7.1480168650648768E-2</c:v>
                </c:pt>
                <c:pt idx="246">
                  <c:v>6.3607775699053848E-2</c:v>
                </c:pt>
                <c:pt idx="247">
                  <c:v>7.6963086274038472E-2</c:v>
                </c:pt>
                <c:pt idx="248">
                  <c:v>9.6695433970166889E-2</c:v>
                </c:pt>
                <c:pt idx="249">
                  <c:v>6.3463754487908197E-2</c:v>
                </c:pt>
                <c:pt idx="250">
                  <c:v>8.1354487237525364E-2</c:v>
                </c:pt>
                <c:pt idx="251">
                  <c:v>4.640612491477869E-2</c:v>
                </c:pt>
                <c:pt idx="252">
                  <c:v>-7.6730115192532367E-2</c:v>
                </c:pt>
                <c:pt idx="253">
                  <c:v>-0.10197271761213189</c:v>
                </c:pt>
                <c:pt idx="254">
                  <c:v>-4.3045235870762255E-2</c:v>
                </c:pt>
              </c:numCache>
            </c:numRef>
          </c:yVal>
          <c:smooth val="1"/>
        </c:ser>
        <c:ser>
          <c:idx val="2"/>
          <c:order val="2"/>
          <c:tx>
            <c:v>Stock</c:v>
          </c:tx>
          <c:spPr>
            <a:ln w="9525" cap="rnd">
              <a:solidFill>
                <a:schemeClr val="accent3"/>
              </a:solidFill>
              <a:round/>
            </a:ln>
            <a:effectLst>
              <a:outerShdw blurRad="44450" dist="25400" dir="2700000" algn="br" rotWithShape="0">
                <a:srgbClr val="000000">
                  <a:alpha val="60000"/>
                </a:srgbClr>
              </a:outerShdw>
            </a:effectLst>
          </c:spPr>
          <c:marker>
            <c:symbol val="none"/>
          </c:marker>
          <c:xVal>
            <c:numRef>
              <c:f>Sheet1!$D$6:$D$260</c:f>
              <c:numCache>
                <c:formatCode>General</c:formatCode>
                <c:ptCount val="255"/>
                <c:pt idx="0">
                  <c:v>86.132812999999999</c:v>
                </c:pt>
                <c:pt idx="1">
                  <c:v>172.265625</c:v>
                </c:pt>
                <c:pt idx="2">
                  <c:v>258.398438</c:v>
                </c:pt>
                <c:pt idx="3">
                  <c:v>344.53125</c:v>
                </c:pt>
                <c:pt idx="4">
                  <c:v>430.664063</c:v>
                </c:pt>
                <c:pt idx="5">
                  <c:v>516.796875</c:v>
                </c:pt>
                <c:pt idx="6">
                  <c:v>602.92968800000006</c:v>
                </c:pt>
                <c:pt idx="7">
                  <c:v>689.0625</c:v>
                </c:pt>
                <c:pt idx="8">
                  <c:v>775.19531300000006</c:v>
                </c:pt>
                <c:pt idx="9">
                  <c:v>861.328125</c:v>
                </c:pt>
                <c:pt idx="10">
                  <c:v>947.46093800000006</c:v>
                </c:pt>
                <c:pt idx="11">
                  <c:v>1033.59375</c:v>
                </c:pt>
                <c:pt idx="12">
                  <c:v>1119.7265629999999</c:v>
                </c:pt>
                <c:pt idx="13">
                  <c:v>1205.859375</c:v>
                </c:pt>
                <c:pt idx="14">
                  <c:v>1291.9921879999999</c:v>
                </c:pt>
                <c:pt idx="15">
                  <c:v>1378.125</c:v>
                </c:pt>
                <c:pt idx="16">
                  <c:v>1464.2578129999999</c:v>
                </c:pt>
                <c:pt idx="17">
                  <c:v>1550.390625</c:v>
                </c:pt>
                <c:pt idx="18">
                  <c:v>1636.5234379999999</c:v>
                </c:pt>
                <c:pt idx="19">
                  <c:v>1722.65625</c:v>
                </c:pt>
                <c:pt idx="20">
                  <c:v>1808.7890629999999</c:v>
                </c:pt>
                <c:pt idx="21">
                  <c:v>1894.921875</c:v>
                </c:pt>
                <c:pt idx="22">
                  <c:v>1981.0546879999999</c:v>
                </c:pt>
                <c:pt idx="23">
                  <c:v>2067.1875</c:v>
                </c:pt>
                <c:pt idx="24">
                  <c:v>2153.3203130000002</c:v>
                </c:pt>
                <c:pt idx="25">
                  <c:v>2239.453125</c:v>
                </c:pt>
                <c:pt idx="26">
                  <c:v>2325.5859380000002</c:v>
                </c:pt>
                <c:pt idx="27">
                  <c:v>2411.71875</c:v>
                </c:pt>
                <c:pt idx="28">
                  <c:v>2497.8515630000002</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3273.046875</c:v>
                </c:pt>
                <c:pt idx="38">
                  <c:v>3359.1796880000002</c:v>
                </c:pt>
                <c:pt idx="39">
                  <c:v>3445.3125</c:v>
                </c:pt>
                <c:pt idx="40">
                  <c:v>3531.4453130000002</c:v>
                </c:pt>
                <c:pt idx="41">
                  <c:v>3617.578125</c:v>
                </c:pt>
                <c:pt idx="42">
                  <c:v>3703.7109380000002</c:v>
                </c:pt>
                <c:pt idx="43">
                  <c:v>3789.84375</c:v>
                </c:pt>
                <c:pt idx="44">
                  <c:v>3875.9765630000002</c:v>
                </c:pt>
                <c:pt idx="45">
                  <c:v>3962.109375</c:v>
                </c:pt>
                <c:pt idx="46">
                  <c:v>4048.2421880000002</c:v>
                </c:pt>
                <c:pt idx="47">
                  <c:v>4134.375</c:v>
                </c:pt>
                <c:pt idx="48">
                  <c:v>4220.5078130000002</c:v>
                </c:pt>
                <c:pt idx="49">
                  <c:v>4306.640625</c:v>
                </c:pt>
                <c:pt idx="50">
                  <c:v>4392.7734380000002</c:v>
                </c:pt>
                <c:pt idx="51">
                  <c:v>4478.90625</c:v>
                </c:pt>
                <c:pt idx="52">
                  <c:v>4565.0390630000002</c:v>
                </c:pt>
                <c:pt idx="53">
                  <c:v>4651.171875</c:v>
                </c:pt>
                <c:pt idx="54">
                  <c:v>4737.3046880000002</c:v>
                </c:pt>
                <c:pt idx="55">
                  <c:v>4823.4375</c:v>
                </c:pt>
                <c:pt idx="56">
                  <c:v>4909.5703130000002</c:v>
                </c:pt>
                <c:pt idx="57">
                  <c:v>4995.703125</c:v>
                </c:pt>
                <c:pt idx="58">
                  <c:v>5081.8359380000002</c:v>
                </c:pt>
                <c:pt idx="59">
                  <c:v>5167.96875</c:v>
                </c:pt>
                <c:pt idx="60">
                  <c:v>5254.1015630000002</c:v>
                </c:pt>
                <c:pt idx="61">
                  <c:v>5340.234375</c:v>
                </c:pt>
                <c:pt idx="62">
                  <c:v>5426.3671880000002</c:v>
                </c:pt>
                <c:pt idx="63">
                  <c:v>5512.5</c:v>
                </c:pt>
                <c:pt idx="64">
                  <c:v>5598.6328130000002</c:v>
                </c:pt>
                <c:pt idx="65">
                  <c:v>5684.765625</c:v>
                </c:pt>
                <c:pt idx="66">
                  <c:v>5770.8984380000002</c:v>
                </c:pt>
                <c:pt idx="67">
                  <c:v>5857.03125</c:v>
                </c:pt>
                <c:pt idx="68">
                  <c:v>5943.1640630000002</c:v>
                </c:pt>
                <c:pt idx="69">
                  <c:v>6029.296875</c:v>
                </c:pt>
                <c:pt idx="70">
                  <c:v>6115.4296880000002</c:v>
                </c:pt>
                <c:pt idx="71">
                  <c:v>6201.5625</c:v>
                </c:pt>
                <c:pt idx="72">
                  <c:v>6287.6953130000002</c:v>
                </c:pt>
                <c:pt idx="73">
                  <c:v>6373.828125</c:v>
                </c:pt>
                <c:pt idx="74">
                  <c:v>6459.9609380000002</c:v>
                </c:pt>
                <c:pt idx="75">
                  <c:v>6546.09375</c:v>
                </c:pt>
                <c:pt idx="76">
                  <c:v>6632.2265630000002</c:v>
                </c:pt>
                <c:pt idx="77">
                  <c:v>6718.359375</c:v>
                </c:pt>
                <c:pt idx="78">
                  <c:v>6804.4921880000002</c:v>
                </c:pt>
                <c:pt idx="79">
                  <c:v>6890.625</c:v>
                </c:pt>
                <c:pt idx="80">
                  <c:v>6976.7578130000002</c:v>
                </c:pt>
                <c:pt idx="81">
                  <c:v>7062.890625</c:v>
                </c:pt>
                <c:pt idx="82">
                  <c:v>7149.0234380000002</c:v>
                </c:pt>
                <c:pt idx="83">
                  <c:v>7235.15625</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8010.3515630000002</c:v>
                </c:pt>
                <c:pt idx="93">
                  <c:v>8096.484375</c:v>
                </c:pt>
                <c:pt idx="94">
                  <c:v>8182.6171880000002</c:v>
                </c:pt>
                <c:pt idx="95">
                  <c:v>8268.75</c:v>
                </c:pt>
                <c:pt idx="96">
                  <c:v>8354.8828130000002</c:v>
                </c:pt>
                <c:pt idx="97">
                  <c:v>8441.015625</c:v>
                </c:pt>
                <c:pt idx="98">
                  <c:v>8527.1484380000002</c:v>
                </c:pt>
                <c:pt idx="99">
                  <c:v>8613.28125</c:v>
                </c:pt>
                <c:pt idx="100">
                  <c:v>8699.4140630000002</c:v>
                </c:pt>
                <c:pt idx="101">
                  <c:v>8785.546875</c:v>
                </c:pt>
                <c:pt idx="102">
                  <c:v>8871.6796880000002</c:v>
                </c:pt>
                <c:pt idx="103">
                  <c:v>8957.8125</c:v>
                </c:pt>
                <c:pt idx="104">
                  <c:v>9043.9453130000002</c:v>
                </c:pt>
                <c:pt idx="105">
                  <c:v>9130.078125</c:v>
                </c:pt>
                <c:pt idx="106">
                  <c:v>9216.2109380000002</c:v>
                </c:pt>
                <c:pt idx="107">
                  <c:v>9302.34375</c:v>
                </c:pt>
                <c:pt idx="108">
                  <c:v>9388.4765630000002</c:v>
                </c:pt>
                <c:pt idx="109">
                  <c:v>9474.609375</c:v>
                </c:pt>
                <c:pt idx="110">
                  <c:v>9560.7421880000002</c:v>
                </c:pt>
                <c:pt idx="111">
                  <c:v>9646.875</c:v>
                </c:pt>
                <c:pt idx="112">
                  <c:v>9733.0078130000002</c:v>
                </c:pt>
                <c:pt idx="113">
                  <c:v>9819.140625</c:v>
                </c:pt>
                <c:pt idx="114">
                  <c:v>9905.2734380000002</c:v>
                </c:pt>
                <c:pt idx="115">
                  <c:v>9991.40625</c:v>
                </c:pt>
                <c:pt idx="116">
                  <c:v>10077.539063</c:v>
                </c:pt>
                <c:pt idx="117">
                  <c:v>10163.671875</c:v>
                </c:pt>
                <c:pt idx="118">
                  <c:v>10249.804688</c:v>
                </c:pt>
                <c:pt idx="119">
                  <c:v>10335.9375</c:v>
                </c:pt>
                <c:pt idx="120">
                  <c:v>10422.070313</c:v>
                </c:pt>
                <c:pt idx="121">
                  <c:v>10508.203125</c:v>
                </c:pt>
                <c:pt idx="122">
                  <c:v>10594.335938</c:v>
                </c:pt>
                <c:pt idx="123">
                  <c:v>10680.46875</c:v>
                </c:pt>
                <c:pt idx="124">
                  <c:v>10766.601563</c:v>
                </c:pt>
                <c:pt idx="125">
                  <c:v>10852.734375</c:v>
                </c:pt>
                <c:pt idx="126">
                  <c:v>10938.867188</c:v>
                </c:pt>
                <c:pt idx="127">
                  <c:v>11025</c:v>
                </c:pt>
                <c:pt idx="128">
                  <c:v>11111.132813</c:v>
                </c:pt>
                <c:pt idx="129">
                  <c:v>11197.265625</c:v>
                </c:pt>
                <c:pt idx="130">
                  <c:v>11283.398438</c:v>
                </c:pt>
                <c:pt idx="131">
                  <c:v>11369.53125</c:v>
                </c:pt>
                <c:pt idx="132">
                  <c:v>11455.664063</c:v>
                </c:pt>
                <c:pt idx="133">
                  <c:v>11541.796875</c:v>
                </c:pt>
                <c:pt idx="134">
                  <c:v>11627.929688</c:v>
                </c:pt>
                <c:pt idx="135">
                  <c:v>11714.0625</c:v>
                </c:pt>
                <c:pt idx="136">
                  <c:v>11800.195313</c:v>
                </c:pt>
                <c:pt idx="137">
                  <c:v>11886.328125</c:v>
                </c:pt>
                <c:pt idx="138">
                  <c:v>11972.460938</c:v>
                </c:pt>
                <c:pt idx="139">
                  <c:v>12058.59375</c:v>
                </c:pt>
                <c:pt idx="140">
                  <c:v>12144.726563</c:v>
                </c:pt>
                <c:pt idx="141">
                  <c:v>12230.859375</c:v>
                </c:pt>
                <c:pt idx="142">
                  <c:v>12316.992188</c:v>
                </c:pt>
                <c:pt idx="143">
                  <c:v>12403.125</c:v>
                </c:pt>
                <c:pt idx="144">
                  <c:v>12489.257813</c:v>
                </c:pt>
                <c:pt idx="145">
                  <c:v>12575.390625</c:v>
                </c:pt>
                <c:pt idx="146">
                  <c:v>12661.523438</c:v>
                </c:pt>
                <c:pt idx="147">
                  <c:v>12747.65625</c:v>
                </c:pt>
                <c:pt idx="148">
                  <c:v>12833.789063</c:v>
                </c:pt>
                <c:pt idx="149">
                  <c:v>12919.921875</c:v>
                </c:pt>
                <c:pt idx="150">
                  <c:v>13006.054688</c:v>
                </c:pt>
                <c:pt idx="151">
                  <c:v>13092.1875</c:v>
                </c:pt>
                <c:pt idx="152">
                  <c:v>13178.320313</c:v>
                </c:pt>
                <c:pt idx="153">
                  <c:v>13264.453125</c:v>
                </c:pt>
                <c:pt idx="154">
                  <c:v>13350.585938</c:v>
                </c:pt>
                <c:pt idx="155">
                  <c:v>13436.71875</c:v>
                </c:pt>
                <c:pt idx="156">
                  <c:v>13522.851563</c:v>
                </c:pt>
                <c:pt idx="157">
                  <c:v>13608.984375</c:v>
                </c:pt>
                <c:pt idx="158">
                  <c:v>13695.117188</c:v>
                </c:pt>
                <c:pt idx="159">
                  <c:v>13781.25</c:v>
                </c:pt>
                <c:pt idx="160">
                  <c:v>13867.382813</c:v>
                </c:pt>
                <c:pt idx="161">
                  <c:v>13953.515625</c:v>
                </c:pt>
                <c:pt idx="162">
                  <c:v>14039.648438</c:v>
                </c:pt>
                <c:pt idx="163">
                  <c:v>14125.78125</c:v>
                </c:pt>
                <c:pt idx="164">
                  <c:v>14211.914063</c:v>
                </c:pt>
                <c:pt idx="165">
                  <c:v>14298.046875</c:v>
                </c:pt>
                <c:pt idx="166">
                  <c:v>14384.179688</c:v>
                </c:pt>
                <c:pt idx="167">
                  <c:v>14470.3125</c:v>
                </c:pt>
                <c:pt idx="168">
                  <c:v>14556.445313</c:v>
                </c:pt>
                <c:pt idx="169">
                  <c:v>14642.578125</c:v>
                </c:pt>
                <c:pt idx="170">
                  <c:v>14728.710938</c:v>
                </c:pt>
                <c:pt idx="171">
                  <c:v>14814.84375</c:v>
                </c:pt>
                <c:pt idx="172">
                  <c:v>14900.976563</c:v>
                </c:pt>
                <c:pt idx="173">
                  <c:v>14987.109375</c:v>
                </c:pt>
                <c:pt idx="174">
                  <c:v>15073.242188</c:v>
                </c:pt>
                <c:pt idx="175">
                  <c:v>15159.375</c:v>
                </c:pt>
                <c:pt idx="176">
                  <c:v>15245.507813</c:v>
                </c:pt>
                <c:pt idx="177">
                  <c:v>15331.640625</c:v>
                </c:pt>
                <c:pt idx="178">
                  <c:v>15417.773438</c:v>
                </c:pt>
                <c:pt idx="179">
                  <c:v>15503.90625</c:v>
                </c:pt>
                <c:pt idx="180">
                  <c:v>15590.039063</c:v>
                </c:pt>
                <c:pt idx="181">
                  <c:v>15676.171875</c:v>
                </c:pt>
                <c:pt idx="182">
                  <c:v>15762.304688</c:v>
                </c:pt>
                <c:pt idx="183">
                  <c:v>15848.4375</c:v>
                </c:pt>
                <c:pt idx="184">
                  <c:v>15934.570313</c:v>
                </c:pt>
                <c:pt idx="185">
                  <c:v>16020.703125</c:v>
                </c:pt>
                <c:pt idx="186">
                  <c:v>16106.835938</c:v>
                </c:pt>
                <c:pt idx="187">
                  <c:v>16192.96875</c:v>
                </c:pt>
                <c:pt idx="188">
                  <c:v>16279.101563</c:v>
                </c:pt>
                <c:pt idx="189">
                  <c:v>16365.234375</c:v>
                </c:pt>
                <c:pt idx="190">
                  <c:v>16451.367188</c:v>
                </c:pt>
                <c:pt idx="191">
                  <c:v>16537.5</c:v>
                </c:pt>
                <c:pt idx="192">
                  <c:v>16623.632813</c:v>
                </c:pt>
                <c:pt idx="193">
                  <c:v>16709.765625</c:v>
                </c:pt>
                <c:pt idx="194">
                  <c:v>16795.898438</c:v>
                </c:pt>
                <c:pt idx="195">
                  <c:v>16882.03125</c:v>
                </c:pt>
                <c:pt idx="196">
                  <c:v>16968.164063</c:v>
                </c:pt>
                <c:pt idx="197">
                  <c:v>17054.296875</c:v>
                </c:pt>
                <c:pt idx="198">
                  <c:v>17140.429688</c:v>
                </c:pt>
                <c:pt idx="199">
                  <c:v>17226.5625</c:v>
                </c:pt>
                <c:pt idx="200">
                  <c:v>17312.695313</c:v>
                </c:pt>
                <c:pt idx="201">
                  <c:v>17398.828125</c:v>
                </c:pt>
                <c:pt idx="202">
                  <c:v>17484.960938</c:v>
                </c:pt>
                <c:pt idx="203">
                  <c:v>17571.09375</c:v>
                </c:pt>
                <c:pt idx="204">
                  <c:v>17657.226563</c:v>
                </c:pt>
                <c:pt idx="205">
                  <c:v>17743.359375</c:v>
                </c:pt>
                <c:pt idx="206">
                  <c:v>17829.492188</c:v>
                </c:pt>
                <c:pt idx="207">
                  <c:v>17915.625</c:v>
                </c:pt>
                <c:pt idx="208">
                  <c:v>18001.757813</c:v>
                </c:pt>
                <c:pt idx="209">
                  <c:v>18087.890625</c:v>
                </c:pt>
                <c:pt idx="210">
                  <c:v>18174.023438</c:v>
                </c:pt>
                <c:pt idx="211">
                  <c:v>18260.15625</c:v>
                </c:pt>
                <c:pt idx="212">
                  <c:v>18346.289063</c:v>
                </c:pt>
                <c:pt idx="213">
                  <c:v>18432.421875</c:v>
                </c:pt>
                <c:pt idx="214">
                  <c:v>18518.554688</c:v>
                </c:pt>
                <c:pt idx="215">
                  <c:v>18604.6875</c:v>
                </c:pt>
                <c:pt idx="216">
                  <c:v>18690.820313</c:v>
                </c:pt>
                <c:pt idx="217">
                  <c:v>18776.953125</c:v>
                </c:pt>
                <c:pt idx="218">
                  <c:v>18863.085938</c:v>
                </c:pt>
                <c:pt idx="219">
                  <c:v>18949.21875</c:v>
                </c:pt>
                <c:pt idx="220">
                  <c:v>19035.351563</c:v>
                </c:pt>
                <c:pt idx="221">
                  <c:v>19121.484375</c:v>
                </c:pt>
                <c:pt idx="222">
                  <c:v>19207.617188</c:v>
                </c:pt>
                <c:pt idx="223">
                  <c:v>19293.75</c:v>
                </c:pt>
                <c:pt idx="224">
                  <c:v>19379.882813</c:v>
                </c:pt>
                <c:pt idx="225">
                  <c:v>19466.015625</c:v>
                </c:pt>
                <c:pt idx="226">
                  <c:v>19552.148438</c:v>
                </c:pt>
                <c:pt idx="227">
                  <c:v>19638.28125</c:v>
                </c:pt>
                <c:pt idx="228">
                  <c:v>19724.414063</c:v>
                </c:pt>
                <c:pt idx="229">
                  <c:v>19810.546875</c:v>
                </c:pt>
                <c:pt idx="230">
                  <c:v>19896.679688</c:v>
                </c:pt>
                <c:pt idx="231">
                  <c:v>19982.8125</c:v>
                </c:pt>
                <c:pt idx="232">
                  <c:v>20068.945313</c:v>
                </c:pt>
                <c:pt idx="233">
                  <c:v>20155.078125</c:v>
                </c:pt>
                <c:pt idx="234">
                  <c:v>20241.210938</c:v>
                </c:pt>
                <c:pt idx="235">
                  <c:v>20327.34375</c:v>
                </c:pt>
                <c:pt idx="236">
                  <c:v>20413.476563</c:v>
                </c:pt>
                <c:pt idx="237">
                  <c:v>20499.609375</c:v>
                </c:pt>
                <c:pt idx="238">
                  <c:v>20585.742188</c:v>
                </c:pt>
                <c:pt idx="239">
                  <c:v>20671.875</c:v>
                </c:pt>
                <c:pt idx="240">
                  <c:v>20758.007813</c:v>
                </c:pt>
                <c:pt idx="241">
                  <c:v>20844.140625</c:v>
                </c:pt>
                <c:pt idx="242">
                  <c:v>20930.273438</c:v>
                </c:pt>
                <c:pt idx="243">
                  <c:v>21016.40625</c:v>
                </c:pt>
                <c:pt idx="244">
                  <c:v>21102.539063</c:v>
                </c:pt>
                <c:pt idx="245">
                  <c:v>21188.671875</c:v>
                </c:pt>
                <c:pt idx="246">
                  <c:v>21274.804688</c:v>
                </c:pt>
                <c:pt idx="247">
                  <c:v>21360.9375</c:v>
                </c:pt>
                <c:pt idx="248">
                  <c:v>21447.070313</c:v>
                </c:pt>
                <c:pt idx="249">
                  <c:v>21533.203125</c:v>
                </c:pt>
                <c:pt idx="250">
                  <c:v>21619.335938</c:v>
                </c:pt>
                <c:pt idx="251">
                  <c:v>21705.46875</c:v>
                </c:pt>
                <c:pt idx="252">
                  <c:v>21791.601563</c:v>
                </c:pt>
                <c:pt idx="253">
                  <c:v>21877.734375</c:v>
                </c:pt>
                <c:pt idx="254">
                  <c:v>21963.867188</c:v>
                </c:pt>
              </c:numCache>
            </c:numRef>
          </c:xVal>
          <c:yVal>
            <c:numRef>
              <c:f>Sheet1!$AG$6:$AG$260</c:f>
              <c:numCache>
                <c:formatCode>General</c:formatCode>
                <c:ptCount val="25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numCache>
            </c:numRef>
          </c:yVal>
          <c:smooth val="1"/>
        </c:ser>
        <c:dLbls>
          <c:showLegendKey val="0"/>
          <c:showVal val="0"/>
          <c:showCatName val="0"/>
          <c:showSerName val="0"/>
          <c:showPercent val="0"/>
          <c:showBubbleSize val="0"/>
        </c:dLbls>
        <c:axId val="250392024"/>
        <c:axId val="250392408"/>
        <c:extLst>
          <c:ext xmlns:c15="http://schemas.microsoft.com/office/drawing/2012/chart" uri="{02D57815-91ED-43cb-92C2-25804820EDAC}">
            <c15:filteredScatterSeries>
              <c15:ser>
                <c:idx val="1"/>
                <c:order val="1"/>
                <c:tx>
                  <c:v>2nd Harmonic</c:v>
                </c:tx>
                <c:spPr>
                  <a:ln w="9525" cap="rnd">
                    <a:solidFill>
                      <a:schemeClr val="accent2"/>
                    </a:solidFill>
                    <a:round/>
                  </a:ln>
                  <a:effectLst>
                    <a:outerShdw blurRad="44450" dist="25400" dir="2700000" algn="br" rotWithShape="0">
                      <a:srgbClr val="000000">
                        <a:alpha val="60000"/>
                      </a:srgbClr>
                    </a:outerShdw>
                  </a:effectLst>
                </c:spPr>
                <c:marker>
                  <c:symbol val="none"/>
                </c:marker>
                <c:xVal>
                  <c:numRef>
                    <c:extLst>
                      <c:ext uri="{02D57815-91ED-43cb-92C2-25804820EDAC}">
                        <c15:formulaRef>
                          <c15:sqref>Sheet1!$Z$6:$Z$260</c15:sqref>
                        </c15:formulaRef>
                      </c:ext>
                    </c:extLst>
                    <c:numCache>
                      <c:formatCode>General</c:formatCode>
                      <c:ptCount val="255"/>
                      <c:pt idx="0">
                        <c:v>86.132812999999999</c:v>
                      </c:pt>
                      <c:pt idx="1">
                        <c:v>172.265625</c:v>
                      </c:pt>
                      <c:pt idx="2">
                        <c:v>258.398438</c:v>
                      </c:pt>
                      <c:pt idx="3">
                        <c:v>344.53125</c:v>
                      </c:pt>
                      <c:pt idx="4">
                        <c:v>430.664063</c:v>
                      </c:pt>
                      <c:pt idx="5">
                        <c:v>516.796875</c:v>
                      </c:pt>
                      <c:pt idx="6">
                        <c:v>602.92968800000006</c:v>
                      </c:pt>
                      <c:pt idx="7">
                        <c:v>689.0625</c:v>
                      </c:pt>
                      <c:pt idx="8">
                        <c:v>775.19531300000006</c:v>
                      </c:pt>
                      <c:pt idx="9">
                        <c:v>861.328125</c:v>
                      </c:pt>
                      <c:pt idx="10">
                        <c:v>947.46093800000006</c:v>
                      </c:pt>
                      <c:pt idx="11">
                        <c:v>1033.59375</c:v>
                      </c:pt>
                      <c:pt idx="12">
                        <c:v>1119.7265629999999</c:v>
                      </c:pt>
                      <c:pt idx="13">
                        <c:v>1205.859375</c:v>
                      </c:pt>
                      <c:pt idx="14">
                        <c:v>1291.9921879999999</c:v>
                      </c:pt>
                      <c:pt idx="15">
                        <c:v>1378.125</c:v>
                      </c:pt>
                      <c:pt idx="16">
                        <c:v>1464.2578129999999</c:v>
                      </c:pt>
                      <c:pt idx="17">
                        <c:v>1550.390625</c:v>
                      </c:pt>
                      <c:pt idx="18">
                        <c:v>1636.5234379999999</c:v>
                      </c:pt>
                      <c:pt idx="19">
                        <c:v>1722.65625</c:v>
                      </c:pt>
                      <c:pt idx="20">
                        <c:v>1808.7890629999999</c:v>
                      </c:pt>
                      <c:pt idx="21">
                        <c:v>1894.921875</c:v>
                      </c:pt>
                      <c:pt idx="22">
                        <c:v>1981.0546879999999</c:v>
                      </c:pt>
                      <c:pt idx="23">
                        <c:v>2067.1875</c:v>
                      </c:pt>
                      <c:pt idx="24">
                        <c:v>2153.3203130000002</c:v>
                      </c:pt>
                      <c:pt idx="25">
                        <c:v>2239.453125</c:v>
                      </c:pt>
                      <c:pt idx="26">
                        <c:v>2325.5859380000002</c:v>
                      </c:pt>
                      <c:pt idx="27">
                        <c:v>2411.71875</c:v>
                      </c:pt>
                      <c:pt idx="28">
                        <c:v>2497.8515630000002</c:v>
                      </c:pt>
                      <c:pt idx="29">
                        <c:v>2583.984375</c:v>
                      </c:pt>
                      <c:pt idx="30">
                        <c:v>2670.1171880000002</c:v>
                      </c:pt>
                      <c:pt idx="31">
                        <c:v>2756.25</c:v>
                      </c:pt>
                      <c:pt idx="32">
                        <c:v>2842.3828130000002</c:v>
                      </c:pt>
                      <c:pt idx="33">
                        <c:v>2928.515625</c:v>
                      </c:pt>
                      <c:pt idx="34">
                        <c:v>3014.6484380000002</c:v>
                      </c:pt>
                      <c:pt idx="35">
                        <c:v>3100.78125</c:v>
                      </c:pt>
                      <c:pt idx="36">
                        <c:v>3186.9140630000002</c:v>
                      </c:pt>
                      <c:pt idx="37">
                        <c:v>3273.046875</c:v>
                      </c:pt>
                      <c:pt idx="38">
                        <c:v>3359.1796880000002</c:v>
                      </c:pt>
                      <c:pt idx="39">
                        <c:v>3445.3125</c:v>
                      </c:pt>
                      <c:pt idx="40">
                        <c:v>3531.4453130000002</c:v>
                      </c:pt>
                      <c:pt idx="41">
                        <c:v>3617.578125</c:v>
                      </c:pt>
                      <c:pt idx="42">
                        <c:v>3703.7109380000002</c:v>
                      </c:pt>
                      <c:pt idx="43">
                        <c:v>3789.84375</c:v>
                      </c:pt>
                      <c:pt idx="44">
                        <c:v>3875.9765630000002</c:v>
                      </c:pt>
                      <c:pt idx="45">
                        <c:v>3962.109375</c:v>
                      </c:pt>
                      <c:pt idx="46">
                        <c:v>4048.2421880000002</c:v>
                      </c:pt>
                      <c:pt idx="47">
                        <c:v>4134.375</c:v>
                      </c:pt>
                      <c:pt idx="48">
                        <c:v>4220.5078130000002</c:v>
                      </c:pt>
                      <c:pt idx="49">
                        <c:v>4306.640625</c:v>
                      </c:pt>
                      <c:pt idx="50">
                        <c:v>4392.7734380000002</c:v>
                      </c:pt>
                      <c:pt idx="51">
                        <c:v>4478.90625</c:v>
                      </c:pt>
                      <c:pt idx="52">
                        <c:v>4565.0390630000002</c:v>
                      </c:pt>
                      <c:pt idx="53">
                        <c:v>4651.171875</c:v>
                      </c:pt>
                      <c:pt idx="54">
                        <c:v>4737.3046880000002</c:v>
                      </c:pt>
                      <c:pt idx="55">
                        <c:v>4823.4375</c:v>
                      </c:pt>
                      <c:pt idx="56">
                        <c:v>4909.5703130000002</c:v>
                      </c:pt>
                      <c:pt idx="57">
                        <c:v>4995.703125</c:v>
                      </c:pt>
                      <c:pt idx="58">
                        <c:v>5081.8359380000002</c:v>
                      </c:pt>
                      <c:pt idx="59">
                        <c:v>5167.96875</c:v>
                      </c:pt>
                      <c:pt idx="60">
                        <c:v>5254.1015630000002</c:v>
                      </c:pt>
                      <c:pt idx="61">
                        <c:v>5340.234375</c:v>
                      </c:pt>
                      <c:pt idx="62">
                        <c:v>5426.3671880000002</c:v>
                      </c:pt>
                      <c:pt idx="63">
                        <c:v>5512.5</c:v>
                      </c:pt>
                      <c:pt idx="64">
                        <c:v>5598.6328130000002</c:v>
                      </c:pt>
                      <c:pt idx="65">
                        <c:v>5684.765625</c:v>
                      </c:pt>
                      <c:pt idx="66">
                        <c:v>5770.8984380000002</c:v>
                      </c:pt>
                      <c:pt idx="67">
                        <c:v>5857.03125</c:v>
                      </c:pt>
                      <c:pt idx="68">
                        <c:v>5943.1640630000002</c:v>
                      </c:pt>
                      <c:pt idx="69">
                        <c:v>6029.296875</c:v>
                      </c:pt>
                      <c:pt idx="70">
                        <c:v>6115.4296880000002</c:v>
                      </c:pt>
                      <c:pt idx="71">
                        <c:v>6201.5625</c:v>
                      </c:pt>
                      <c:pt idx="72">
                        <c:v>6287.6953130000002</c:v>
                      </c:pt>
                      <c:pt idx="73">
                        <c:v>6373.828125</c:v>
                      </c:pt>
                      <c:pt idx="74">
                        <c:v>6459.9609380000002</c:v>
                      </c:pt>
                      <c:pt idx="75">
                        <c:v>6546.09375</c:v>
                      </c:pt>
                      <c:pt idx="76">
                        <c:v>6632.2265630000002</c:v>
                      </c:pt>
                      <c:pt idx="77">
                        <c:v>6718.359375</c:v>
                      </c:pt>
                      <c:pt idx="78">
                        <c:v>6804.4921880000002</c:v>
                      </c:pt>
                      <c:pt idx="79">
                        <c:v>6890.625</c:v>
                      </c:pt>
                      <c:pt idx="80">
                        <c:v>6976.7578130000002</c:v>
                      </c:pt>
                      <c:pt idx="81">
                        <c:v>7062.890625</c:v>
                      </c:pt>
                      <c:pt idx="82">
                        <c:v>7149.0234380000002</c:v>
                      </c:pt>
                      <c:pt idx="83">
                        <c:v>7235.15625</c:v>
                      </c:pt>
                      <c:pt idx="84">
                        <c:v>7321.2890630000002</c:v>
                      </c:pt>
                      <c:pt idx="85">
                        <c:v>7407.421875</c:v>
                      </c:pt>
                      <c:pt idx="86">
                        <c:v>7493.5546880000002</c:v>
                      </c:pt>
                      <c:pt idx="87">
                        <c:v>7579.6875</c:v>
                      </c:pt>
                      <c:pt idx="88">
                        <c:v>7665.8203130000002</c:v>
                      </c:pt>
                      <c:pt idx="89">
                        <c:v>7751.953125</c:v>
                      </c:pt>
                      <c:pt idx="90">
                        <c:v>7838.0859380000002</c:v>
                      </c:pt>
                      <c:pt idx="91">
                        <c:v>7924.21875</c:v>
                      </c:pt>
                      <c:pt idx="92">
                        <c:v>8010.3515630000002</c:v>
                      </c:pt>
                      <c:pt idx="93">
                        <c:v>8096.484375</c:v>
                      </c:pt>
                      <c:pt idx="94">
                        <c:v>8182.6171880000002</c:v>
                      </c:pt>
                      <c:pt idx="95">
                        <c:v>8268.75</c:v>
                      </c:pt>
                      <c:pt idx="96">
                        <c:v>8354.8828130000002</c:v>
                      </c:pt>
                      <c:pt idx="97">
                        <c:v>8441.015625</c:v>
                      </c:pt>
                      <c:pt idx="98">
                        <c:v>8527.1484380000002</c:v>
                      </c:pt>
                      <c:pt idx="99">
                        <c:v>8613.28125</c:v>
                      </c:pt>
                      <c:pt idx="100">
                        <c:v>8699.4140630000002</c:v>
                      </c:pt>
                      <c:pt idx="101">
                        <c:v>8785.546875</c:v>
                      </c:pt>
                      <c:pt idx="102">
                        <c:v>8871.6796880000002</c:v>
                      </c:pt>
                      <c:pt idx="103">
                        <c:v>8957.8125</c:v>
                      </c:pt>
                      <c:pt idx="104">
                        <c:v>9043.9453130000002</c:v>
                      </c:pt>
                      <c:pt idx="105">
                        <c:v>9130.078125</c:v>
                      </c:pt>
                      <c:pt idx="106">
                        <c:v>9216.2109380000002</c:v>
                      </c:pt>
                      <c:pt idx="107">
                        <c:v>9302.34375</c:v>
                      </c:pt>
                      <c:pt idx="108">
                        <c:v>9388.4765630000002</c:v>
                      </c:pt>
                      <c:pt idx="109">
                        <c:v>9474.609375</c:v>
                      </c:pt>
                      <c:pt idx="110">
                        <c:v>9560.7421880000002</c:v>
                      </c:pt>
                      <c:pt idx="111">
                        <c:v>9646.875</c:v>
                      </c:pt>
                      <c:pt idx="112">
                        <c:v>9733.0078130000002</c:v>
                      </c:pt>
                      <c:pt idx="113">
                        <c:v>9819.140625</c:v>
                      </c:pt>
                      <c:pt idx="114">
                        <c:v>9905.2734380000002</c:v>
                      </c:pt>
                      <c:pt idx="115">
                        <c:v>9991.40625</c:v>
                      </c:pt>
                      <c:pt idx="116">
                        <c:v>10077.539063</c:v>
                      </c:pt>
                      <c:pt idx="117">
                        <c:v>10163.671875</c:v>
                      </c:pt>
                      <c:pt idx="118">
                        <c:v>10249.804688</c:v>
                      </c:pt>
                      <c:pt idx="119">
                        <c:v>10335.9375</c:v>
                      </c:pt>
                      <c:pt idx="120">
                        <c:v>10422.070313</c:v>
                      </c:pt>
                      <c:pt idx="121">
                        <c:v>10508.203125</c:v>
                      </c:pt>
                      <c:pt idx="122">
                        <c:v>10594.335938</c:v>
                      </c:pt>
                      <c:pt idx="123">
                        <c:v>10680.46875</c:v>
                      </c:pt>
                      <c:pt idx="124">
                        <c:v>10766.601563</c:v>
                      </c:pt>
                      <c:pt idx="125">
                        <c:v>10852.734375</c:v>
                      </c:pt>
                      <c:pt idx="126">
                        <c:v>10938.867188</c:v>
                      </c:pt>
                      <c:pt idx="127">
                        <c:v>11025</c:v>
                      </c:pt>
                      <c:pt idx="128">
                        <c:v>11111.132813</c:v>
                      </c:pt>
                      <c:pt idx="129">
                        <c:v>11197.265625</c:v>
                      </c:pt>
                      <c:pt idx="130">
                        <c:v>11283.398438</c:v>
                      </c:pt>
                      <c:pt idx="131">
                        <c:v>11369.53125</c:v>
                      </c:pt>
                      <c:pt idx="132">
                        <c:v>11455.664063</c:v>
                      </c:pt>
                      <c:pt idx="133">
                        <c:v>11541.796875</c:v>
                      </c:pt>
                      <c:pt idx="134">
                        <c:v>11627.929688</c:v>
                      </c:pt>
                      <c:pt idx="135">
                        <c:v>11714.0625</c:v>
                      </c:pt>
                      <c:pt idx="136">
                        <c:v>11800.195313</c:v>
                      </c:pt>
                      <c:pt idx="137">
                        <c:v>11886.328125</c:v>
                      </c:pt>
                      <c:pt idx="138">
                        <c:v>11972.460938</c:v>
                      </c:pt>
                      <c:pt idx="139">
                        <c:v>12058.59375</c:v>
                      </c:pt>
                      <c:pt idx="140">
                        <c:v>12144.726563</c:v>
                      </c:pt>
                      <c:pt idx="141">
                        <c:v>12230.859375</c:v>
                      </c:pt>
                      <c:pt idx="142">
                        <c:v>12316.992188</c:v>
                      </c:pt>
                      <c:pt idx="143">
                        <c:v>12403.125</c:v>
                      </c:pt>
                      <c:pt idx="144">
                        <c:v>12489.257813</c:v>
                      </c:pt>
                      <c:pt idx="145">
                        <c:v>12575.390625</c:v>
                      </c:pt>
                      <c:pt idx="146">
                        <c:v>12661.523438</c:v>
                      </c:pt>
                      <c:pt idx="147">
                        <c:v>12747.65625</c:v>
                      </c:pt>
                      <c:pt idx="148">
                        <c:v>12833.789063</c:v>
                      </c:pt>
                      <c:pt idx="149">
                        <c:v>12919.921875</c:v>
                      </c:pt>
                      <c:pt idx="150">
                        <c:v>13006.054688</c:v>
                      </c:pt>
                      <c:pt idx="151">
                        <c:v>13092.1875</c:v>
                      </c:pt>
                      <c:pt idx="152">
                        <c:v>13178.320313</c:v>
                      </c:pt>
                      <c:pt idx="153">
                        <c:v>13264.453125</c:v>
                      </c:pt>
                      <c:pt idx="154">
                        <c:v>13350.585938</c:v>
                      </c:pt>
                      <c:pt idx="155">
                        <c:v>13436.71875</c:v>
                      </c:pt>
                      <c:pt idx="156">
                        <c:v>13522.851563</c:v>
                      </c:pt>
                      <c:pt idx="157">
                        <c:v>13608.984375</c:v>
                      </c:pt>
                      <c:pt idx="158">
                        <c:v>13695.117188</c:v>
                      </c:pt>
                      <c:pt idx="159">
                        <c:v>13781.25</c:v>
                      </c:pt>
                      <c:pt idx="160">
                        <c:v>13867.382813</c:v>
                      </c:pt>
                      <c:pt idx="161">
                        <c:v>13953.515625</c:v>
                      </c:pt>
                      <c:pt idx="162">
                        <c:v>14039.648438</c:v>
                      </c:pt>
                      <c:pt idx="163">
                        <c:v>14125.78125</c:v>
                      </c:pt>
                      <c:pt idx="164">
                        <c:v>14211.914063</c:v>
                      </c:pt>
                      <c:pt idx="165">
                        <c:v>14298.046875</c:v>
                      </c:pt>
                      <c:pt idx="166">
                        <c:v>14384.179688</c:v>
                      </c:pt>
                      <c:pt idx="167">
                        <c:v>14470.3125</c:v>
                      </c:pt>
                      <c:pt idx="168">
                        <c:v>14556.445313</c:v>
                      </c:pt>
                      <c:pt idx="169">
                        <c:v>14642.578125</c:v>
                      </c:pt>
                      <c:pt idx="170">
                        <c:v>14728.710938</c:v>
                      </c:pt>
                      <c:pt idx="171">
                        <c:v>14814.84375</c:v>
                      </c:pt>
                      <c:pt idx="172">
                        <c:v>14900.976563</c:v>
                      </c:pt>
                      <c:pt idx="173">
                        <c:v>14987.109375</c:v>
                      </c:pt>
                      <c:pt idx="174">
                        <c:v>15073.242188</c:v>
                      </c:pt>
                      <c:pt idx="175">
                        <c:v>15159.375</c:v>
                      </c:pt>
                      <c:pt idx="176">
                        <c:v>15245.507813</c:v>
                      </c:pt>
                      <c:pt idx="177">
                        <c:v>15331.640625</c:v>
                      </c:pt>
                      <c:pt idx="178">
                        <c:v>15417.773438</c:v>
                      </c:pt>
                      <c:pt idx="179">
                        <c:v>15503.90625</c:v>
                      </c:pt>
                      <c:pt idx="180">
                        <c:v>15590.039063</c:v>
                      </c:pt>
                      <c:pt idx="181">
                        <c:v>15676.171875</c:v>
                      </c:pt>
                      <c:pt idx="182">
                        <c:v>15762.304688</c:v>
                      </c:pt>
                      <c:pt idx="183">
                        <c:v>15848.4375</c:v>
                      </c:pt>
                      <c:pt idx="184">
                        <c:v>15934.570313</c:v>
                      </c:pt>
                      <c:pt idx="185">
                        <c:v>16020.703125</c:v>
                      </c:pt>
                      <c:pt idx="186">
                        <c:v>16106.835938</c:v>
                      </c:pt>
                      <c:pt idx="187">
                        <c:v>16192.96875</c:v>
                      </c:pt>
                      <c:pt idx="188">
                        <c:v>16279.101563</c:v>
                      </c:pt>
                      <c:pt idx="189">
                        <c:v>16365.234375</c:v>
                      </c:pt>
                      <c:pt idx="190">
                        <c:v>16451.367188</c:v>
                      </c:pt>
                      <c:pt idx="191">
                        <c:v>16537.5</c:v>
                      </c:pt>
                      <c:pt idx="192">
                        <c:v>16623.632813</c:v>
                      </c:pt>
                      <c:pt idx="193">
                        <c:v>16709.765625</c:v>
                      </c:pt>
                      <c:pt idx="194">
                        <c:v>16795.898438</c:v>
                      </c:pt>
                      <c:pt idx="195">
                        <c:v>16882.03125</c:v>
                      </c:pt>
                      <c:pt idx="196">
                        <c:v>16968.164063</c:v>
                      </c:pt>
                      <c:pt idx="197">
                        <c:v>17054.296875</c:v>
                      </c:pt>
                      <c:pt idx="198">
                        <c:v>17140.429688</c:v>
                      </c:pt>
                      <c:pt idx="199">
                        <c:v>17226.5625</c:v>
                      </c:pt>
                      <c:pt idx="200">
                        <c:v>17312.695313</c:v>
                      </c:pt>
                      <c:pt idx="201">
                        <c:v>17398.828125</c:v>
                      </c:pt>
                      <c:pt idx="202">
                        <c:v>17484.960938</c:v>
                      </c:pt>
                      <c:pt idx="203">
                        <c:v>17571.09375</c:v>
                      </c:pt>
                      <c:pt idx="204">
                        <c:v>17657.226563</c:v>
                      </c:pt>
                      <c:pt idx="205">
                        <c:v>17743.359375</c:v>
                      </c:pt>
                      <c:pt idx="206">
                        <c:v>17829.492188</c:v>
                      </c:pt>
                      <c:pt idx="207">
                        <c:v>17915.625</c:v>
                      </c:pt>
                      <c:pt idx="208">
                        <c:v>18001.757813</c:v>
                      </c:pt>
                      <c:pt idx="209">
                        <c:v>18087.890625</c:v>
                      </c:pt>
                      <c:pt idx="210">
                        <c:v>18174.023438</c:v>
                      </c:pt>
                      <c:pt idx="211">
                        <c:v>18260.15625</c:v>
                      </c:pt>
                      <c:pt idx="212">
                        <c:v>18346.289063</c:v>
                      </c:pt>
                      <c:pt idx="213">
                        <c:v>18432.421875</c:v>
                      </c:pt>
                      <c:pt idx="214">
                        <c:v>18518.554688</c:v>
                      </c:pt>
                      <c:pt idx="215">
                        <c:v>18604.6875</c:v>
                      </c:pt>
                      <c:pt idx="216">
                        <c:v>18690.820313</c:v>
                      </c:pt>
                      <c:pt idx="217">
                        <c:v>18776.953125</c:v>
                      </c:pt>
                      <c:pt idx="218">
                        <c:v>18863.085938</c:v>
                      </c:pt>
                      <c:pt idx="219">
                        <c:v>18949.21875</c:v>
                      </c:pt>
                      <c:pt idx="220">
                        <c:v>19035.351563</c:v>
                      </c:pt>
                      <c:pt idx="221">
                        <c:v>19121.484375</c:v>
                      </c:pt>
                      <c:pt idx="222">
                        <c:v>19207.617188</c:v>
                      </c:pt>
                      <c:pt idx="223">
                        <c:v>19293.75</c:v>
                      </c:pt>
                      <c:pt idx="224">
                        <c:v>19379.882813</c:v>
                      </c:pt>
                      <c:pt idx="225">
                        <c:v>19466.015625</c:v>
                      </c:pt>
                      <c:pt idx="226">
                        <c:v>19552.148438</c:v>
                      </c:pt>
                      <c:pt idx="227">
                        <c:v>19638.28125</c:v>
                      </c:pt>
                      <c:pt idx="228">
                        <c:v>19724.414063</c:v>
                      </c:pt>
                      <c:pt idx="229">
                        <c:v>19810.546875</c:v>
                      </c:pt>
                      <c:pt idx="230">
                        <c:v>19896.679688</c:v>
                      </c:pt>
                      <c:pt idx="231">
                        <c:v>19982.8125</c:v>
                      </c:pt>
                      <c:pt idx="232">
                        <c:v>20068.945313</c:v>
                      </c:pt>
                      <c:pt idx="233">
                        <c:v>20155.078125</c:v>
                      </c:pt>
                      <c:pt idx="234">
                        <c:v>20241.210938</c:v>
                      </c:pt>
                      <c:pt idx="235">
                        <c:v>20327.34375</c:v>
                      </c:pt>
                      <c:pt idx="236">
                        <c:v>20413.476563</c:v>
                      </c:pt>
                      <c:pt idx="237">
                        <c:v>20499.609375</c:v>
                      </c:pt>
                      <c:pt idx="238">
                        <c:v>20585.742188</c:v>
                      </c:pt>
                      <c:pt idx="239">
                        <c:v>20671.875</c:v>
                      </c:pt>
                      <c:pt idx="240">
                        <c:v>20758.007813</c:v>
                      </c:pt>
                      <c:pt idx="241">
                        <c:v>20844.140625</c:v>
                      </c:pt>
                      <c:pt idx="242">
                        <c:v>20930.273438</c:v>
                      </c:pt>
                      <c:pt idx="243">
                        <c:v>21016.40625</c:v>
                      </c:pt>
                      <c:pt idx="244">
                        <c:v>21102.539063</c:v>
                      </c:pt>
                      <c:pt idx="245">
                        <c:v>21188.671875</c:v>
                      </c:pt>
                      <c:pt idx="246">
                        <c:v>21274.804688</c:v>
                      </c:pt>
                      <c:pt idx="247">
                        <c:v>21360.9375</c:v>
                      </c:pt>
                      <c:pt idx="248">
                        <c:v>21447.070313</c:v>
                      </c:pt>
                      <c:pt idx="249">
                        <c:v>21533.203125</c:v>
                      </c:pt>
                      <c:pt idx="250">
                        <c:v>21619.335938</c:v>
                      </c:pt>
                      <c:pt idx="251">
                        <c:v>21705.46875</c:v>
                      </c:pt>
                      <c:pt idx="252">
                        <c:v>21791.601563</c:v>
                      </c:pt>
                      <c:pt idx="253">
                        <c:v>21877.734375</c:v>
                      </c:pt>
                      <c:pt idx="254">
                        <c:v>21963.867188</c:v>
                      </c:pt>
                    </c:numCache>
                  </c:numRef>
                </c:xVal>
                <c:yVal>
                  <c:numRef>
                    <c:extLst>
                      <c:ext uri="{02D57815-91ED-43cb-92C2-25804820EDAC}">
                        <c15:formulaRef>
                          <c15:sqref>Sheet1!$S$6:$S$260</c15:sqref>
                        </c15:formulaRef>
                      </c:ext>
                    </c:extLst>
                    <c:numCache>
                      <c:formatCode>General</c:formatCode>
                      <c:ptCount val="255"/>
                      <c:pt idx="0">
                        <c:v>0.8450883016492452</c:v>
                      </c:pt>
                      <c:pt idx="1">
                        <c:v>0.67726660164927299</c:v>
                      </c:pt>
                      <c:pt idx="2">
                        <c:v>0.2832553457019733</c:v>
                      </c:pt>
                      <c:pt idx="3">
                        <c:v>-0.75683946766317156</c:v>
                      </c:pt>
                      <c:pt idx="4">
                        <c:v>-0.85018366430156789</c:v>
                      </c:pt>
                      <c:pt idx="5">
                        <c:v>-7.9785935654159701E-3</c:v>
                      </c:pt>
                      <c:pt idx="6">
                        <c:v>0.55515772554166087</c:v>
                      </c:pt>
                      <c:pt idx="7">
                        <c:v>-6.7743436191709527E-2</c:v>
                      </c:pt>
                      <c:pt idx="8">
                        <c:v>-0.81868461739753773</c:v>
                      </c:pt>
                      <c:pt idx="9">
                        <c:v>-0.45442267235461564</c:v>
                      </c:pt>
                      <c:pt idx="10">
                        <c:v>0.35062916966119051</c:v>
                      </c:pt>
                      <c:pt idx="11">
                        <c:v>-0.1092535412846587</c:v>
                      </c:pt>
                      <c:pt idx="12">
                        <c:v>-0.16936125671684543</c:v>
                      </c:pt>
                      <c:pt idx="13">
                        <c:v>-3.5228709890072096E-2</c:v>
                      </c:pt>
                      <c:pt idx="14">
                        <c:v>0.36029065481494449</c:v>
                      </c:pt>
                      <c:pt idx="15">
                        <c:v>9.5725193443312762E-2</c:v>
                      </c:pt>
                      <c:pt idx="16">
                        <c:v>0.11298953947909407</c:v>
                      </c:pt>
                      <c:pt idx="17">
                        <c:v>6.6095572801119218E-2</c:v>
                      </c:pt>
                      <c:pt idx="18">
                        <c:v>-3.6003858729837468E-2</c:v>
                      </c:pt>
                      <c:pt idx="19">
                        <c:v>-0.14545055804414719</c:v>
                      </c:pt>
                      <c:pt idx="20">
                        <c:v>-0.18480061842807682</c:v>
                      </c:pt>
                      <c:pt idx="21">
                        <c:v>0.18447543217310436</c:v>
                      </c:pt>
                      <c:pt idx="22">
                        <c:v>0.37480790411734333</c:v>
                      </c:pt>
                      <c:pt idx="23">
                        <c:v>0.43943776618003749</c:v>
                      </c:pt>
                      <c:pt idx="24">
                        <c:v>0.41774250335283014</c:v>
                      </c:pt>
                      <c:pt idx="25">
                        <c:v>9.2045852267329309E-2</c:v>
                      </c:pt>
                      <c:pt idx="26">
                        <c:v>-6.2018777642575351E-2</c:v>
                      </c:pt>
                      <c:pt idx="27">
                        <c:v>2.4864631482621746E-3</c:v>
                      </c:pt>
                      <c:pt idx="28">
                        <c:v>0.20978059796918291</c:v>
                      </c:pt>
                      <c:pt idx="29">
                        <c:v>0.13135371141170626</c:v>
                      </c:pt>
                      <c:pt idx="30">
                        <c:v>1.7435425212704914E-2</c:v>
                      </c:pt>
                      <c:pt idx="31">
                        <c:v>-0.19000968317192246</c:v>
                      </c:pt>
                      <c:pt idx="32">
                        <c:v>-1.5358558027642744E-2</c:v>
                      </c:pt>
                      <c:pt idx="33">
                        <c:v>2.2242002651220005E-2</c:v>
                      </c:pt>
                      <c:pt idx="34">
                        <c:v>-9.5279494660997166E-2</c:v>
                      </c:pt>
                      <c:pt idx="35">
                        <c:v>-8.3237806598770447E-3</c:v>
                      </c:pt>
                      <c:pt idx="36">
                        <c:v>-0.22006255979525147</c:v>
                      </c:pt>
                      <c:pt idx="37">
                        <c:v>-7.6512099420641633E-2</c:v>
                      </c:pt>
                      <c:pt idx="38">
                        <c:v>4.0748407223632377E-2</c:v>
                      </c:pt>
                      <c:pt idx="39">
                        <c:v>8.0632218596630167E-2</c:v>
                      </c:pt>
                      <c:pt idx="40">
                        <c:v>0.19257066140531887</c:v>
                      </c:pt>
                      <c:pt idx="41">
                        <c:v>0.19029427554890521</c:v>
                      </c:pt>
                      <c:pt idx="42">
                        <c:v>0.14387325317425237</c:v>
                      </c:pt>
                      <c:pt idx="43">
                        <c:v>-2.4550258176984308E-2</c:v>
                      </c:pt>
                      <c:pt idx="44">
                        <c:v>-0.12976862745876971</c:v>
                      </c:pt>
                      <c:pt idx="45">
                        <c:v>-0.12354241934492016</c:v>
                      </c:pt>
                      <c:pt idx="46">
                        <c:v>-0.18041573605068617</c:v>
                      </c:pt>
                      <c:pt idx="47">
                        <c:v>-0.15726657408829681</c:v>
                      </c:pt>
                      <c:pt idx="48">
                        <c:v>-0.11136814932965322</c:v>
                      </c:pt>
                      <c:pt idx="49">
                        <c:v>-0.14606445729674711</c:v>
                      </c:pt>
                      <c:pt idx="50">
                        <c:v>-5.7057295262521457E-2</c:v>
                      </c:pt>
                      <c:pt idx="51">
                        <c:v>6.2607241304860395E-2</c:v>
                      </c:pt>
                      <c:pt idx="52">
                        <c:v>0.11455019092320828</c:v>
                      </c:pt>
                      <c:pt idx="53">
                        <c:v>-6.5693690281372064E-2</c:v>
                      </c:pt>
                      <c:pt idx="54">
                        <c:v>-0.15058956729548179</c:v>
                      </c:pt>
                      <c:pt idx="55">
                        <c:v>-7.4184071987635214E-2</c:v>
                      </c:pt>
                      <c:pt idx="56">
                        <c:v>-0.21843205643933139</c:v>
                      </c:pt>
                      <c:pt idx="57">
                        <c:v>-0.21722827030360392</c:v>
                      </c:pt>
                      <c:pt idx="58">
                        <c:v>-8.5868323869066288E-2</c:v>
                      </c:pt>
                      <c:pt idx="59">
                        <c:v>-0.11479434515911091</c:v>
                      </c:pt>
                      <c:pt idx="60">
                        <c:v>-0.10344285252233387</c:v>
                      </c:pt>
                      <c:pt idx="61">
                        <c:v>-2.7055271604101705E-2</c:v>
                      </c:pt>
                      <c:pt idx="62">
                        <c:v>2.1776942660507004E-2</c:v>
                      </c:pt>
                      <c:pt idx="63">
                        <c:v>-5.5885936128952096E-2</c:v>
                      </c:pt>
                      <c:pt idx="64">
                        <c:v>-1.303568559768653E-2</c:v>
                      </c:pt>
                      <c:pt idx="65">
                        <c:v>-0.10137448562436724</c:v>
                      </c:pt>
                      <c:pt idx="66">
                        <c:v>-0.13344959051875183</c:v>
                      </c:pt>
                      <c:pt idx="67">
                        <c:v>-0.19784839093103468</c:v>
                      </c:pt>
                      <c:pt idx="68">
                        <c:v>-0.24169247747681855</c:v>
                      </c:pt>
                      <c:pt idx="69">
                        <c:v>-0.11476285692468302</c:v>
                      </c:pt>
                      <c:pt idx="70">
                        <c:v>6.8765271884823953E-2</c:v>
                      </c:pt>
                      <c:pt idx="71">
                        <c:v>2.6076236601975999E-2</c:v>
                      </c:pt>
                      <c:pt idx="72">
                        <c:v>-0.2482534628017552</c:v>
                      </c:pt>
                      <c:pt idx="73">
                        <c:v>-0.29424616387270142</c:v>
                      </c:pt>
                      <c:pt idx="74">
                        <c:v>-0.17237276285091152</c:v>
                      </c:pt>
                      <c:pt idx="75">
                        <c:v>-0.10859162388332066</c:v>
                      </c:pt>
                      <c:pt idx="76">
                        <c:v>-8.6921081238756415E-2</c:v>
                      </c:pt>
                      <c:pt idx="77">
                        <c:v>-0.11709835893513354</c:v>
                      </c:pt>
                      <c:pt idx="78">
                        <c:v>-0.22296139852068642</c:v>
                      </c:pt>
                      <c:pt idx="79">
                        <c:v>-0.2382505548927405</c:v>
                      </c:pt>
                      <c:pt idx="80">
                        <c:v>-0.33363102131409494</c:v>
                      </c:pt>
                      <c:pt idx="81">
                        <c:v>-7.6438762894886381E-2</c:v>
                      </c:pt>
                      <c:pt idx="82">
                        <c:v>2.184055923160777E-2</c:v>
                      </c:pt>
                      <c:pt idx="83">
                        <c:v>9.5313571539881181E-3</c:v>
                      </c:pt>
                      <c:pt idx="84">
                        <c:v>-0.14035932279146657</c:v>
                      </c:pt>
                      <c:pt idx="85">
                        <c:v>-5.9720372788470755E-2</c:v>
                      </c:pt>
                      <c:pt idx="86">
                        <c:v>-0.11517695694527763</c:v>
                      </c:pt>
                      <c:pt idx="87">
                        <c:v>-2.201231257419245E-2</c:v>
                      </c:pt>
                      <c:pt idx="88">
                        <c:v>3.1111950453322379E-2</c:v>
                      </c:pt>
                      <c:pt idx="89">
                        <c:v>1.750135471144354E-2</c:v>
                      </c:pt>
                      <c:pt idx="90">
                        <c:v>-3.4019581456705694E-2</c:v>
                      </c:pt>
                      <c:pt idx="91">
                        <c:v>-0.13808933667268697</c:v>
                      </c:pt>
                      <c:pt idx="92">
                        <c:v>-0.19972299419414075</c:v>
                      </c:pt>
                      <c:pt idx="93">
                        <c:v>1.4124643855519814E-2</c:v>
                      </c:pt>
                      <c:pt idx="94">
                        <c:v>0.27670184032362499</c:v>
                      </c:pt>
                      <c:pt idx="95">
                        <c:v>0.22575649221918681</c:v>
                      </c:pt>
                      <c:pt idx="96">
                        <c:v>-1.6624225634928713E-2</c:v>
                      </c:pt>
                      <c:pt idx="97">
                        <c:v>-4.6915973770536468E-2</c:v>
                      </c:pt>
                      <c:pt idx="98">
                        <c:v>-0.10377998515900799</c:v>
                      </c:pt>
                      <c:pt idx="99">
                        <c:v>5.9317594582815047E-3</c:v>
                      </c:pt>
                      <c:pt idx="100">
                        <c:v>3.7179588308442924E-2</c:v>
                      </c:pt>
                      <c:pt idx="101">
                        <c:v>0.106738631635797</c:v>
                      </c:pt>
                      <c:pt idx="102">
                        <c:v>4.865011904818406E-2</c:v>
                      </c:pt>
                      <c:pt idx="103">
                        <c:v>-6.3343963736438802E-2</c:v>
                      </c:pt>
                      <c:pt idx="104">
                        <c:v>-2.6165882094968396E-2</c:v>
                      </c:pt>
                      <c:pt idx="105">
                        <c:v>3.4331241033387805E-2</c:v>
                      </c:pt>
                      <c:pt idx="106">
                        <c:v>-0.18695537936172801</c:v>
                      </c:pt>
                      <c:pt idx="107">
                        <c:v>-0.1925307054188341</c:v>
                      </c:pt>
                      <c:pt idx="108">
                        <c:v>-0.10898404449865762</c:v>
                      </c:pt>
                      <c:pt idx="109">
                        <c:v>6.7589410481962986E-3</c:v>
                      </c:pt>
                      <c:pt idx="110">
                        <c:v>-9.7185807451398709E-2</c:v>
                      </c:pt>
                      <c:pt idx="111">
                        <c:v>-1.6917029213260104E-2</c:v>
                      </c:pt>
                      <c:pt idx="112">
                        <c:v>1.9099012714235641E-2</c:v>
                      </c:pt>
                      <c:pt idx="113">
                        <c:v>-7.3623672175681776E-2</c:v>
                      </c:pt>
                      <c:pt idx="114">
                        <c:v>-0.18933486823671331</c:v>
                      </c:pt>
                      <c:pt idx="115">
                        <c:v>-0.10212938491430279</c:v>
                      </c:pt>
                      <c:pt idx="116">
                        <c:v>-0.13739852976587397</c:v>
                      </c:pt>
                      <c:pt idx="117">
                        <c:v>-0.23848351890284158</c:v>
                      </c:pt>
                      <c:pt idx="118">
                        <c:v>-0.19448919234994433</c:v>
                      </c:pt>
                      <c:pt idx="119">
                        <c:v>-0.26344635124088667</c:v>
                      </c:pt>
                      <c:pt idx="120">
                        <c:v>-0.46287409565657045</c:v>
                      </c:pt>
                      <c:pt idx="121">
                        <c:v>-0.51393693844286537</c:v>
                      </c:pt>
                      <c:pt idx="122">
                        <c:v>-0.51992506494795387</c:v>
                      </c:pt>
                      <c:pt idx="123">
                        <c:v>-0.65827696714063499</c:v>
                      </c:pt>
                      <c:pt idx="124">
                        <c:v>-0.69269174107706899</c:v>
                      </c:pt>
                      <c:pt idx="125">
                        <c:v>-0.56357699464962963</c:v>
                      </c:pt>
                      <c:pt idx="126">
                        <c:v>-0.56343016940698165</c:v>
                      </c:pt>
                      <c:pt idx="127">
                        <c:v>-0.56923488749908691</c:v>
                      </c:pt>
                      <c:pt idx="128">
                        <c:v>-0.54819180198992168</c:v>
                      </c:pt>
                      <c:pt idx="129">
                        <c:v>-0.31562095687409109</c:v>
                      </c:pt>
                      <c:pt idx="130">
                        <c:v>-0.13296551936800949</c:v>
                      </c:pt>
                      <c:pt idx="131">
                        <c:v>-1.6455992780996631E-2</c:v>
                      </c:pt>
                      <c:pt idx="132">
                        <c:v>-0.15057745791897048</c:v>
                      </c:pt>
                      <c:pt idx="133">
                        <c:v>-0.20443081776882366</c:v>
                      </c:pt>
                      <c:pt idx="134">
                        <c:v>-0.20554551866073201</c:v>
                      </c:pt>
                      <c:pt idx="135">
                        <c:v>-0.1807193713168509</c:v>
                      </c:pt>
                      <c:pt idx="136">
                        <c:v>-5.3770912275600047E-2</c:v>
                      </c:pt>
                      <c:pt idx="137">
                        <c:v>-0.13730812763881239</c:v>
                      </c:pt>
                      <c:pt idx="138">
                        <c:v>-0.19685459539550365</c:v>
                      </c:pt>
                      <c:pt idx="139">
                        <c:v>-0.11703583138861173</c:v>
                      </c:pt>
                      <c:pt idx="140">
                        <c:v>-7.1925560655670573E-2</c:v>
                      </c:pt>
                      <c:pt idx="141">
                        <c:v>-7.4322106568316393E-2</c:v>
                      </c:pt>
                      <c:pt idx="142">
                        <c:v>-5.8271498900461349E-2</c:v>
                      </c:pt>
                      <c:pt idx="143">
                        <c:v>-2.5407396256651893E-2</c:v>
                      </c:pt>
                      <c:pt idx="144">
                        <c:v>6.1913145014838022E-3</c:v>
                      </c:pt>
                      <c:pt idx="145">
                        <c:v>-5.3758645968013052E-2</c:v>
                      </c:pt>
                      <c:pt idx="146">
                        <c:v>-0.1141811268871944</c:v>
                      </c:pt>
                      <c:pt idx="147">
                        <c:v>-0.1753004317208533</c:v>
                      </c:pt>
                      <c:pt idx="148">
                        <c:v>-8.1176510588341966E-2</c:v>
                      </c:pt>
                      <c:pt idx="149">
                        <c:v>9.0544039990905212E-3</c:v>
                      </c:pt>
                      <c:pt idx="150">
                        <c:v>-6.149490443438177E-2</c:v>
                      </c:pt>
                      <c:pt idx="151">
                        <c:v>-3.764261741914865E-2</c:v>
                      </c:pt>
                      <c:pt idx="152">
                        <c:v>-1.1505414250538415E-2</c:v>
                      </c:pt>
                      <c:pt idx="153">
                        <c:v>-0.13539673301484134</c:v>
                      </c:pt>
                      <c:pt idx="154">
                        <c:v>-0.18641570965817467</c:v>
                      </c:pt>
                      <c:pt idx="155">
                        <c:v>-0.12240352382755892</c:v>
                      </c:pt>
                      <c:pt idx="156">
                        <c:v>-8.2352212887425225E-2</c:v>
                      </c:pt>
                      <c:pt idx="157">
                        <c:v>-0.14705447483870637</c:v>
                      </c:pt>
                      <c:pt idx="158">
                        <c:v>-7.201761363783632E-2</c:v>
                      </c:pt>
                      <c:pt idx="159">
                        <c:v>-9.4695752451984916E-2</c:v>
                      </c:pt>
                      <c:pt idx="160">
                        <c:v>-0.201832471326854</c:v>
                      </c:pt>
                      <c:pt idx="161">
                        <c:v>-0.12995487375659076</c:v>
                      </c:pt>
                      <c:pt idx="162">
                        <c:v>-9.5351034879132879E-2</c:v>
                      </c:pt>
                      <c:pt idx="163">
                        <c:v>-4.2074771557594204E-2</c:v>
                      </c:pt>
                      <c:pt idx="164">
                        <c:v>-4.4354556805227485E-2</c:v>
                      </c:pt>
                      <c:pt idx="165">
                        <c:v>9.3317972079107747E-3</c:v>
                      </c:pt>
                      <c:pt idx="166">
                        <c:v>3.3910773965839969E-2</c:v>
                      </c:pt>
                      <c:pt idx="167">
                        <c:v>-4.8500067816645842E-2</c:v>
                      </c:pt>
                      <c:pt idx="168">
                        <c:v>-0.1203773323993147</c:v>
                      </c:pt>
                      <c:pt idx="169">
                        <c:v>-7.8462987152976282E-2</c:v>
                      </c:pt>
                      <c:pt idx="170">
                        <c:v>-4.5300373527019655E-2</c:v>
                      </c:pt>
                      <c:pt idx="171">
                        <c:v>-1.364581679131982E-2</c:v>
                      </c:pt>
                      <c:pt idx="172">
                        <c:v>7.8539410591056402E-3</c:v>
                      </c:pt>
                      <c:pt idx="173">
                        <c:v>6.6317479802367352E-2</c:v>
                      </c:pt>
                      <c:pt idx="174">
                        <c:v>2.9987173614888896E-2</c:v>
                      </c:pt>
                      <c:pt idx="175">
                        <c:v>-5.2780695671184041E-3</c:v>
                      </c:pt>
                      <c:pt idx="176">
                        <c:v>-2.839413022308479E-2</c:v>
                      </c:pt>
                      <c:pt idx="177">
                        <c:v>-9.4355971235633884E-2</c:v>
                      </c:pt>
                      <c:pt idx="178">
                        <c:v>-7.6683921680656741E-2</c:v>
                      </c:pt>
                      <c:pt idx="179">
                        <c:v>-1.9189651678801933E-2</c:v>
                      </c:pt>
                      <c:pt idx="180">
                        <c:v>3.808336650599653E-3</c:v>
                      </c:pt>
                      <c:pt idx="181">
                        <c:v>4.8522597631419195E-2</c:v>
                      </c:pt>
                      <c:pt idx="182">
                        <c:v>-4.6686625104277013E-2</c:v>
                      </c:pt>
                      <c:pt idx="183">
                        <c:v>-0.11927471610624663</c:v>
                      </c:pt>
                      <c:pt idx="184">
                        <c:v>-9.9106484737877754E-2</c:v>
                      </c:pt>
                      <c:pt idx="185">
                        <c:v>-7.5991742678845675E-2</c:v>
                      </c:pt>
                      <c:pt idx="186">
                        <c:v>-5.8464171813637833E-2</c:v>
                      </c:pt>
                      <c:pt idx="187">
                        <c:v>-4.2736024880432932E-2</c:v>
                      </c:pt>
                      <c:pt idx="188">
                        <c:v>-9.6747332016268839E-2</c:v>
                      </c:pt>
                      <c:pt idx="189">
                        <c:v>-3.1209068998668599E-2</c:v>
                      </c:pt>
                      <c:pt idx="190">
                        <c:v>-2.7394704065317299E-2</c:v>
                      </c:pt>
                      <c:pt idx="191">
                        <c:v>-5.6756153791800212E-2</c:v>
                      </c:pt>
                      <c:pt idx="192">
                        <c:v>-4.2141674419562847E-2</c:v>
                      </c:pt>
                      <c:pt idx="193">
                        <c:v>-5.7512744190908016E-2</c:v>
                      </c:pt>
                      <c:pt idx="194">
                        <c:v>-9.2601074384370818E-2</c:v>
                      </c:pt>
                      <c:pt idx="195">
                        <c:v>-0.14171551612758293</c:v>
                      </c:pt>
                      <c:pt idx="196">
                        <c:v>-0.15622024560187775</c:v>
                      </c:pt>
                      <c:pt idx="197">
                        <c:v>-0.10666134851987241</c:v>
                      </c:pt>
                      <c:pt idx="198">
                        <c:v>-5.6638851322041717E-2</c:v>
                      </c:pt>
                      <c:pt idx="199">
                        <c:v>-9.6131910449783753E-2</c:v>
                      </c:pt>
                      <c:pt idx="200">
                        <c:v>-6.453092033490293E-2</c:v>
                      </c:pt>
                      <c:pt idx="201">
                        <c:v>-5.1500709855833104E-2</c:v>
                      </c:pt>
                      <c:pt idx="202">
                        <c:v>-4.6038676265329759E-2</c:v>
                      </c:pt>
                      <c:pt idx="203">
                        <c:v>-8.2248802551303513E-2</c:v>
                      </c:pt>
                      <c:pt idx="204">
                        <c:v>-4.935307443861392E-2</c:v>
                      </c:pt>
                      <c:pt idx="205">
                        <c:v>-4.1701018731796768E-2</c:v>
                      </c:pt>
                      <c:pt idx="206">
                        <c:v>-0.11769681696195544</c:v>
                      </c:pt>
                      <c:pt idx="207">
                        <c:v>-0.12975067630370907</c:v>
                      </c:pt>
                      <c:pt idx="208">
                        <c:v>-5.9670361686886331E-2</c:v>
                      </c:pt>
                      <c:pt idx="209">
                        <c:v>-1.7289350424974259E-2</c:v>
                      </c:pt>
                      <c:pt idx="210">
                        <c:v>-5.6951795846704734E-2</c:v>
                      </c:pt>
                      <c:pt idx="211">
                        <c:v>-6.0324607817501708E-2</c:v>
                      </c:pt>
                      <c:pt idx="212">
                        <c:v>-4.2623614070182558E-2</c:v>
                      </c:pt>
                      <c:pt idx="213">
                        <c:v>-8.438612004777557E-2</c:v>
                      </c:pt>
                      <c:pt idx="214">
                        <c:v>-0.15162176735798316</c:v>
                      </c:pt>
                      <c:pt idx="215">
                        <c:v>-9.4998183804618108E-2</c:v>
                      </c:pt>
                      <c:pt idx="216">
                        <c:v>6.856211095085385E-4</c:v>
                      </c:pt>
                      <c:pt idx="217">
                        <c:v>4.311804107910544E-2</c:v>
                      </c:pt>
                      <c:pt idx="218">
                        <c:v>9.5924918762092304E-2</c:v>
                      </c:pt>
                      <c:pt idx="219">
                        <c:v>7.6840446029099674E-2</c:v>
                      </c:pt>
                      <c:pt idx="220">
                        <c:v>5.3253604804567312E-2</c:v>
                      </c:pt>
                      <c:pt idx="221">
                        <c:v>-5.8360892965512834E-2</c:v>
                      </c:pt>
                      <c:pt idx="222">
                        <c:v>-8.456257193157124E-2</c:v>
                      </c:pt>
                      <c:pt idx="223">
                        <c:v>-0.23839926081787111</c:v>
                      </c:pt>
                      <c:pt idx="224">
                        <c:v>-0.32081284943833688</c:v>
                      </c:pt>
                      <c:pt idx="225">
                        <c:v>-0.29265622934482005</c:v>
                      </c:pt>
                      <c:pt idx="226">
                        <c:v>-0.28378202601026747</c:v>
                      </c:pt>
                      <c:pt idx="227">
                        <c:v>-0.24557459793178871</c:v>
                      </c:pt>
                      <c:pt idx="228">
                        <c:v>-0.20735582857007251</c:v>
                      </c:pt>
                      <c:pt idx="229">
                        <c:v>-0.16500983149922588</c:v>
                      </c:pt>
                      <c:pt idx="230">
                        <c:v>-0.12000950716845615</c:v>
                      </c:pt>
                      <c:pt idx="231">
                        <c:v>-0.12022335057930933</c:v>
                      </c:pt>
                      <c:pt idx="232">
                        <c:v>-0.16564071144230086</c:v>
                      </c:pt>
                      <c:pt idx="233">
                        <c:v>-0.11915199975625668</c:v>
                      </c:pt>
                      <c:pt idx="234">
                        <c:v>-8.8565045022183764E-2</c:v>
                      </c:pt>
                      <c:pt idx="235">
                        <c:v>-5.4896992678376666E-2</c:v>
                      </c:pt>
                      <c:pt idx="236">
                        <c:v>-3.7456209318626588E-2</c:v>
                      </c:pt>
                      <c:pt idx="237">
                        <c:v>-8.680835597224501E-2</c:v>
                      </c:pt>
                      <c:pt idx="238">
                        <c:v>-4.8185952928183173E-2</c:v>
                      </c:pt>
                      <c:pt idx="239">
                        <c:v>-5.3718934512239747E-2</c:v>
                      </c:pt>
                      <c:pt idx="240">
                        <c:v>-3.5762439900921095E-2</c:v>
                      </c:pt>
                      <c:pt idx="241">
                        <c:v>-4.2961029252396088E-2</c:v>
                      </c:pt>
                      <c:pt idx="242">
                        <c:v>-3.3618479823442904E-2</c:v>
                      </c:pt>
                      <c:pt idx="243">
                        <c:v>-4.4405421609757134E-2</c:v>
                      </c:pt>
                      <c:pt idx="244">
                        <c:v>1.1901416294888723E-2</c:v>
                      </c:pt>
                      <c:pt idx="245">
                        <c:v>2.0679102175977793E-2</c:v>
                      </c:pt>
                      <c:pt idx="246">
                        <c:v>1.678478271268169E-2</c:v>
                      </c:pt>
                      <c:pt idx="247">
                        <c:v>-4.1688112477511252E-2</c:v>
                      </c:pt>
                      <c:pt idx="248">
                        <c:v>-1.5631421468093709E-2</c:v>
                      </c:pt>
                      <c:pt idx="249">
                        <c:v>-6.8553140713115912E-2</c:v>
                      </c:pt>
                      <c:pt idx="250">
                        <c:v>-1.2059535556086409E-2</c:v>
                      </c:pt>
                      <c:pt idx="251">
                        <c:v>-1.2493948369506125E-2</c:v>
                      </c:pt>
                      <c:pt idx="252">
                        <c:v>-0.140581017126713</c:v>
                      </c:pt>
                      <c:pt idx="253">
                        <c:v>-0.13339215747876931</c:v>
                      </c:pt>
                      <c:pt idx="254">
                        <c:v>-7.1995112055873944E-2</c:v>
                      </c:pt>
                    </c:numCache>
                  </c:numRef>
                </c:yVal>
                <c:smooth val="1"/>
              </c15:ser>
            </c15:filteredScatterSeries>
          </c:ext>
        </c:extLst>
      </c:scatterChart>
      <c:valAx>
        <c:axId val="250392024"/>
        <c:scaling>
          <c:logBase val="10"/>
          <c:orientation val="minMax"/>
          <c:max val="700"/>
          <c:min val="100"/>
        </c:scaling>
        <c:delete val="0"/>
        <c:axPos val="b"/>
        <c:majorGridlines>
          <c:spPr>
            <a:ln w="9525" cap="flat" cmpd="sng" algn="ctr">
              <a:solidFill>
                <a:schemeClr val="lt1">
                  <a:lumMod val="95000"/>
                  <a:alpha val="10000"/>
                </a:schemeClr>
              </a:solidFill>
              <a:round/>
            </a:ln>
            <a:effectLst/>
          </c:spPr>
        </c:majorGridlines>
        <c:minorGridlines>
          <c:spPr>
            <a:ln>
              <a:solidFill>
                <a:schemeClr val="lt1">
                  <a:lumMod val="95000"/>
                  <a:alpha val="5000"/>
                </a:schemeClr>
              </a:solidFill>
            </a:ln>
            <a:effectLst/>
          </c:spPr>
        </c:min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n-US"/>
                  <a:t>Frequency (Hz)</a:t>
                </a:r>
              </a:p>
            </c:rich>
          </c:tx>
          <c:layout>
            <c:manualLayout>
              <c:xMode val="edge"/>
              <c:yMode val="edge"/>
              <c:x val="0.44017208193685198"/>
              <c:y val="0.82058884102251606"/>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50392408"/>
        <c:crosses val="autoZero"/>
        <c:crossBetween val="midCat"/>
        <c:majorUnit val="10"/>
        <c:minorUnit val="10"/>
      </c:valAx>
      <c:valAx>
        <c:axId val="250392408"/>
        <c:scaling>
          <c:orientation val="minMax"/>
          <c:min val="-1"/>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n-US"/>
                  <a:t>Sound Pressure Reduction (dB)</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50392024"/>
        <c:crossesAt val="100"/>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Emissions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'[Chart in Microsoft PowerPoint]Sheet1'!$A$3</c:f>
              <c:strCache>
                <c:ptCount val="1"/>
                <c:pt idx="0">
                  <c:v>Kettering</c:v>
                </c:pt>
              </c:strCache>
            </c:strRef>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val>
            <c:numRef>
              <c:f>'[Chart in Microsoft PowerPoint]Sheet1'!$B$3</c:f>
              <c:numCache>
                <c:formatCode>General</c:formatCode>
                <c:ptCount val="1"/>
                <c:pt idx="0">
                  <c:v>193</c:v>
                </c:pt>
              </c:numCache>
            </c:numRef>
          </c:val>
        </c:ser>
        <c:ser>
          <c:idx val="1"/>
          <c:order val="1"/>
          <c:tx>
            <c:strRef>
              <c:f>'[Chart in Microsoft PowerPoint]Sheet1'!$A$4</c:f>
              <c:strCache>
                <c:ptCount val="1"/>
                <c:pt idx="0">
                  <c:v>Plattville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val>
            <c:numRef>
              <c:f>'[Chart in Microsoft PowerPoint]Sheet1'!$B$4</c:f>
              <c:numCache>
                <c:formatCode>General</c:formatCode>
                <c:ptCount val="1"/>
                <c:pt idx="0">
                  <c:v>174</c:v>
                </c:pt>
              </c:numCache>
            </c:numRef>
          </c:val>
        </c:ser>
        <c:ser>
          <c:idx val="2"/>
          <c:order val="2"/>
          <c:tx>
            <c:strRef>
              <c:f>'[Chart in Microsoft PowerPoint]Sheet1'!$A$5</c:f>
              <c:strCache>
                <c:ptCount val="1"/>
                <c:pt idx="0">
                  <c:v>UI 14</c:v>
                </c:pt>
              </c:strCache>
            </c:strRef>
          </c:tx>
          <c:spPr>
            <a:solidFill>
              <a:schemeClr val="tx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val>
            <c:numRef>
              <c:f>'[Chart in Microsoft PowerPoint]Sheet1'!$B$5</c:f>
              <c:numCache>
                <c:formatCode>General</c:formatCode>
                <c:ptCount val="1"/>
                <c:pt idx="0">
                  <c:v>153</c:v>
                </c:pt>
              </c:numCache>
            </c:numRef>
          </c:val>
        </c:ser>
        <c:ser>
          <c:idx val="3"/>
          <c:order val="3"/>
          <c:tx>
            <c:strRef>
              <c:f>'[Chart in Microsoft PowerPoint]Sheet1'!$A$6</c:f>
              <c:strCache>
                <c:ptCount val="1"/>
                <c:pt idx="0">
                  <c:v>UI 15</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val>
            <c:numRef>
              <c:f>'[Chart in Microsoft PowerPoint]Sheet1'!$B$6</c:f>
              <c:numCache>
                <c:formatCode>General</c:formatCode>
                <c:ptCount val="1"/>
                <c:pt idx="0">
                  <c:v>199</c:v>
                </c:pt>
              </c:numCache>
            </c:numRef>
          </c:val>
        </c:ser>
        <c:dLbls>
          <c:showLegendKey val="0"/>
          <c:showVal val="0"/>
          <c:showCatName val="0"/>
          <c:showSerName val="0"/>
          <c:showPercent val="0"/>
          <c:showBubbleSize val="0"/>
        </c:dLbls>
        <c:gapWidth val="219"/>
        <c:overlap val="-27"/>
        <c:axId val="251529896"/>
        <c:axId val="251530280"/>
      </c:barChart>
      <c:lineChart>
        <c:grouping val="percentStacked"/>
        <c:varyColors val="0"/>
        <c:ser>
          <c:idx val="4"/>
          <c:order val="4"/>
          <c:tx>
            <c:v>NPS</c:v>
          </c:tx>
          <c:spPr>
            <a:ln w="34925" cap="rnd">
              <a:solidFill>
                <a:schemeClr val="tx1"/>
              </a:solidFill>
              <a:round/>
            </a:ln>
            <a:effectLst>
              <a:outerShdw blurRad="57150" dist="19050" dir="5400000" algn="ctr" rotWithShape="0">
                <a:srgbClr val="000000">
                  <a:alpha val="63000"/>
                </a:srgbClr>
              </a:outerShdw>
            </a:effectLst>
          </c:spPr>
          <c:marker>
            <c:symbol val="none"/>
          </c:marker>
          <c:val>
            <c:numRef>
              <c:f>'[Chart in Microsoft PowerPoint]Sheet1'!$B$7</c:f>
              <c:numCache>
                <c:formatCode>General</c:formatCode>
                <c:ptCount val="1"/>
                <c:pt idx="0">
                  <c:v>170</c:v>
                </c:pt>
              </c:numCache>
            </c:numRef>
          </c:val>
          <c:smooth val="0"/>
        </c:ser>
        <c:dLbls>
          <c:showLegendKey val="0"/>
          <c:showVal val="0"/>
          <c:showCatName val="0"/>
          <c:showSerName val="0"/>
          <c:showPercent val="0"/>
          <c:showBubbleSize val="0"/>
        </c:dLbls>
        <c:marker val="1"/>
        <c:smooth val="0"/>
        <c:axId val="251529896"/>
        <c:axId val="251530280"/>
      </c:lineChart>
      <c:catAx>
        <c:axId val="251529896"/>
        <c:scaling>
          <c:orientation val="minMax"/>
        </c:scaling>
        <c:delete val="1"/>
        <c:axPos val="b"/>
        <c:majorTickMark val="none"/>
        <c:minorTickMark val="none"/>
        <c:tickLblPos val="nextTo"/>
        <c:crossAx val="251530280"/>
        <c:crosses val="autoZero"/>
        <c:auto val="1"/>
        <c:lblAlgn val="ctr"/>
        <c:lblOffset val="100"/>
        <c:noMultiLvlLbl val="0"/>
      </c:catAx>
      <c:valAx>
        <c:axId val="25153028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51529896"/>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a:pPr>
            <a:r>
              <a:rPr lang="en-US" sz="1100">
                <a:latin typeface="Arial" panose="020B0604020202020204" pitchFamily="34" charset="0"/>
                <a:cs typeface="Arial" panose="020B0604020202020204" pitchFamily="34" charset="0"/>
              </a:rPr>
              <a:t>Injection</a:t>
            </a:r>
            <a:r>
              <a:rPr lang="en-US" sz="1100" baseline="0">
                <a:latin typeface="Arial" panose="020B0604020202020204" pitchFamily="34" charset="0"/>
                <a:cs typeface="Arial" panose="020B0604020202020204" pitchFamily="34" charset="0"/>
              </a:rPr>
              <a:t> Quantity Sweep</a:t>
            </a:r>
            <a:endParaRPr lang="en-US" sz="1100">
              <a:latin typeface="Arial" panose="020B0604020202020204" pitchFamily="34" charset="0"/>
              <a:cs typeface="Arial" panose="020B0604020202020204" pitchFamily="34" charset="0"/>
            </a:endParaRPr>
          </a:p>
        </c:rich>
      </c:tx>
      <c:layout>
        <c:manualLayout>
          <c:xMode val="edge"/>
          <c:yMode val="edge"/>
          <c:x val="0.21497900262467193"/>
          <c:y val="6.0493834511256284E-2"/>
        </c:manualLayout>
      </c:layout>
      <c:overlay val="0"/>
    </c:title>
    <c:autoTitleDeleted val="0"/>
    <c:plotArea>
      <c:layout>
        <c:manualLayout>
          <c:layoutTarget val="inner"/>
          <c:xMode val="edge"/>
          <c:yMode val="edge"/>
          <c:x val="0.14730502437195353"/>
          <c:y val="0.17880167322834642"/>
          <c:w val="0.64816147981502314"/>
          <c:h val="0.64771024715660552"/>
        </c:manualLayout>
      </c:layout>
      <c:scatterChart>
        <c:scatterStyle val="lineMarker"/>
        <c:varyColors val="0"/>
        <c:ser>
          <c:idx val="0"/>
          <c:order val="0"/>
          <c:tx>
            <c:v>Injection Timing 1</c:v>
          </c:tx>
          <c:spPr>
            <a:ln w="28575">
              <a:noFill/>
            </a:ln>
          </c:spPr>
          <c:marker>
            <c:spPr>
              <a:solidFill>
                <a:srgbClr val="FFFF00"/>
              </a:solidFill>
            </c:spPr>
          </c:marker>
          <c:xVal>
            <c:numRef>
              <c:f>Data!$D$482:$D$490</c:f>
              <c:numCache>
                <c:formatCode>General</c:formatCode>
                <c:ptCount val="9"/>
                <c:pt idx="0">
                  <c:v>1</c:v>
                </c:pt>
                <c:pt idx="1">
                  <c:v>0.90909090909090906</c:v>
                </c:pt>
                <c:pt idx="2">
                  <c:v>0.8333333333333337</c:v>
                </c:pt>
                <c:pt idx="3">
                  <c:v>0.8</c:v>
                </c:pt>
                <c:pt idx="4">
                  <c:v>0.76923076923076916</c:v>
                </c:pt>
                <c:pt idx="5">
                  <c:v>0.7407407407407407</c:v>
                </c:pt>
                <c:pt idx="6">
                  <c:v>0.71428571428571463</c:v>
                </c:pt>
                <c:pt idx="7">
                  <c:v>0.68965517241379604</c:v>
                </c:pt>
                <c:pt idx="8">
                  <c:v>0.66666666666666663</c:v>
                </c:pt>
              </c:numCache>
            </c:numRef>
          </c:xVal>
          <c:yVal>
            <c:numRef>
              <c:f>Data!$BA$482:$BA$490</c:f>
              <c:numCache>
                <c:formatCode>General</c:formatCode>
                <c:ptCount val="9"/>
                <c:pt idx="0">
                  <c:v>10.042840942160916</c:v>
                </c:pt>
                <c:pt idx="1">
                  <c:v>6.9825578715475345</c:v>
                </c:pt>
                <c:pt idx="2">
                  <c:v>5.2142748230986955</c:v>
                </c:pt>
                <c:pt idx="3">
                  <c:v>4.298413274344159</c:v>
                </c:pt>
                <c:pt idx="4">
                  <c:v>3.2703025487889015</c:v>
                </c:pt>
                <c:pt idx="5">
                  <c:v>2.4322598697382838</c:v>
                </c:pt>
                <c:pt idx="6">
                  <c:v>2.1859033909394681</c:v>
                </c:pt>
                <c:pt idx="7">
                  <c:v>2.0169142220921992</c:v>
                </c:pt>
                <c:pt idx="8">
                  <c:v>2.0339092986486813</c:v>
                </c:pt>
              </c:numCache>
            </c:numRef>
          </c:yVal>
          <c:smooth val="0"/>
        </c:ser>
        <c:dLbls>
          <c:showLegendKey val="0"/>
          <c:showVal val="0"/>
          <c:showCatName val="0"/>
          <c:showSerName val="0"/>
          <c:showPercent val="0"/>
          <c:showBubbleSize val="0"/>
        </c:dLbls>
        <c:axId val="250815848"/>
        <c:axId val="252112216"/>
      </c:scatterChart>
      <c:valAx>
        <c:axId val="250815848"/>
        <c:scaling>
          <c:orientation val="minMax"/>
          <c:max val="1.05"/>
          <c:min val="0.60000000000000064"/>
        </c:scaling>
        <c:delete val="0"/>
        <c:axPos val="b"/>
        <c:title>
          <c:tx>
            <c:rich>
              <a:bodyPr/>
              <a:lstStyle/>
              <a:p>
                <a:pPr>
                  <a:defRPr/>
                </a:pPr>
                <a:r>
                  <a:rPr lang="en-US" sz="900">
                    <a:latin typeface="Arial" panose="020B0604020202020204" pitchFamily="34" charset="0"/>
                    <a:cs typeface="Arial" panose="020B0604020202020204" pitchFamily="34" charset="0"/>
                  </a:rPr>
                  <a:t>Equivalence Ratio</a:t>
                </a:r>
              </a:p>
            </c:rich>
          </c:tx>
          <c:layout/>
          <c:overlay val="0"/>
        </c:title>
        <c:numFmt formatCode="General" sourceLinked="1"/>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n-US"/>
          </a:p>
        </c:txPr>
        <c:crossAx val="252112216"/>
        <c:crosses val="autoZero"/>
        <c:crossBetween val="midCat"/>
      </c:valAx>
      <c:valAx>
        <c:axId val="252112216"/>
        <c:scaling>
          <c:orientation val="minMax"/>
        </c:scaling>
        <c:delete val="0"/>
        <c:axPos val="l"/>
        <c:majorGridlines/>
        <c:title>
          <c:tx>
            <c:rich>
              <a:bodyPr rot="-5400000" vert="horz"/>
              <a:lstStyle/>
              <a:p>
                <a:pPr>
                  <a:defRPr/>
                </a:pPr>
                <a:r>
                  <a:rPr lang="en-US" sz="900">
                    <a:latin typeface="Arial" panose="020B0604020202020204" pitchFamily="34" charset="0"/>
                    <a:cs typeface="Arial" panose="020B0604020202020204" pitchFamily="34" charset="0"/>
                  </a:rPr>
                  <a:t>Objective function</a:t>
                </a:r>
              </a:p>
            </c:rich>
          </c:tx>
          <c:layout>
            <c:manualLayout>
              <c:xMode val="edge"/>
              <c:yMode val="edge"/>
              <c:x val="1.5873015873015876E-2"/>
              <c:y val="0.24765419947506567"/>
            </c:manualLayout>
          </c:layout>
          <c:overlay val="0"/>
        </c:title>
        <c:numFmt formatCode="General" sourceLinked="1"/>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n-US"/>
          </a:p>
        </c:txPr>
        <c:crossAx val="250815848"/>
        <c:crosses val="autoZero"/>
        <c:crossBetween val="midCat"/>
      </c:valAx>
      <c:spPr>
        <a:solidFill>
          <a:schemeClr val="bg1">
            <a:lumMod val="50000"/>
            <a:lumOff val="50000"/>
            <a:alpha val="75000"/>
          </a:schemeClr>
        </a:solidFill>
      </c:spPr>
    </c:plotArea>
    <c:legend>
      <c:legendPos val="r"/>
      <c:layout>
        <c:manualLayout>
          <c:xMode val="edge"/>
          <c:yMode val="edge"/>
          <c:x val="0.76107174103237163"/>
          <c:y val="0.26507272528434023"/>
          <c:w val="0.21908698912635968"/>
          <c:h val="0.17457075678040246"/>
        </c:manualLayout>
      </c:layout>
      <c:overlay val="0"/>
      <c:txPr>
        <a:bodyPr/>
        <a:lstStyle/>
        <a:p>
          <a:pPr>
            <a:defRPr sz="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a:pPr>
            <a:r>
              <a:rPr lang="en-US" sz="1100">
                <a:latin typeface="Arial" panose="020B0604020202020204" pitchFamily="34" charset="0"/>
                <a:cs typeface="Arial" panose="020B0604020202020204" pitchFamily="34" charset="0"/>
              </a:rPr>
              <a:t>Injection Timing Sweep</a:t>
            </a:r>
            <a:endParaRPr lang="el-GR" sz="1100">
              <a:latin typeface="Arial" panose="020B0604020202020204" pitchFamily="34" charset="0"/>
              <a:cs typeface="Arial" panose="020B0604020202020204" pitchFamily="34" charset="0"/>
            </a:endParaRPr>
          </a:p>
        </c:rich>
      </c:tx>
      <c:layout/>
      <c:overlay val="0"/>
    </c:title>
    <c:autoTitleDeleted val="0"/>
    <c:plotArea>
      <c:layout>
        <c:manualLayout>
          <c:layoutTarget val="inner"/>
          <c:xMode val="edge"/>
          <c:yMode val="edge"/>
          <c:x val="0.154169728783902"/>
          <c:y val="0.17354166666666671"/>
          <c:w val="0.65313939924176145"/>
          <c:h val="0.72502066929133868"/>
        </c:manualLayout>
      </c:layout>
      <c:scatterChart>
        <c:scatterStyle val="lineMarker"/>
        <c:varyColors val="0"/>
        <c:ser>
          <c:idx val="0"/>
          <c:order val="0"/>
          <c:tx>
            <c:strRef>
              <c:f>Data!$D$477</c:f>
              <c:strCache>
                <c:ptCount val="1"/>
                <c:pt idx="0">
                  <c:v>φ=.91</c:v>
                </c:pt>
              </c:strCache>
            </c:strRef>
          </c:tx>
          <c:spPr>
            <a:ln w="28575">
              <a:noFill/>
            </a:ln>
          </c:spPr>
          <c:marker>
            <c:spPr>
              <a:solidFill>
                <a:srgbClr val="FFFF00"/>
              </a:solidFill>
            </c:spPr>
          </c:marker>
          <c:xVal>
            <c:numRef>
              <c:f>Data!$G$473:$G$480</c:f>
              <c:numCache>
                <c:formatCode>General</c:formatCode>
                <c:ptCount val="8"/>
                <c:pt idx="0">
                  <c:v>170</c:v>
                </c:pt>
                <c:pt idx="1">
                  <c:v>165</c:v>
                </c:pt>
                <c:pt idx="2">
                  <c:v>160</c:v>
                </c:pt>
                <c:pt idx="3">
                  <c:v>155</c:v>
                </c:pt>
                <c:pt idx="4">
                  <c:v>175</c:v>
                </c:pt>
                <c:pt idx="5">
                  <c:v>180</c:v>
                </c:pt>
                <c:pt idx="6">
                  <c:v>185</c:v>
                </c:pt>
                <c:pt idx="7">
                  <c:v>190</c:v>
                </c:pt>
              </c:numCache>
            </c:numRef>
          </c:xVal>
          <c:yVal>
            <c:numRef>
              <c:f>Data!$BA$473:$BA$480</c:f>
              <c:numCache>
                <c:formatCode>General</c:formatCode>
                <c:ptCount val="8"/>
                <c:pt idx="0">
                  <c:v>6.4033019997475424</c:v>
                </c:pt>
                <c:pt idx="1">
                  <c:v>7.1576779057271089</c:v>
                </c:pt>
                <c:pt idx="2">
                  <c:v>7.6943879046695773</c:v>
                </c:pt>
                <c:pt idx="3">
                  <c:v>11.150499238205134</c:v>
                </c:pt>
                <c:pt idx="4">
                  <c:v>6.1274110587928536</c:v>
                </c:pt>
                <c:pt idx="5">
                  <c:v>6.4852671540500602</c:v>
                </c:pt>
                <c:pt idx="6">
                  <c:v>6.3018862591097715</c:v>
                </c:pt>
                <c:pt idx="7">
                  <c:v>6.3089489705622048</c:v>
                </c:pt>
              </c:numCache>
            </c:numRef>
          </c:yVal>
          <c:smooth val="0"/>
        </c:ser>
        <c:dLbls>
          <c:showLegendKey val="0"/>
          <c:showVal val="0"/>
          <c:showCatName val="0"/>
          <c:showSerName val="0"/>
          <c:showPercent val="0"/>
          <c:showBubbleSize val="0"/>
        </c:dLbls>
        <c:axId val="252136080"/>
        <c:axId val="252136464"/>
      </c:scatterChart>
      <c:valAx>
        <c:axId val="252136080"/>
        <c:scaling>
          <c:orientation val="minMax"/>
          <c:max val="195"/>
          <c:min val="150"/>
        </c:scaling>
        <c:delete val="0"/>
        <c:axPos val="b"/>
        <c:title>
          <c:tx>
            <c:rich>
              <a:bodyPr/>
              <a:lstStyle/>
              <a:p>
                <a:pPr>
                  <a:defRPr/>
                </a:pPr>
                <a:r>
                  <a:rPr lang="en-US" sz="900">
                    <a:latin typeface="Arial" panose="020B0604020202020204" pitchFamily="34" charset="0"/>
                    <a:cs typeface="Arial" panose="020B0604020202020204" pitchFamily="34" charset="0"/>
                  </a:rPr>
                  <a:t>Injection Timing</a:t>
                </a:r>
              </a:p>
            </c:rich>
          </c:tx>
          <c:layout>
            <c:manualLayout>
              <c:xMode val="edge"/>
              <c:yMode val="edge"/>
              <c:x val="0.37022684664416955"/>
              <c:y val="0.92103565179352587"/>
            </c:manualLayout>
          </c:layout>
          <c:overlay val="0"/>
        </c:title>
        <c:numFmt formatCode="General" sourceLinked="1"/>
        <c:majorTickMark val="out"/>
        <c:minorTickMark val="none"/>
        <c:tickLblPos val="none"/>
        <c:crossAx val="252136464"/>
        <c:crosses val="autoZero"/>
        <c:crossBetween val="midCat"/>
      </c:valAx>
      <c:valAx>
        <c:axId val="252136464"/>
        <c:scaling>
          <c:orientation val="minMax"/>
          <c:min val="4"/>
        </c:scaling>
        <c:delete val="0"/>
        <c:axPos val="l"/>
        <c:majorGridlines/>
        <c:title>
          <c:tx>
            <c:rich>
              <a:bodyPr rot="-5400000" vert="horz"/>
              <a:lstStyle/>
              <a:p>
                <a:pPr>
                  <a:defRPr/>
                </a:pPr>
                <a:r>
                  <a:rPr lang="en-US" sz="900">
                    <a:latin typeface="Arial" panose="020B0604020202020204" pitchFamily="34" charset="0"/>
                    <a:cs typeface="Arial" panose="020B0604020202020204" pitchFamily="34" charset="0"/>
                  </a:rPr>
                  <a:t>Objective Function</a:t>
                </a:r>
              </a:p>
            </c:rich>
          </c:tx>
          <c:layout>
            <c:manualLayout>
              <c:xMode val="edge"/>
              <c:yMode val="edge"/>
              <c:x val="1.5873015873015876E-2"/>
              <c:y val="0.27138287401574812"/>
            </c:manualLayout>
          </c:layout>
          <c:overlay val="0"/>
        </c:title>
        <c:numFmt formatCode="General" sourceLinked="1"/>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n-US"/>
          </a:p>
        </c:txPr>
        <c:crossAx val="252136080"/>
        <c:crosses val="autoZero"/>
        <c:crossBetween val="midCat"/>
      </c:valAx>
      <c:spPr>
        <a:solidFill>
          <a:schemeClr val="bg1">
            <a:lumMod val="50000"/>
            <a:lumOff val="50000"/>
            <a:alpha val="75000"/>
          </a:schemeClr>
        </a:solidFill>
      </c:spPr>
    </c:plotArea>
    <c:legend>
      <c:legendPos val="r"/>
      <c:legendEntry>
        <c:idx val="0"/>
        <c:txPr>
          <a:bodyPr/>
          <a:lstStyle/>
          <a:p>
            <a:pPr>
              <a:defRPr sz="800">
                <a:latin typeface="Arial" panose="020B0604020202020204" pitchFamily="34" charset="0"/>
                <a:cs typeface="Arial" panose="020B0604020202020204" pitchFamily="34" charset="0"/>
              </a:defRPr>
            </a:pPr>
            <a:endParaRPr lang="en-US"/>
          </a:p>
        </c:txPr>
      </c:legendEntry>
      <c:layout>
        <c:manualLayout>
          <c:xMode val="edge"/>
          <c:yMode val="edge"/>
          <c:x val="0.78883139607549202"/>
          <c:y val="0.28846101268591434"/>
          <c:w val="0.16327177852768388"/>
          <c:h val="0.10464648950131253"/>
        </c:manualLayout>
      </c:layout>
      <c:overlay val="0"/>
    </c:legend>
    <c:plotVisOnly val="1"/>
    <c:dispBlanksAs val="gap"/>
    <c:showDLblsOverMax val="0"/>
  </c:chart>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0.38491</cdr:x>
      <cdr:y>0.73667</cdr:y>
    </cdr:from>
    <cdr:to>
      <cdr:x>0.45152</cdr:x>
      <cdr:y>0.80117</cdr:y>
    </cdr:to>
    <cdr:sp macro="" textlink="">
      <cdr:nvSpPr>
        <cdr:cNvPr id="2" name="TextBox 1"/>
        <cdr:cNvSpPr txBox="1"/>
      </cdr:nvSpPr>
      <cdr:spPr>
        <a:xfrm xmlns:a="http://schemas.openxmlformats.org/drawingml/2006/main">
          <a:off x="2201325" y="2611204"/>
          <a:ext cx="3810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chemeClr val="tx1"/>
              </a:solidFill>
            </a:rPr>
            <a:t>200</a:t>
          </a:r>
        </a:p>
      </cdr:txBody>
    </cdr:sp>
  </cdr:relSizeAnchor>
  <cdr:relSizeAnchor xmlns:cdr="http://schemas.openxmlformats.org/drawingml/2006/chartDrawing">
    <cdr:from>
      <cdr:x>0.55811</cdr:x>
      <cdr:y>0.73667</cdr:y>
    </cdr:from>
    <cdr:to>
      <cdr:x>0.63806</cdr:x>
      <cdr:y>0.80117</cdr:y>
    </cdr:to>
    <cdr:sp macro="" textlink="">
      <cdr:nvSpPr>
        <cdr:cNvPr id="3" name="TextBox 2"/>
        <cdr:cNvSpPr txBox="1"/>
      </cdr:nvSpPr>
      <cdr:spPr>
        <a:xfrm xmlns:a="http://schemas.openxmlformats.org/drawingml/2006/main">
          <a:off x="3191925" y="2611204"/>
          <a:ext cx="4572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chemeClr val="tx1"/>
              </a:solidFill>
            </a:rPr>
            <a:t>300</a:t>
          </a:r>
        </a:p>
      </cdr:txBody>
    </cdr:sp>
  </cdr:relSizeAnchor>
  <cdr:relSizeAnchor xmlns:cdr="http://schemas.openxmlformats.org/drawingml/2006/chartDrawing">
    <cdr:from>
      <cdr:x>0.69135</cdr:x>
      <cdr:y>0.73667</cdr:y>
    </cdr:from>
    <cdr:to>
      <cdr:x>0.78462</cdr:x>
      <cdr:y>0.82266</cdr:y>
    </cdr:to>
    <cdr:sp macro="" textlink="">
      <cdr:nvSpPr>
        <cdr:cNvPr id="4" name="TextBox 3"/>
        <cdr:cNvSpPr txBox="1"/>
      </cdr:nvSpPr>
      <cdr:spPr>
        <a:xfrm xmlns:a="http://schemas.openxmlformats.org/drawingml/2006/main">
          <a:off x="3953925" y="2611204"/>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rPr>
            <a:t>400</a:t>
          </a:r>
        </a:p>
      </cdr:txBody>
    </cdr:sp>
  </cdr:relSizeAnchor>
  <cdr:relSizeAnchor xmlns:cdr="http://schemas.openxmlformats.org/drawingml/2006/chartDrawing">
    <cdr:from>
      <cdr:x>0.77744</cdr:x>
      <cdr:y>0.73667</cdr:y>
    </cdr:from>
    <cdr:to>
      <cdr:x>0.89838</cdr:x>
      <cdr:y>0.80117</cdr:y>
    </cdr:to>
    <cdr:sp macro="" textlink="">
      <cdr:nvSpPr>
        <cdr:cNvPr id="5" name="TextBox 4"/>
        <cdr:cNvSpPr txBox="1"/>
      </cdr:nvSpPr>
      <cdr:spPr>
        <a:xfrm xmlns:a="http://schemas.openxmlformats.org/drawingml/2006/main">
          <a:off x="4446279" y="2611204"/>
          <a:ext cx="691691"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rPr>
            <a:t>500</a:t>
          </a:r>
        </a:p>
      </cdr:txBody>
    </cdr:sp>
  </cdr:relSizeAnchor>
  <cdr:relSizeAnchor xmlns:cdr="http://schemas.openxmlformats.org/drawingml/2006/chartDrawing">
    <cdr:from>
      <cdr:x>0.85651</cdr:x>
      <cdr:y>0.73667</cdr:y>
    </cdr:from>
    <cdr:to>
      <cdr:x>0.93077</cdr:x>
      <cdr:y>0.79415</cdr:y>
    </cdr:to>
    <cdr:sp macro="" textlink="">
      <cdr:nvSpPr>
        <cdr:cNvPr id="6" name="TextBox 5"/>
        <cdr:cNvSpPr txBox="1"/>
      </cdr:nvSpPr>
      <cdr:spPr>
        <a:xfrm xmlns:a="http://schemas.openxmlformats.org/drawingml/2006/main">
          <a:off x="4898517" y="2611204"/>
          <a:ext cx="424703" cy="203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rPr>
            <a:t>600</a:t>
          </a:r>
        </a:p>
      </cdr:txBody>
    </cdr:sp>
  </cdr:relSizeAnchor>
  <cdr:relSizeAnchor xmlns:cdr="http://schemas.openxmlformats.org/drawingml/2006/chartDrawing">
    <cdr:from>
      <cdr:x>0.91785</cdr:x>
      <cdr:y>0.73667</cdr:y>
    </cdr:from>
    <cdr:to>
      <cdr:x>0.99057</cdr:x>
      <cdr:y>0.80269</cdr:y>
    </cdr:to>
    <cdr:sp macro="" textlink="">
      <cdr:nvSpPr>
        <cdr:cNvPr id="7" name="TextBox 6"/>
        <cdr:cNvSpPr txBox="1"/>
      </cdr:nvSpPr>
      <cdr:spPr>
        <a:xfrm xmlns:a="http://schemas.openxmlformats.org/drawingml/2006/main">
          <a:off x="5249325" y="2611204"/>
          <a:ext cx="415896" cy="234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rPr>
            <a:t>700</a:t>
          </a:r>
        </a:p>
      </cdr:txBody>
    </cdr:sp>
  </cdr:relSizeAnchor>
</c:userShapes>
</file>

<file path=ppt/drawings/drawing2.xml><?xml version="1.0" encoding="utf-8"?>
<c:userShapes xmlns:c="http://schemas.openxmlformats.org/drawingml/2006/chart">
  <cdr:relSizeAnchor xmlns:cdr="http://schemas.openxmlformats.org/drawingml/2006/chartDrawing">
    <cdr:from>
      <cdr:x>0.82222</cdr:x>
      <cdr:y>0.7</cdr:y>
    </cdr:from>
    <cdr:to>
      <cdr:x>1</cdr:x>
      <cdr:y>0.85606</cdr:y>
    </cdr:to>
    <cdr:sp macro="" textlink="">
      <cdr:nvSpPr>
        <cdr:cNvPr id="2" name="TextBox 1"/>
        <cdr:cNvSpPr txBox="1"/>
      </cdr:nvSpPr>
      <cdr:spPr>
        <a:xfrm xmlns:a="http://schemas.openxmlformats.org/drawingml/2006/main">
          <a:off x="2819400" y="2133600"/>
          <a:ext cx="609600" cy="475671"/>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800" dirty="0">
              <a:solidFill>
                <a:schemeClr val="tx1"/>
              </a:solidFill>
              <a:latin typeface="Arial" panose="020B0604020202020204" pitchFamily="34" charset="0"/>
              <a:cs typeface="Arial" panose="020B0604020202020204" pitchFamily="34" charset="0"/>
            </a:rPr>
            <a:t>Injection timing 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C7BE4A-921C-4E82-87EE-12B5784931AD}" type="datetimeFigureOut">
              <a:rPr lang="en-US"/>
              <a:pPr>
                <a:defRPr/>
              </a:pPr>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E5CA614-4CFC-436B-A09B-63A333F8B372}" type="slidenum">
              <a:rPr lang="en-US"/>
              <a:pPr>
                <a:defRPr/>
              </a:pPr>
              <a:t>‹#›</a:t>
            </a:fld>
            <a:endParaRPr lang="en-US"/>
          </a:p>
        </p:txBody>
      </p:sp>
    </p:spTree>
    <p:extLst>
      <p:ext uri="{BB962C8B-B14F-4D97-AF65-F5344CB8AC3E}">
        <p14:creationId xmlns:p14="http://schemas.microsoft.com/office/powerpoint/2010/main" val="16206064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Crystal</a:t>
            </a:r>
            <a:r>
              <a:rPr lang="en-US" baseline="0" dirty="0" smtClean="0"/>
              <a:t> </a:t>
            </a:r>
          </a:p>
          <a:p>
            <a:pPr>
              <a:spcBef>
                <a:spcPct val="0"/>
              </a:spcBef>
            </a:pPr>
            <a:endParaRPr lang="en-US" baseline="0" dirty="0" smtClean="0"/>
          </a:p>
          <a:p>
            <a:pPr>
              <a:spcBef>
                <a:spcPct val="0"/>
              </a:spcBef>
            </a:pPr>
            <a:r>
              <a:rPr lang="en-US" baseline="0" dirty="0" smtClean="0"/>
              <a:t>“Good morning Ladies and Gentlemen. We represent the University of Idaho Clean Snowmobile Competition team. I am Crystal Green, this is Mark Woodland and Dillon Savage”</a:t>
            </a: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3F7111-D65B-4816-942F-125AA1930B75}"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34090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Crystal </a:t>
            </a:r>
          </a:p>
          <a:p>
            <a:endParaRPr lang="en-US" dirty="0" smtClean="0"/>
          </a:p>
          <a:p>
            <a:r>
              <a:rPr lang="en-US" dirty="0" smtClean="0"/>
              <a:t>We</a:t>
            </a:r>
            <a:r>
              <a:rPr lang="en-US" baseline="0" dirty="0" smtClean="0"/>
              <a:t> know that when we enter industry we will not be working with just mechanical engineers. We will be working with engineers of other disciplines and people of all skill sets. It was goal this year to have interdisciplinary projects. The projects we chose were an Electronic Throttle Control and a Mechanically Active Quarter-wave Resonator. </a:t>
            </a:r>
            <a:endParaRPr lang="en-US" dirty="0" smtClean="0"/>
          </a:p>
        </p:txBody>
      </p:sp>
      <p:sp>
        <p:nvSpPr>
          <p:cNvPr id="4" name="Slide Number Placeholder 3"/>
          <p:cNvSpPr>
            <a:spLocks noGrp="1"/>
          </p:cNvSpPr>
          <p:nvPr>
            <p:ph type="sldNum" sz="quarter" idx="10"/>
          </p:nvPr>
        </p:nvSpPr>
        <p:spPr/>
        <p:txBody>
          <a:bodyPr/>
          <a:lstStyle/>
          <a:p>
            <a:pPr>
              <a:defRPr/>
            </a:pPr>
            <a:fld id="{5E5CA614-4CFC-436B-A09B-63A333F8B372}" type="slidenum">
              <a:rPr lang="en-US" smtClean="0"/>
              <a:pPr>
                <a:defRPr/>
              </a:pPr>
              <a:t>10</a:t>
            </a:fld>
            <a:endParaRPr lang="en-US"/>
          </a:p>
        </p:txBody>
      </p:sp>
    </p:spTree>
    <p:extLst>
      <p:ext uri="{BB962C8B-B14F-4D97-AF65-F5344CB8AC3E}">
        <p14:creationId xmlns:p14="http://schemas.microsoft.com/office/powerpoint/2010/main" val="2184242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Crystal </a:t>
            </a:r>
            <a:endParaRPr lang="en-US" baseline="0" dirty="0" smtClean="0"/>
          </a:p>
          <a:p>
            <a:pPr marL="0" indent="0">
              <a:buFont typeface="Arial" panose="020B0604020202020204" pitchFamily="34" charset="0"/>
              <a:buNone/>
            </a:pPr>
            <a:r>
              <a:rPr lang="en-US" baseline="0" dirty="0" smtClean="0"/>
              <a:t>In order to increase the efficiency of our snowmobile we chose to implement an Electronic Throttle Control. This gives us the ability to limit our throttle in Eco mode to fifty percent to reduce pumping losses while running at 100 percent in sport to not sacrifice power. We are aware that many  experience riders do not support electronic throttles. It was our desire to create an ETC that only differed slightly from a mechanical throttle and already some competitors have commented on how similar it feels. With the electrical components it allows smoother throttle control over rough terrain. </a:t>
            </a:r>
            <a:endParaRPr lang="en-US" dirty="0"/>
          </a:p>
        </p:txBody>
      </p:sp>
      <p:sp>
        <p:nvSpPr>
          <p:cNvPr id="4" name="Slide Number Placeholder 3"/>
          <p:cNvSpPr>
            <a:spLocks noGrp="1"/>
          </p:cNvSpPr>
          <p:nvPr>
            <p:ph type="sldNum" sz="quarter" idx="10"/>
          </p:nvPr>
        </p:nvSpPr>
        <p:spPr/>
        <p:txBody>
          <a:bodyPr/>
          <a:lstStyle/>
          <a:p>
            <a:pPr>
              <a:defRPr/>
            </a:pPr>
            <a:fld id="{5E5CA614-4CFC-436B-A09B-63A333F8B372}" type="slidenum">
              <a:rPr lang="en-US" smtClean="0"/>
              <a:pPr>
                <a:defRPr/>
              </a:pPr>
              <a:t>11</a:t>
            </a:fld>
            <a:endParaRPr lang="en-US"/>
          </a:p>
        </p:txBody>
      </p:sp>
    </p:spTree>
    <p:extLst>
      <p:ext uri="{BB962C8B-B14F-4D97-AF65-F5344CB8AC3E}">
        <p14:creationId xmlns:p14="http://schemas.microsoft.com/office/powerpoint/2010/main" val="250078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Crystal</a:t>
            </a:r>
          </a:p>
          <a:p>
            <a:pPr>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baseline="0" dirty="0" smtClean="0"/>
              <a:t>A quarter wave resonator works by producing destructive sound waves which reduces noise in the exhaust. Last year we saw significant gains from our quarter wave resonator but we determined that since it was only effective at one engine speed it was not marketable. The mechanically active quarter-wave resonator was designed to reduce noise at a wider range of engine speeds. This is similar to noise cancellation of high end headphones. </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3E67CB-28FE-4B8E-9B2F-16CFE04229ED}"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31648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endParaRPr lang="en-US" dirty="0" smtClean="0"/>
          </a:p>
          <a:p>
            <a:pPr marL="171450" indent="-171450">
              <a:buFont typeface="Arial" panose="020B0604020202020204" pitchFamily="34" charset="0"/>
              <a:buChar char="•"/>
            </a:pPr>
            <a:r>
              <a:rPr lang="en-US" dirty="0" smtClean="0"/>
              <a:t>Each</a:t>
            </a:r>
            <a:r>
              <a:rPr lang="en-US" baseline="0" dirty="0" smtClean="0"/>
              <a:t> component in the tune pipe relies on the other </a:t>
            </a:r>
          </a:p>
          <a:p>
            <a:pPr marL="171450" indent="-171450">
              <a:buFont typeface="Arial" panose="020B0604020202020204" pitchFamily="34" charset="0"/>
              <a:buChar char="•"/>
            </a:pPr>
            <a:r>
              <a:rPr lang="en-US" baseline="0" dirty="0" smtClean="0"/>
              <a:t>Tune length is identified as the total L in photo </a:t>
            </a:r>
          </a:p>
          <a:p>
            <a:pPr marL="171450" indent="-171450">
              <a:buFont typeface="Arial" panose="020B0604020202020204" pitchFamily="34" charset="0"/>
              <a:buChar char="•"/>
            </a:pPr>
            <a:r>
              <a:rPr lang="en-US" baseline="0" dirty="0" smtClean="0"/>
              <a:t>By modifying any of the components changes the tune length </a:t>
            </a:r>
          </a:p>
          <a:p>
            <a:pPr marL="171450" indent="-171450">
              <a:buFont typeface="Arial" panose="020B0604020202020204" pitchFamily="34" charset="0"/>
              <a:buChar char="•"/>
            </a:pPr>
            <a:r>
              <a:rPr lang="en-US" baseline="0" dirty="0" smtClean="0"/>
              <a:t>We modified the head first with a 2 in y-pipe extension </a:t>
            </a:r>
          </a:p>
          <a:p>
            <a:pPr marL="171450" indent="-171450">
              <a:buFont typeface="Arial" panose="020B0604020202020204" pitchFamily="34" charset="0"/>
              <a:buChar char="•"/>
            </a:pPr>
            <a:r>
              <a:rPr lang="en-US" baseline="0" dirty="0" smtClean="0"/>
              <a:t>Saw results showing an increase in power, better trapping </a:t>
            </a:r>
            <a:r>
              <a:rPr lang="en-US" baseline="0" dirty="0" err="1" smtClean="0"/>
              <a:t>effieciency</a:t>
            </a:r>
            <a:r>
              <a:rPr lang="en-US" baseline="0" dirty="0" smtClean="0"/>
              <a:t>, and an improvement in emissions </a:t>
            </a:r>
          </a:p>
          <a:p>
            <a:pPr marL="171450" indent="-171450">
              <a:buFont typeface="Arial" panose="020B0604020202020204" pitchFamily="34" charset="0"/>
              <a:buChar char="•"/>
            </a:pPr>
            <a:r>
              <a:rPr lang="en-US" baseline="0" dirty="0" smtClean="0"/>
              <a:t>Due to packaging </a:t>
            </a:r>
            <a:r>
              <a:rPr lang="en-US" baseline="0" dirty="0" err="1" smtClean="0"/>
              <a:t>constrants</a:t>
            </a:r>
            <a:r>
              <a:rPr lang="en-US" baseline="0" dirty="0" smtClean="0"/>
              <a:t> could only implement .75 in extension which showed similar results </a:t>
            </a:r>
            <a:endParaRPr lang="en-US" dirty="0"/>
          </a:p>
        </p:txBody>
      </p:sp>
      <p:sp>
        <p:nvSpPr>
          <p:cNvPr id="4" name="Slide Number Placeholder 3"/>
          <p:cNvSpPr>
            <a:spLocks noGrp="1"/>
          </p:cNvSpPr>
          <p:nvPr>
            <p:ph type="sldNum" sz="quarter" idx="10"/>
          </p:nvPr>
        </p:nvSpPr>
        <p:spPr/>
        <p:txBody>
          <a:bodyPr/>
          <a:lstStyle/>
          <a:p>
            <a:pPr>
              <a:defRPr/>
            </a:pPr>
            <a:fld id="{5E5CA614-4CFC-436B-A09B-63A333F8B372}" type="slidenum">
              <a:rPr lang="en-US" smtClean="0"/>
              <a:pPr>
                <a:defRPr/>
              </a:pPr>
              <a:t>13</a:t>
            </a:fld>
            <a:endParaRPr lang="en-US"/>
          </a:p>
        </p:txBody>
      </p:sp>
    </p:spTree>
    <p:extLst>
      <p:ext uri="{BB962C8B-B14F-4D97-AF65-F5344CB8AC3E}">
        <p14:creationId xmlns:p14="http://schemas.microsoft.com/office/powerpoint/2010/main" val="3416756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p>
          <a:p>
            <a:endParaRPr lang="en-US" dirty="0" smtClean="0"/>
          </a:p>
          <a:p>
            <a:pPr marL="171450" indent="-171450">
              <a:buFont typeface="Arial" panose="020B0604020202020204" pitchFamily="34" charset="0"/>
              <a:buChar char="•"/>
            </a:pPr>
            <a:r>
              <a:rPr lang="en-US" dirty="0" smtClean="0"/>
              <a:t>Referenced </a:t>
            </a:r>
            <a:r>
              <a:rPr lang="en-US" dirty="0" err="1" smtClean="0"/>
              <a:t>bsfc</a:t>
            </a:r>
            <a:r>
              <a:rPr lang="en-US" dirty="0" smtClean="0"/>
              <a:t> map</a:t>
            </a:r>
            <a:r>
              <a:rPr lang="en-US" baseline="0" dirty="0" smtClean="0"/>
              <a:t> to match best </a:t>
            </a:r>
            <a:r>
              <a:rPr lang="en-US" baseline="0" dirty="0" err="1" smtClean="0"/>
              <a:t>bsfc</a:t>
            </a:r>
            <a:r>
              <a:rPr lang="en-US" baseline="0" dirty="0" smtClean="0"/>
              <a:t> with common cruising speeds </a:t>
            </a:r>
          </a:p>
          <a:p>
            <a:pPr marL="171450" indent="-171450">
              <a:buFont typeface="Arial" panose="020B0604020202020204" pitchFamily="34" charset="0"/>
              <a:buChar char="•"/>
            </a:pPr>
            <a:r>
              <a:rPr lang="en-US" baseline="0" dirty="0" smtClean="0"/>
              <a:t>Modified clutching to improve coasting </a:t>
            </a:r>
          </a:p>
          <a:p>
            <a:pPr marL="171450" indent="-171450">
              <a:buFont typeface="Arial" panose="020B0604020202020204" pitchFamily="34" charset="0"/>
              <a:buChar char="•"/>
            </a:pPr>
            <a:r>
              <a:rPr lang="en-US" baseline="0" dirty="0" smtClean="0"/>
              <a:t>Planned on using water trench test (ran out of time)</a:t>
            </a:r>
          </a:p>
          <a:p>
            <a:pPr marL="171450" indent="-171450">
              <a:buFont typeface="Arial" panose="020B0604020202020204" pitchFamily="34" charset="0"/>
              <a:buChar char="•"/>
            </a:pPr>
            <a:r>
              <a:rPr lang="en-US" baseline="0" dirty="0" smtClean="0"/>
              <a:t>Instead used roll down and force pull test </a:t>
            </a:r>
            <a:endParaRPr lang="en-US" dirty="0"/>
          </a:p>
        </p:txBody>
      </p:sp>
      <p:sp>
        <p:nvSpPr>
          <p:cNvPr id="4" name="Slide Number Placeholder 3"/>
          <p:cNvSpPr>
            <a:spLocks noGrp="1"/>
          </p:cNvSpPr>
          <p:nvPr>
            <p:ph type="sldNum" sz="quarter" idx="10"/>
          </p:nvPr>
        </p:nvSpPr>
        <p:spPr/>
        <p:txBody>
          <a:bodyPr/>
          <a:lstStyle/>
          <a:p>
            <a:pPr>
              <a:defRPr/>
            </a:pPr>
            <a:fld id="{5E5CA614-4CFC-436B-A09B-63A333F8B372}" type="slidenum">
              <a:rPr lang="en-US" smtClean="0"/>
              <a:pPr>
                <a:defRPr/>
              </a:pPr>
              <a:t>14</a:t>
            </a:fld>
            <a:endParaRPr lang="en-US"/>
          </a:p>
        </p:txBody>
      </p:sp>
    </p:spTree>
    <p:extLst>
      <p:ext uri="{BB962C8B-B14F-4D97-AF65-F5344CB8AC3E}">
        <p14:creationId xmlns:p14="http://schemas.microsoft.com/office/powerpoint/2010/main" val="4134930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Crystal</a:t>
            </a:r>
          </a:p>
          <a:p>
            <a:pPr>
              <a:spcBef>
                <a:spcPct val="0"/>
              </a:spcBef>
            </a:pPr>
            <a:endParaRPr lang="en-US" dirty="0" smtClean="0"/>
          </a:p>
          <a:p>
            <a:pPr>
              <a:spcBef>
                <a:spcPct val="0"/>
              </a:spcBef>
            </a:pPr>
            <a:r>
              <a:rPr lang="en-US" baseline="0" dirty="0" smtClean="0"/>
              <a:t>A 5-mode emissions test is an industry standard for snowmobiles. A maximum e-score is a 210 which means you are only emitting air and water from your exhaust.  </a:t>
            </a:r>
            <a:r>
              <a:rPr lang="en-US" dirty="0" smtClean="0"/>
              <a:t>A</a:t>
            </a:r>
            <a:r>
              <a:rPr lang="en-US" baseline="0" dirty="0" smtClean="0"/>
              <a:t> big change in the rules this year is that all teams will be scored by their worst emissions score of their two modes. In our worst mode, during our own testing we achieved and e score of 199. Shown on this graphs is </a:t>
            </a:r>
            <a:r>
              <a:rPr lang="en-US" baseline="0" dirty="0" err="1" smtClean="0"/>
              <a:t>kettering</a:t>
            </a:r>
            <a:r>
              <a:rPr lang="en-US" baseline="0" dirty="0" smtClean="0"/>
              <a:t>, </a:t>
            </a:r>
            <a:r>
              <a:rPr lang="en-US" baseline="0" dirty="0" err="1" smtClean="0"/>
              <a:t>Platville</a:t>
            </a:r>
            <a:r>
              <a:rPr lang="en-US" baseline="0" dirty="0" smtClean="0"/>
              <a:t>, last years configuration and this years. As you can see we are very competitive, with a highly advanced four-stroke and a comparably powered four-stroke, and have improved from last year.</a:t>
            </a:r>
          </a:p>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A1EA2B-EC7D-424B-85D1-E47E06B85C31}"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111317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Crystal</a:t>
            </a:r>
            <a:endParaRPr lang="en-US" baseline="0" dirty="0" smtClean="0"/>
          </a:p>
          <a:p>
            <a:pPr>
              <a:spcBef>
                <a:spcPct val="0"/>
              </a:spcBef>
            </a:pPr>
            <a:endParaRPr lang="en-US" baseline="0" dirty="0" smtClean="0"/>
          </a:p>
          <a:p>
            <a:pPr marL="0" indent="0">
              <a:spcBef>
                <a:spcPct val="0"/>
              </a:spcBef>
              <a:buFont typeface="Arial" panose="020B0604020202020204" pitchFamily="34" charset="0"/>
              <a:buNone/>
            </a:pPr>
            <a:r>
              <a:rPr lang="en-US" baseline="0" dirty="0" smtClean="0"/>
              <a:t>For a snowmobile the sound level is tested by a full throttle pass by sound test called the J-192. The measurement is taken from the side of the vehicle. In order to reduce noise in this event we put deflectors on our intakes. It was our desire to redirect noise to the front and the back of the snowmobiles effectively keeping sound on the trail. </a:t>
            </a: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CBCEA-BF89-4DBF-B2E8-B3C7F1EB195E}"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979866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Crystal</a:t>
            </a:r>
            <a:endParaRPr lang="en-US" baseline="0" dirty="0" smtClean="0"/>
          </a:p>
          <a:p>
            <a:pPr>
              <a:spcBef>
                <a:spcPct val="0"/>
              </a:spcBef>
            </a:pPr>
            <a:endParaRPr lang="en-US" baseline="0" dirty="0" smtClean="0"/>
          </a:p>
          <a:p>
            <a:pPr>
              <a:spcBef>
                <a:spcPct val="0"/>
              </a:spcBef>
            </a:pPr>
            <a:r>
              <a:rPr lang="en-US" baseline="0" dirty="0" smtClean="0"/>
              <a:t>Metals vibrate. This means that the metal on our tunnel vibrates. In the past we have used an adhesive sound damping material but this year we explore the option of using a paint on damping material. In order to test different configurations we took a z-channel to represent the tunnel and recorded the vibrations after hitting it with a hammer.  The configurations we tried were the paint on only on one side of the tunnel, the adhesive and paint on, on either side of the tunnel and the paint on </a:t>
            </a:r>
            <a:r>
              <a:rPr lang="en-US" baseline="0" dirty="0" err="1" smtClean="0"/>
              <a:t>on</a:t>
            </a:r>
            <a:r>
              <a:rPr lang="en-US" baseline="0" dirty="0" smtClean="0"/>
              <a:t> both sides. With this test we found that the paint on damping material on both sides increased the damping ratio by 11.5 percent compared to the adhesive material. This means the vibrations will have less power and stop sooner.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C5025F-6984-4981-A9EA-EED05E606DB4}"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873633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Mark</a:t>
            </a:r>
          </a:p>
          <a:p>
            <a:pPr>
              <a:spcBef>
                <a:spcPct val="0"/>
              </a:spcBef>
            </a:pPr>
            <a:r>
              <a:rPr lang="en-US" dirty="0" smtClean="0"/>
              <a:t>“When a dealer</a:t>
            </a:r>
            <a:r>
              <a:rPr lang="en-US" baseline="0" dirty="0" smtClean="0"/>
              <a:t> or outfitter looks at a snowmobile they want something that people want to rent and costs them little to no money in maintenance. The only required yearly maintenance on an e-</a:t>
            </a:r>
            <a:r>
              <a:rPr lang="en-US" baseline="0" dirty="0" err="1" smtClean="0"/>
              <a:t>tec</a:t>
            </a:r>
            <a:r>
              <a:rPr lang="en-US" baseline="0" dirty="0" smtClean="0"/>
              <a:t> is to check and clean the RAVE valves every year. The components that the team added will add no yearly maintenance. The dual mode capabilities of the snowmobile  gives the dealer an opportunity to rent the snowmobile to all types of riders due to the varying horsepower.”</a:t>
            </a: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43F640-DFDB-473B-83C0-98D675008993}"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424245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Mark</a:t>
            </a:r>
          </a:p>
          <a:p>
            <a:pPr marL="171450" indent="-171450">
              <a:spcBef>
                <a:spcPct val="0"/>
              </a:spcBef>
              <a:buFont typeface="Arial" panose="020B0604020202020204" pitchFamily="34" charset="0"/>
              <a:buChar char="•"/>
            </a:pPr>
            <a:r>
              <a:rPr lang="en-US" baseline="0" dirty="0" smtClean="0"/>
              <a:t>Move the snowmobile</a:t>
            </a:r>
          </a:p>
          <a:p>
            <a:pPr marL="171450" indent="-171450">
              <a:spcBef>
                <a:spcPct val="0"/>
              </a:spcBef>
              <a:buFont typeface="Arial" panose="020B0604020202020204" pitchFamily="34" charset="0"/>
              <a:buChar char="•"/>
            </a:pPr>
            <a:r>
              <a:rPr lang="en-US" baseline="0" dirty="0" smtClean="0"/>
              <a:t>Get where you are going</a:t>
            </a:r>
          </a:p>
          <a:p>
            <a:pPr marL="171450" indent="-171450">
              <a:spcBef>
                <a:spcPct val="0"/>
              </a:spcBef>
              <a:buFont typeface="Arial" panose="020B0604020202020204" pitchFamily="34" charset="0"/>
              <a:buChar char="•"/>
            </a:pPr>
            <a:r>
              <a:rPr lang="en-US" baseline="0" dirty="0" smtClean="0"/>
              <a:t>Have more miles between fill ups</a:t>
            </a:r>
          </a:p>
          <a:p>
            <a:pPr marL="171450" indent="-171450">
              <a:spcBef>
                <a:spcPct val="0"/>
              </a:spcBef>
              <a:buFont typeface="Arial" panose="020B0604020202020204" pitchFamily="34" charset="0"/>
              <a:buChar char="•"/>
            </a:pPr>
            <a:r>
              <a:rPr lang="en-US" baseline="0" dirty="0" smtClean="0"/>
              <a:t>Light, easy handling, powerful</a:t>
            </a:r>
          </a:p>
          <a:p>
            <a:pPr marL="171450" indent="-171450">
              <a:spcBef>
                <a:spcPct val="0"/>
              </a:spcBef>
              <a:buFont typeface="Arial" panose="020B0604020202020204" pitchFamily="34" charset="0"/>
              <a:buChar char="•"/>
            </a:pPr>
            <a:r>
              <a:rPr lang="en-US" baseline="0" dirty="0" smtClean="0"/>
              <a:t>23 mpg</a:t>
            </a: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EA009B-A03E-42DD-98C1-C276FFE06AC1}"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81351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Crystal</a:t>
            </a:r>
            <a:r>
              <a:rPr lang="en-US" baseline="0" dirty="0" smtClean="0"/>
              <a:t> </a:t>
            </a:r>
          </a:p>
          <a:p>
            <a:pPr>
              <a:spcBef>
                <a:spcPct val="0"/>
              </a:spcBef>
            </a:pPr>
            <a:endParaRPr lang="en-US" baseline="0" dirty="0" smtClean="0"/>
          </a:p>
          <a:p>
            <a:pPr marL="171450" indent="-171450">
              <a:spcBef>
                <a:spcPct val="0"/>
              </a:spcBef>
              <a:buFont typeface="Arial" panose="020B0604020202020204" pitchFamily="34" charset="0"/>
              <a:buChar char="•"/>
            </a:pPr>
            <a:r>
              <a:rPr lang="en-US" baseline="0" dirty="0" smtClean="0"/>
              <a:t>The clean snowmobile challenge started in 2000 with the intent of keeping snowmobiles in National Parks. Industry now produces snowmobiles that meet National Park Standards. The team believes that the focus has now shifted to trail access. Many of you here live in the Midwest and many of your trails are accessed through private lands. It is our intent to produce a snowmobile that will be welcome to ride across private land at 6 am. </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59E7DB-C93B-4FAD-8ED4-3A86EBC0DBD1}"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310838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Crystal and Mark being awesome together</a:t>
            </a:r>
            <a:endParaRPr lang="en-US" dirty="0"/>
          </a:p>
        </p:txBody>
      </p:sp>
      <p:sp>
        <p:nvSpPr>
          <p:cNvPr id="4" name="Slide Number Placeholder 3"/>
          <p:cNvSpPr>
            <a:spLocks noGrp="1"/>
          </p:cNvSpPr>
          <p:nvPr>
            <p:ph type="sldNum" sz="quarter" idx="10"/>
          </p:nvPr>
        </p:nvSpPr>
        <p:spPr/>
        <p:txBody>
          <a:bodyPr/>
          <a:lstStyle/>
          <a:p>
            <a:pPr>
              <a:defRPr/>
            </a:pPr>
            <a:fld id="{5E5CA614-4CFC-436B-A09B-63A333F8B372}" type="slidenum">
              <a:rPr lang="en-US" smtClean="0"/>
              <a:pPr>
                <a:defRPr/>
              </a:pPr>
              <a:t>20</a:t>
            </a:fld>
            <a:endParaRPr lang="en-US"/>
          </a:p>
        </p:txBody>
      </p:sp>
    </p:spTree>
    <p:extLst>
      <p:ext uri="{BB962C8B-B14F-4D97-AF65-F5344CB8AC3E}">
        <p14:creationId xmlns:p14="http://schemas.microsoft.com/office/powerpoint/2010/main" val="3478050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Crystal</a:t>
            </a:r>
          </a:p>
          <a:p>
            <a:pPr>
              <a:spcBef>
                <a:spcPct val="0"/>
              </a:spcBef>
            </a:pPr>
            <a:endParaRPr lang="en-US" dirty="0" smtClean="0"/>
          </a:p>
          <a:p>
            <a:pPr>
              <a:spcBef>
                <a:spcPct val="0"/>
              </a:spcBef>
            </a:pPr>
            <a:r>
              <a:rPr lang="en-US" dirty="0" smtClean="0"/>
              <a:t>With all of our modifications I believe that we have design</a:t>
            </a:r>
            <a:r>
              <a:rPr lang="en-US" baseline="0" dirty="0" smtClean="0"/>
              <a:t> a snowmobile that is fun to ride while being clean, quiet and fuel efficient. Our emissions score exceeds National Park Standards. In some conditions our noise meets national parks standards. We get 23 mpg while riding in mountainous terrain which is an improvement of 2 miles per gallon. We have a two mode snowmobile where in one mode you can climb up to the highest peak and in the other mode you can teach your kid how to drive. We did all of this while only adding about a thousand dollars to our snowmobile. I love riding this snowmobile. I would steal this sled if I could get away from it. </a:t>
            </a: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1D06ED-C813-4C29-B339-54975CE9D805}"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2915262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Crystal</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4E2CCA-416E-49ED-9DC8-96199243D5FE}"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2874031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Crystal</a:t>
            </a:r>
            <a:r>
              <a:rPr lang="en-US" baseline="0" dirty="0" smtClean="0"/>
              <a:t> </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813E3F-D2E9-4255-BD52-805AAB448E2B}"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1581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Crystal</a:t>
            </a:r>
          </a:p>
          <a:p>
            <a:pPr>
              <a:spcBef>
                <a:spcPct val="0"/>
              </a:spcBef>
            </a:pPr>
            <a:endParaRPr lang="en-US" baseline="0" dirty="0" smtClean="0"/>
          </a:p>
          <a:p>
            <a:pPr>
              <a:spcBef>
                <a:spcPct val="0"/>
              </a:spcBef>
            </a:pPr>
            <a:r>
              <a:rPr lang="en-US" baseline="0" dirty="0" smtClean="0"/>
              <a:t>In this competition all the teams are lost in a forest and are traveling down different trails that can lead us to our destination. Along these trails are obstacles. The obstacles that we have to face are running with up to 32% </a:t>
            </a:r>
            <a:r>
              <a:rPr lang="en-US" baseline="0" dirty="0" err="1" smtClean="0"/>
              <a:t>iso</a:t>
            </a:r>
            <a:r>
              <a:rPr lang="en-US" baseline="0" dirty="0" smtClean="0"/>
              <a:t> while meeting EPA exhaust and emissions standards. As students we choose to ride the trail rather than drive the highway. It is this adventure that turns us into quality engineers. </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CC6966-2452-4552-9AB5-1A782AF3B505}"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22112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Crystal</a:t>
            </a:r>
            <a:endParaRPr lang="en-US" baseline="0" dirty="0" smtClean="0"/>
          </a:p>
          <a:p>
            <a:pPr>
              <a:spcBef>
                <a:spcPct val="0"/>
              </a:spcBef>
            </a:pPr>
            <a:endParaRPr lang="en-US" dirty="0" smtClean="0"/>
          </a:p>
          <a:p>
            <a:pPr>
              <a:spcBef>
                <a:spcPct val="0"/>
              </a:spcBef>
            </a:pPr>
            <a:r>
              <a:rPr lang="en-US" dirty="0" smtClean="0"/>
              <a:t>It</a:t>
            </a:r>
            <a:r>
              <a:rPr lang="en-US" baseline="0" dirty="0" smtClean="0"/>
              <a:t> is our goal as a team to create a snowmobile that we would want to ride that is great for the environment. We want to push industry standards with cost effective solutions and we chose do this with a high performance two-stroke snowmobile. </a:t>
            </a: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A3AEE-081F-42D2-B663-C6C6503C0F37}"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303945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Mark</a:t>
            </a:r>
          </a:p>
          <a:p>
            <a:pPr marL="171450" indent="-171450">
              <a:spcBef>
                <a:spcPct val="0"/>
              </a:spcBef>
              <a:buFont typeface="Arial" panose="020B0604020202020204" pitchFamily="34" charset="0"/>
              <a:buChar char="•"/>
            </a:pPr>
            <a:r>
              <a:rPr lang="en-US" baseline="0" dirty="0" smtClean="0"/>
              <a:t>bring a snowmobile we want to ride</a:t>
            </a:r>
          </a:p>
          <a:p>
            <a:pPr marL="171450" indent="-171450">
              <a:spcBef>
                <a:spcPct val="0"/>
              </a:spcBef>
              <a:buFont typeface="Arial" panose="020B0604020202020204" pitchFamily="34" charset="0"/>
              <a:buChar char="•"/>
            </a:pPr>
            <a:r>
              <a:rPr lang="en-US" baseline="0" dirty="0" smtClean="0"/>
              <a:t>We do this with a two-stroke</a:t>
            </a:r>
          </a:p>
          <a:p>
            <a:pPr marL="171450" indent="-171450">
              <a:spcBef>
                <a:spcPct val="0"/>
              </a:spcBef>
              <a:buFont typeface="Arial" panose="020B0604020202020204" pitchFamily="34" charset="0"/>
              <a:buChar char="•"/>
            </a:pPr>
            <a:r>
              <a:rPr lang="en-US" baseline="0" dirty="0" smtClean="0"/>
              <a:t>Ski-doo MXZ-TNT with r-motion suspension and rider forward </a:t>
            </a:r>
          </a:p>
          <a:p>
            <a:pPr marL="171450" indent="-171450">
              <a:spcBef>
                <a:spcPct val="0"/>
              </a:spcBef>
              <a:buFont typeface="Arial" panose="020B0604020202020204" pitchFamily="34" charset="0"/>
              <a:buChar char="•"/>
            </a:pPr>
            <a:r>
              <a:rPr lang="en-US" baseline="0" dirty="0" smtClean="0"/>
              <a:t>800 </a:t>
            </a:r>
            <a:r>
              <a:rPr lang="en-US" baseline="0" dirty="0" err="1" smtClean="0"/>
              <a:t>etec</a:t>
            </a:r>
            <a:r>
              <a:rPr lang="en-US" baseline="0" dirty="0" smtClean="0"/>
              <a:t> with three position exhaust valves and high power-to-weight</a:t>
            </a:r>
          </a:p>
          <a:p>
            <a:pPr>
              <a:spcBef>
                <a:spcPct val="0"/>
              </a:spcBef>
            </a:pPr>
            <a:r>
              <a:rPr lang="en-US" baseline="0" dirty="0" smtClean="0"/>
              <a:t> </a:t>
            </a: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04D0B7-8AB0-4606-8126-5BD8DC8ADE1A}"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286165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Mark</a:t>
            </a:r>
            <a:r>
              <a:rPr lang="en-US" baseline="0" dirty="0" smtClean="0"/>
              <a:t> </a:t>
            </a:r>
          </a:p>
          <a:p>
            <a:pPr marL="171450" indent="-171450">
              <a:spcBef>
                <a:spcPct val="0"/>
              </a:spcBef>
              <a:buFont typeface="Arial" panose="020B0604020202020204" pitchFamily="34" charset="0"/>
              <a:buChar char="•"/>
            </a:pPr>
            <a:r>
              <a:rPr lang="en-US" baseline="0" dirty="0" smtClean="0"/>
              <a:t>We know that two-strokes are dirty, eat gas and loud</a:t>
            </a:r>
          </a:p>
          <a:p>
            <a:pPr marL="171450" indent="-171450">
              <a:spcBef>
                <a:spcPct val="0"/>
              </a:spcBef>
              <a:buFont typeface="Arial" panose="020B0604020202020204" pitchFamily="34" charset="0"/>
              <a:buChar char="•"/>
            </a:pPr>
            <a:r>
              <a:rPr lang="en-US" baseline="0" dirty="0" smtClean="0"/>
              <a:t>And smelly, two-stroke smell</a:t>
            </a:r>
          </a:p>
          <a:p>
            <a:pPr marL="171450" indent="-171450">
              <a:spcBef>
                <a:spcPct val="0"/>
              </a:spcBef>
              <a:buFont typeface="Arial" panose="020B0604020202020204" pitchFamily="34" charset="0"/>
              <a:buChar char="•"/>
            </a:pPr>
            <a:r>
              <a:rPr lang="en-US" baseline="0" dirty="0" smtClean="0"/>
              <a:t>Cleaner and more </a:t>
            </a:r>
            <a:r>
              <a:rPr lang="en-US" baseline="0" dirty="0" err="1" smtClean="0"/>
              <a:t>effiecent</a:t>
            </a:r>
            <a:endParaRPr lang="en-US" baseline="0" dirty="0" smtClean="0"/>
          </a:p>
          <a:p>
            <a:pPr marL="628650" lvl="1" indent="-171450">
              <a:spcBef>
                <a:spcPct val="0"/>
              </a:spcBef>
              <a:buFont typeface="Arial" panose="020B0604020202020204" pitchFamily="34" charset="0"/>
              <a:buChar char="•"/>
            </a:pPr>
            <a:r>
              <a:rPr lang="en-US" baseline="0" dirty="0" smtClean="0"/>
              <a:t>ETC</a:t>
            </a:r>
          </a:p>
          <a:p>
            <a:pPr marL="628650" lvl="1" indent="-171450">
              <a:spcBef>
                <a:spcPct val="0"/>
              </a:spcBef>
              <a:buFont typeface="Arial" panose="020B0604020202020204" pitchFamily="34" charset="0"/>
              <a:buChar char="•"/>
            </a:pPr>
            <a:r>
              <a:rPr lang="en-US" baseline="0" dirty="0" smtClean="0"/>
              <a:t>Y-Pipe</a:t>
            </a:r>
          </a:p>
          <a:p>
            <a:pPr marL="628650" lvl="1" indent="-171450">
              <a:spcBef>
                <a:spcPct val="0"/>
              </a:spcBef>
              <a:buFont typeface="Arial" panose="020B0604020202020204" pitchFamily="34" charset="0"/>
              <a:buChar char="•"/>
            </a:pPr>
            <a:r>
              <a:rPr lang="en-US" baseline="0" dirty="0" smtClean="0"/>
              <a:t>Drivetrain </a:t>
            </a:r>
          </a:p>
          <a:p>
            <a:pPr marL="171450" indent="-171450">
              <a:spcBef>
                <a:spcPct val="0"/>
              </a:spcBef>
              <a:buFont typeface="Arial" panose="020B0604020202020204" pitchFamily="34" charset="0"/>
              <a:buChar char="•"/>
            </a:pPr>
            <a:endParaRPr lang="en-US" baseline="0" dirty="0" smtClean="0"/>
          </a:p>
          <a:p>
            <a:pPr>
              <a:spcBef>
                <a:spcPct val="0"/>
              </a:spcBef>
            </a:pPr>
            <a:endParaRPr lang="en-US" dirty="0" smtClean="0"/>
          </a:p>
          <a:p>
            <a:pPr>
              <a:spcBef>
                <a:spcPct val="0"/>
              </a:spcBef>
            </a:pPr>
            <a:r>
              <a:rPr lang="en-US" dirty="0" smtClean="0"/>
              <a:t>To</a:t>
            </a:r>
            <a:r>
              <a:rPr lang="en-US" baseline="0" dirty="0" smtClean="0"/>
              <a:t> lose our goal of 5 decibels we run our engine at lower speed and apply sound deadening material to key areas. A mechanically active quarter wave resonator was added onto the exhaust system and deflectors where attached to body panels to direct engine noise. The limited throttle was also used to quiet the intake. </a:t>
            </a:r>
            <a:endParaRPr lang="en-US" dirty="0" smtClean="0"/>
          </a:p>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4880FC-B1E5-48D5-9550-0784C2460988}"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369191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Mark</a:t>
            </a:r>
          </a:p>
          <a:p>
            <a:pPr>
              <a:spcBef>
                <a:spcPct val="0"/>
              </a:spcBef>
            </a:pPr>
            <a:endParaRPr lang="en-US" baseline="0" dirty="0" smtClean="0"/>
          </a:p>
          <a:p>
            <a:pPr>
              <a:spcBef>
                <a:spcPct val="0"/>
              </a:spcBef>
            </a:pPr>
            <a:r>
              <a:rPr lang="en-US" baseline="0" dirty="0" smtClean="0"/>
              <a:t>By having the engine run at lower rpms the noise levels are lowered since </a:t>
            </a:r>
            <a:r>
              <a:rPr lang="en-US" baseline="0" dirty="0" err="1" smtClean="0"/>
              <a:t>since</a:t>
            </a:r>
            <a:r>
              <a:rPr lang="en-US" baseline="0" dirty="0" smtClean="0"/>
              <a:t> running at lower speeds results in less vibrations. </a:t>
            </a:r>
          </a:p>
          <a:p>
            <a:pPr>
              <a:spcBef>
                <a:spcPct val="0"/>
              </a:spcBef>
            </a:pPr>
            <a:r>
              <a:rPr lang="en-US" baseline="0" dirty="0" smtClean="0"/>
              <a:t>We also improve our fuel efficiency because by having a reduced top end the amount of fuel injected can be decreased. Along with having less fuel consumption a decrease in emissions occur. Then by adding a catalyst into the exhaust system to do after treatment on the rest of the emissions while having little effect on our power. Furthering improvements with  </a:t>
            </a:r>
            <a:r>
              <a:rPr lang="en-US" baseline="0" dirty="0" err="1" smtClean="0"/>
              <a:t>inect</a:t>
            </a:r>
            <a:r>
              <a:rPr lang="en-US" baseline="0" dirty="0" smtClean="0"/>
              <a:t> later due to reduced speed</a:t>
            </a:r>
          </a:p>
          <a:p>
            <a:pPr marL="171450" indent="-171450">
              <a:spcBef>
                <a:spcPct val="0"/>
              </a:spcBef>
              <a:buFont typeface="Arial" panose="020B0604020202020204" pitchFamily="34" charset="0"/>
              <a:buChar char="•"/>
            </a:pPr>
            <a:r>
              <a:rPr lang="en-US" baseline="0" dirty="0" smtClean="0"/>
              <a:t>Inject later </a:t>
            </a:r>
          </a:p>
          <a:p>
            <a:pPr marL="171450" indent="-171450">
              <a:spcBef>
                <a:spcPct val="0"/>
              </a:spcBef>
              <a:buFont typeface="Arial" panose="020B0604020202020204" pitchFamily="34" charset="0"/>
              <a:buChar char="•"/>
            </a:pPr>
            <a:r>
              <a:rPr lang="en-US" baseline="0" dirty="0" smtClean="0"/>
              <a:t>More complete burn </a:t>
            </a:r>
          </a:p>
          <a:p>
            <a:pPr marL="171450" indent="-171450">
              <a:spcBef>
                <a:spcPct val="0"/>
              </a:spcBef>
              <a:buFont typeface="Arial" panose="020B0604020202020204" pitchFamily="34" charset="0"/>
              <a:buChar char="•"/>
            </a:pPr>
            <a:r>
              <a:rPr lang="en-US" baseline="0" dirty="0" smtClean="0"/>
              <a:t>Fewer hydrocarbons </a:t>
            </a:r>
          </a:p>
          <a:p>
            <a:pPr marL="171450" indent="-171450">
              <a:spcBef>
                <a:spcPct val="0"/>
              </a:spcBef>
              <a:buFont typeface="Arial" panose="020B0604020202020204" pitchFamily="34" charset="0"/>
              <a:buChar char="•"/>
            </a:pPr>
            <a:r>
              <a:rPr lang="en-US" baseline="0" dirty="0" smtClean="0"/>
              <a:t>Cat at the end for </a:t>
            </a:r>
            <a:r>
              <a:rPr lang="en-US" baseline="0" dirty="0" err="1" smtClean="0"/>
              <a:t>aftertreatment</a:t>
            </a:r>
            <a:r>
              <a:rPr lang="en-US" baseline="0" dirty="0" smtClean="0"/>
              <a:t> </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840C41-499F-4C05-96C4-789F35123AAE}"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31054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Mark</a:t>
            </a:r>
          </a:p>
          <a:p>
            <a:pPr>
              <a:spcBef>
                <a:spcPct val="0"/>
              </a:spcBef>
            </a:pPr>
            <a:endParaRPr lang="en-US" baseline="0" dirty="0" smtClean="0"/>
          </a:p>
          <a:p>
            <a:pPr marL="171450" indent="-171450">
              <a:spcBef>
                <a:spcPct val="0"/>
              </a:spcBef>
              <a:buFont typeface="Arial" panose="020B0604020202020204" pitchFamily="34" charset="0"/>
              <a:buChar char="•"/>
            </a:pPr>
            <a:r>
              <a:rPr lang="en-US" baseline="0" dirty="0" smtClean="0"/>
              <a:t>Runs up to 40% </a:t>
            </a:r>
            <a:r>
              <a:rPr lang="en-US" baseline="0" dirty="0" err="1" smtClean="0"/>
              <a:t>iso</a:t>
            </a:r>
            <a:r>
              <a:rPr lang="en-US" baseline="0" dirty="0" smtClean="0"/>
              <a:t> </a:t>
            </a:r>
          </a:p>
          <a:p>
            <a:pPr marL="171450" indent="-171450">
              <a:spcBef>
                <a:spcPct val="0"/>
              </a:spcBef>
              <a:buFont typeface="Arial" panose="020B0604020202020204" pitchFamily="34" charset="0"/>
              <a:buChar char="•"/>
            </a:pPr>
            <a:r>
              <a:rPr lang="en-US" baseline="0" dirty="0" smtClean="0"/>
              <a:t>Using new gm sensor  </a:t>
            </a: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F24C3D-3968-45E0-B34A-7BFA0E7C4DDE}"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2395790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baseline="0" dirty="0" smtClean="0"/>
          </a:p>
          <a:p>
            <a:endParaRPr lang="en-US" dirty="0" smtClean="0"/>
          </a:p>
          <a:p>
            <a:pPr marL="171450" indent="-171450">
              <a:buFont typeface="Arial" panose="020B0604020202020204" pitchFamily="34" charset="0"/>
              <a:buChar char="•"/>
            </a:pPr>
            <a:r>
              <a:rPr lang="en-US" dirty="0" smtClean="0"/>
              <a:t>Collected data referencing</a:t>
            </a:r>
            <a:r>
              <a:rPr lang="en-US" baseline="0" dirty="0" smtClean="0"/>
              <a:t> 5 mode test excluding idle </a:t>
            </a:r>
          </a:p>
          <a:p>
            <a:pPr marL="171450" indent="-171450">
              <a:buFont typeface="Arial" panose="020B0604020202020204" pitchFamily="34" charset="0"/>
              <a:buChar char="•"/>
            </a:pPr>
            <a:r>
              <a:rPr lang="en-US" baseline="0" dirty="0" smtClean="0"/>
              <a:t>Calibrated ETC off of map</a:t>
            </a:r>
          </a:p>
          <a:p>
            <a:pPr marL="171450" indent="-171450">
              <a:buFont typeface="Arial" panose="020B0604020202020204" pitchFamily="34" charset="0"/>
              <a:buChar char="•"/>
            </a:pPr>
            <a:r>
              <a:rPr lang="en-US" baseline="0" dirty="0" smtClean="0"/>
              <a:t>Used to modify the drivetrain</a:t>
            </a:r>
          </a:p>
          <a:p>
            <a:pPr marL="171450" indent="-171450">
              <a:buFont typeface="Arial" panose="020B0604020202020204" pitchFamily="34" charset="0"/>
              <a:buChar char="•"/>
            </a:pPr>
            <a:r>
              <a:rPr lang="en-US" baseline="0" dirty="0" smtClean="0"/>
              <a:t>By implementing the y-pipe saw improvements to </a:t>
            </a:r>
            <a:r>
              <a:rPr lang="en-US" baseline="0" dirty="0" err="1" smtClean="0"/>
              <a:t>bsfc</a:t>
            </a:r>
            <a:r>
              <a:rPr lang="en-US" baseline="0" dirty="0" smtClean="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E5CA614-4CFC-436B-A09B-63A333F8B372}" type="slidenum">
              <a:rPr lang="en-US" smtClean="0"/>
              <a:pPr>
                <a:defRPr/>
              </a:pPr>
              <a:t>9</a:t>
            </a:fld>
            <a:endParaRPr lang="en-US"/>
          </a:p>
        </p:txBody>
      </p:sp>
    </p:spTree>
    <p:extLst>
      <p:ext uri="{BB962C8B-B14F-4D97-AF65-F5344CB8AC3E}">
        <p14:creationId xmlns:p14="http://schemas.microsoft.com/office/powerpoint/2010/main" val="408843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33A8FC6-3B75-4593-B0B1-E4228CF0DA8E}"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FCA6B6-3C8E-44D0-B8AB-D43F51A9EE53}" type="slidenum">
              <a:rPr lang="en-US" smtClean="0"/>
              <a:pPr>
                <a:defRPr/>
              </a:pPr>
              <a:t>‹#›</a:t>
            </a:fld>
            <a:endParaRPr lang="en-US"/>
          </a:p>
        </p:txBody>
      </p:sp>
    </p:spTree>
    <p:extLst>
      <p:ext uri="{BB962C8B-B14F-4D97-AF65-F5344CB8AC3E}">
        <p14:creationId xmlns:p14="http://schemas.microsoft.com/office/powerpoint/2010/main" val="390318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504856D-559F-4FFD-866A-ACC195FD4CE4}"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58E333-20D9-4CE4-8529-15A77BBDEDC0}" type="slidenum">
              <a:rPr lang="en-US" smtClean="0"/>
              <a:pPr>
                <a:defRPr/>
              </a:pPr>
              <a:t>‹#›</a:t>
            </a:fld>
            <a:endParaRPr lang="en-US"/>
          </a:p>
        </p:txBody>
      </p:sp>
    </p:spTree>
    <p:extLst>
      <p:ext uri="{BB962C8B-B14F-4D97-AF65-F5344CB8AC3E}">
        <p14:creationId xmlns:p14="http://schemas.microsoft.com/office/powerpoint/2010/main" val="393021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809AD09-23C1-48AF-B83C-1B3DDB0CEF4B}"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8AC038-43AB-4D52-9E35-368A3A111729}" type="slidenum">
              <a:rPr lang="en-US" smtClean="0"/>
              <a:pPr>
                <a:defRPr/>
              </a:pPr>
              <a:t>‹#›</a:t>
            </a:fld>
            <a:endParaRPr lang="en-US"/>
          </a:p>
        </p:txBody>
      </p:sp>
    </p:spTree>
    <p:extLst>
      <p:ext uri="{BB962C8B-B14F-4D97-AF65-F5344CB8AC3E}">
        <p14:creationId xmlns:p14="http://schemas.microsoft.com/office/powerpoint/2010/main" val="1617044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33A8FC6-3B75-4593-B0B1-E4228CF0DA8E}"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FCA6B6-3C8E-44D0-B8AB-D43F51A9EE53}" type="slidenum">
              <a:rPr lang="en-US" smtClean="0"/>
              <a:pPr>
                <a:defRPr/>
              </a:pPr>
              <a:t>‹#›</a:t>
            </a:fld>
            <a:endParaRPr lang="en-US"/>
          </a:p>
        </p:txBody>
      </p:sp>
    </p:spTree>
    <p:extLst>
      <p:ext uri="{BB962C8B-B14F-4D97-AF65-F5344CB8AC3E}">
        <p14:creationId xmlns:p14="http://schemas.microsoft.com/office/powerpoint/2010/main" val="1461284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7B0CFB5-D4A9-4F23-BF65-4AC9E9AC4469}"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61B20A-3520-4C5F-A383-197AC8087C3D}" type="slidenum">
              <a:rPr lang="en-US" smtClean="0"/>
              <a:pPr>
                <a:defRPr/>
              </a:pPr>
              <a:t>‹#›</a:t>
            </a:fld>
            <a:endParaRPr lang="en-US"/>
          </a:p>
        </p:txBody>
      </p:sp>
    </p:spTree>
    <p:extLst>
      <p:ext uri="{BB962C8B-B14F-4D97-AF65-F5344CB8AC3E}">
        <p14:creationId xmlns:p14="http://schemas.microsoft.com/office/powerpoint/2010/main" val="718696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37B3EA7-E78B-44F6-B368-FD3EDC199073}"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BFB273-3C1F-408C-96D6-1066CB998250}" type="slidenum">
              <a:rPr lang="en-US" smtClean="0"/>
              <a:pPr>
                <a:defRPr/>
              </a:pPr>
              <a:t>‹#›</a:t>
            </a:fld>
            <a:endParaRPr lang="en-US"/>
          </a:p>
        </p:txBody>
      </p:sp>
    </p:spTree>
    <p:extLst>
      <p:ext uri="{BB962C8B-B14F-4D97-AF65-F5344CB8AC3E}">
        <p14:creationId xmlns:p14="http://schemas.microsoft.com/office/powerpoint/2010/main" val="886826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5148EEE-4965-459D-B711-C59091810DDB}" type="datetimeFigureOut">
              <a:rPr lang="en-US" smtClean="0"/>
              <a:pPr>
                <a:defRPr/>
              </a:pPr>
              <a:t>3/4/2015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9740140-DF5A-4BA8-9B18-AC9D46279C6C}" type="slidenum">
              <a:rPr lang="en-US" smtClean="0"/>
              <a:pPr>
                <a:defRPr/>
              </a:pPr>
              <a:t>‹#›</a:t>
            </a:fld>
            <a:endParaRPr lang="en-US"/>
          </a:p>
        </p:txBody>
      </p:sp>
    </p:spTree>
    <p:extLst>
      <p:ext uri="{BB962C8B-B14F-4D97-AF65-F5344CB8AC3E}">
        <p14:creationId xmlns:p14="http://schemas.microsoft.com/office/powerpoint/2010/main" val="918188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C14A5DE-11AB-48F9-A2A3-15572BBDDEF5}" type="datetimeFigureOut">
              <a:rPr lang="en-US" smtClean="0"/>
              <a:pPr>
                <a:defRPr/>
              </a:pPr>
              <a:t>3/4/2015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D41D73D-B161-4122-8A91-2D73D2233119}"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30931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383A792-537B-4A8C-B942-4B3A79E19A1A}" type="datetimeFigureOut">
              <a:rPr lang="en-US" smtClean="0"/>
              <a:pPr>
                <a:defRPr/>
              </a:pPr>
              <a:t>3/4/2015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1FDD5B5-6176-425F-8111-40E8562760C2}" type="slidenum">
              <a:rPr lang="en-US" smtClean="0"/>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145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1E50BA-A177-4DD2-AF92-5DFDF1F4B6B2}" type="datetimeFigureOut">
              <a:rPr lang="en-US" smtClean="0"/>
              <a:pPr>
                <a:defRPr/>
              </a:pPr>
              <a:t>3/4/2015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FAB3B2E-434B-4775-9355-6CD1C4E5B553}" type="slidenum">
              <a:rPr lang="en-US" smtClean="0"/>
              <a:pPr>
                <a:defRPr/>
              </a:pPr>
              <a:t>‹#›</a:t>
            </a:fld>
            <a:endParaRPr lang="en-US"/>
          </a:p>
        </p:txBody>
      </p:sp>
    </p:spTree>
    <p:extLst>
      <p:ext uri="{BB962C8B-B14F-4D97-AF65-F5344CB8AC3E}">
        <p14:creationId xmlns:p14="http://schemas.microsoft.com/office/powerpoint/2010/main" val="3072098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ECEE9BD-3E95-4362-9370-34152BEDC91E}" type="datetimeFigureOut">
              <a:rPr lang="en-US" smtClean="0"/>
              <a:pPr>
                <a:defRPr/>
              </a:pPr>
              <a:t>3/4/2015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300990-F455-41A2-B58F-AD7502872536}" type="slidenum">
              <a:rPr lang="en-US" smtClean="0"/>
              <a:pPr>
                <a:defRPr/>
              </a:pPr>
              <a:t>‹#›</a:t>
            </a:fld>
            <a:endParaRPr lang="en-US"/>
          </a:p>
        </p:txBody>
      </p:sp>
    </p:spTree>
    <p:extLst>
      <p:ext uri="{BB962C8B-B14F-4D97-AF65-F5344CB8AC3E}">
        <p14:creationId xmlns:p14="http://schemas.microsoft.com/office/powerpoint/2010/main" val="21191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7B0CFB5-D4A9-4F23-BF65-4AC9E9AC4469}"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61B20A-3520-4C5F-A383-197AC8087C3D}" type="slidenum">
              <a:rPr lang="en-US" smtClean="0"/>
              <a:pPr>
                <a:defRPr/>
              </a:pPr>
              <a:t>‹#›</a:t>
            </a:fld>
            <a:endParaRPr lang="en-US"/>
          </a:p>
        </p:txBody>
      </p:sp>
    </p:spTree>
    <p:extLst>
      <p:ext uri="{BB962C8B-B14F-4D97-AF65-F5344CB8AC3E}">
        <p14:creationId xmlns:p14="http://schemas.microsoft.com/office/powerpoint/2010/main" val="3436527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4C49F67-9604-47E4-9AF0-35266D028045}" type="datetimeFigureOut">
              <a:rPr lang="en-US" smtClean="0"/>
              <a:pPr>
                <a:defRPr/>
              </a:pPr>
              <a:t>3/4/2015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494D58-4FF4-435B-9C43-B47A33358B79}" type="slidenum">
              <a:rPr lang="en-US" smtClean="0"/>
              <a:pPr>
                <a:defRPr/>
              </a:pPr>
              <a:t>‹#›</a:t>
            </a:fld>
            <a:endParaRPr lang="en-US"/>
          </a:p>
        </p:txBody>
      </p:sp>
    </p:spTree>
    <p:extLst>
      <p:ext uri="{BB962C8B-B14F-4D97-AF65-F5344CB8AC3E}">
        <p14:creationId xmlns:p14="http://schemas.microsoft.com/office/powerpoint/2010/main" val="4035385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504856D-559F-4FFD-866A-ACC195FD4CE4}"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58E333-20D9-4CE4-8529-15A77BBDEDC0}" type="slidenum">
              <a:rPr lang="en-US" smtClean="0"/>
              <a:pPr>
                <a:defRPr/>
              </a:pPr>
              <a:t>‹#›</a:t>
            </a:fld>
            <a:endParaRPr lang="en-US"/>
          </a:p>
        </p:txBody>
      </p:sp>
    </p:spTree>
    <p:extLst>
      <p:ext uri="{BB962C8B-B14F-4D97-AF65-F5344CB8AC3E}">
        <p14:creationId xmlns:p14="http://schemas.microsoft.com/office/powerpoint/2010/main" val="94680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809AD09-23C1-48AF-B83C-1B3DDB0CEF4B}"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8AC038-43AB-4D52-9E35-368A3A111729}" type="slidenum">
              <a:rPr lang="en-US" smtClean="0"/>
              <a:pPr>
                <a:defRPr/>
              </a:pPr>
              <a:t>‹#›</a:t>
            </a:fld>
            <a:endParaRPr lang="en-US"/>
          </a:p>
        </p:txBody>
      </p:sp>
    </p:spTree>
    <p:extLst>
      <p:ext uri="{BB962C8B-B14F-4D97-AF65-F5344CB8AC3E}">
        <p14:creationId xmlns:p14="http://schemas.microsoft.com/office/powerpoint/2010/main" val="930164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33A8FC6-3B75-4593-B0B1-E4228CF0DA8E}"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FCA6B6-3C8E-44D0-B8AB-D43F51A9EE53}"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55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7B0CFB5-D4A9-4F23-BF65-4AC9E9AC4469}"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61B20A-3520-4C5F-A383-197AC8087C3D}" type="slidenum">
              <a:rPr lang="en-US" smtClean="0"/>
              <a:pPr>
                <a:defRPr/>
              </a:pPr>
              <a:t>‹#›</a:t>
            </a:fld>
            <a:endParaRPr lang="en-US"/>
          </a:p>
        </p:txBody>
      </p:sp>
    </p:spTree>
    <p:extLst>
      <p:ext uri="{BB962C8B-B14F-4D97-AF65-F5344CB8AC3E}">
        <p14:creationId xmlns:p14="http://schemas.microsoft.com/office/powerpoint/2010/main" val="3670076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37B3EA7-E78B-44F6-B368-FD3EDC199073}"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BFB273-3C1F-408C-96D6-1066CB998250}"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81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5148EEE-4965-459D-B711-C59091810DDB}" type="datetimeFigureOut">
              <a:rPr lang="en-US" smtClean="0"/>
              <a:pPr>
                <a:defRPr/>
              </a:pPr>
              <a:t>3/4/2015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9740140-DF5A-4BA8-9B18-AC9D46279C6C}" type="slidenum">
              <a:rPr lang="en-US" smtClean="0"/>
              <a:pPr>
                <a:defRPr/>
              </a:pPr>
              <a:t>‹#›</a:t>
            </a:fld>
            <a:endParaRPr lang="en-US"/>
          </a:p>
        </p:txBody>
      </p:sp>
    </p:spTree>
    <p:extLst>
      <p:ext uri="{BB962C8B-B14F-4D97-AF65-F5344CB8AC3E}">
        <p14:creationId xmlns:p14="http://schemas.microsoft.com/office/powerpoint/2010/main" val="2392610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C14A5DE-11AB-48F9-A2A3-15572BBDDEF5}" type="datetimeFigureOut">
              <a:rPr lang="en-US" smtClean="0"/>
              <a:pPr>
                <a:defRPr/>
              </a:pPr>
              <a:t>3/4/2015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D41D73D-B161-4122-8A91-2D73D2233119}" type="slidenum">
              <a:rPr lang="en-US" smtClean="0"/>
              <a:pPr>
                <a:defRPr/>
              </a:pPr>
              <a:t>‹#›</a:t>
            </a:fld>
            <a:endParaRPr lang="en-US"/>
          </a:p>
        </p:txBody>
      </p:sp>
    </p:spTree>
    <p:extLst>
      <p:ext uri="{BB962C8B-B14F-4D97-AF65-F5344CB8AC3E}">
        <p14:creationId xmlns:p14="http://schemas.microsoft.com/office/powerpoint/2010/main" val="1420652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383A792-537B-4A8C-B942-4B3A79E19A1A}" type="datetimeFigureOut">
              <a:rPr lang="en-US" smtClean="0"/>
              <a:pPr>
                <a:defRPr/>
              </a:pPr>
              <a:t>3/4/2015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1FDD5B5-6176-425F-8111-40E8562760C2}" type="slidenum">
              <a:rPr lang="en-US" smtClean="0"/>
              <a:pPr>
                <a:defRPr/>
              </a:pPr>
              <a:t>‹#›</a:t>
            </a:fld>
            <a:endParaRPr lang="en-US"/>
          </a:p>
        </p:txBody>
      </p:sp>
    </p:spTree>
    <p:extLst>
      <p:ext uri="{BB962C8B-B14F-4D97-AF65-F5344CB8AC3E}">
        <p14:creationId xmlns:p14="http://schemas.microsoft.com/office/powerpoint/2010/main" val="1562616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FD1E50BA-A177-4DD2-AF92-5DFDF1F4B6B2}" type="datetimeFigureOut">
              <a:rPr lang="en-US" smtClean="0"/>
              <a:pPr>
                <a:defRPr/>
              </a:pPr>
              <a:t>3/4/2015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3FAB3B2E-434B-4775-9355-6CD1C4E5B553}" type="slidenum">
              <a:rPr lang="en-US" smtClean="0"/>
              <a:pPr>
                <a:defRPr/>
              </a:pPr>
              <a:t>‹#›</a:t>
            </a:fld>
            <a:endParaRPr lang="en-US"/>
          </a:p>
        </p:txBody>
      </p:sp>
    </p:spTree>
    <p:extLst>
      <p:ext uri="{BB962C8B-B14F-4D97-AF65-F5344CB8AC3E}">
        <p14:creationId xmlns:p14="http://schemas.microsoft.com/office/powerpoint/2010/main" val="134384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37B3EA7-E78B-44F6-B368-FD3EDC199073}"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BFB273-3C1F-408C-96D6-1066CB998250}" type="slidenum">
              <a:rPr lang="en-US" smtClean="0"/>
              <a:pPr>
                <a:defRPr/>
              </a:pPr>
              <a:t>‹#›</a:t>
            </a:fld>
            <a:endParaRPr lang="en-US"/>
          </a:p>
        </p:txBody>
      </p:sp>
    </p:spTree>
    <p:extLst>
      <p:ext uri="{BB962C8B-B14F-4D97-AF65-F5344CB8AC3E}">
        <p14:creationId xmlns:p14="http://schemas.microsoft.com/office/powerpoint/2010/main" val="2798355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EECEE9BD-3E95-4362-9370-34152BEDC91E}" type="datetimeFigureOut">
              <a:rPr lang="en-US" smtClean="0"/>
              <a:pPr>
                <a:defRPr/>
              </a:pPr>
              <a:t>3/4/2015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BE300990-F455-41A2-B58F-AD7502872536}" type="slidenum">
              <a:rPr lang="en-US" smtClean="0"/>
              <a:pPr>
                <a:defRPr/>
              </a:pPr>
              <a:t>‹#›</a:t>
            </a:fld>
            <a:endParaRPr lang="en-US"/>
          </a:p>
        </p:txBody>
      </p:sp>
    </p:spTree>
    <p:extLst>
      <p:ext uri="{BB962C8B-B14F-4D97-AF65-F5344CB8AC3E}">
        <p14:creationId xmlns:p14="http://schemas.microsoft.com/office/powerpoint/2010/main" val="3875476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4C49F67-9604-47E4-9AF0-35266D028045}" type="datetimeFigureOut">
              <a:rPr lang="en-US" smtClean="0"/>
              <a:pPr>
                <a:defRPr/>
              </a:pPr>
              <a:t>3/4/2015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494D58-4FF4-435B-9C43-B47A33358B79}" type="slidenum">
              <a:rPr lang="en-US" smtClean="0"/>
              <a:pPr>
                <a:defRPr/>
              </a:pPr>
              <a:t>‹#›</a:t>
            </a:fld>
            <a:endParaRPr lang="en-US"/>
          </a:p>
        </p:txBody>
      </p:sp>
    </p:spTree>
    <p:extLst>
      <p:ext uri="{BB962C8B-B14F-4D97-AF65-F5344CB8AC3E}">
        <p14:creationId xmlns:p14="http://schemas.microsoft.com/office/powerpoint/2010/main" val="4003898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504856D-559F-4FFD-866A-ACC195FD4CE4}"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58E333-20D9-4CE4-8529-15A77BBDEDC0}" type="slidenum">
              <a:rPr lang="en-US" smtClean="0"/>
              <a:pPr>
                <a:defRPr/>
              </a:pPr>
              <a:t>‹#›</a:t>
            </a:fld>
            <a:endParaRPr lang="en-US"/>
          </a:p>
        </p:txBody>
      </p:sp>
    </p:spTree>
    <p:extLst>
      <p:ext uri="{BB962C8B-B14F-4D97-AF65-F5344CB8AC3E}">
        <p14:creationId xmlns:p14="http://schemas.microsoft.com/office/powerpoint/2010/main" val="3222668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809AD09-23C1-48AF-B83C-1B3DDB0CEF4B}" type="datetimeFigureOut">
              <a:rPr lang="en-US" smtClean="0"/>
              <a:pPr>
                <a:defRPr/>
              </a:pPr>
              <a:t>3/4/2015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8AC038-43AB-4D52-9E35-368A3A111729}" type="slidenum">
              <a:rPr lang="en-US" smtClean="0"/>
              <a:pPr>
                <a:defRPr/>
              </a:pPr>
              <a:t>‹#›</a:t>
            </a:fld>
            <a:endParaRPr lang="en-US"/>
          </a:p>
        </p:txBody>
      </p:sp>
    </p:spTree>
    <p:extLst>
      <p:ext uri="{BB962C8B-B14F-4D97-AF65-F5344CB8AC3E}">
        <p14:creationId xmlns:p14="http://schemas.microsoft.com/office/powerpoint/2010/main" val="256891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5148EEE-4965-459D-B711-C59091810DDB}" type="datetimeFigureOut">
              <a:rPr lang="en-US" smtClean="0"/>
              <a:pPr>
                <a:defRPr/>
              </a:pPr>
              <a:t>3/4/2015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9740140-DF5A-4BA8-9B18-AC9D46279C6C}" type="slidenum">
              <a:rPr lang="en-US" smtClean="0"/>
              <a:pPr>
                <a:defRPr/>
              </a:pPr>
              <a:t>‹#›</a:t>
            </a:fld>
            <a:endParaRPr lang="en-US"/>
          </a:p>
        </p:txBody>
      </p:sp>
    </p:spTree>
    <p:extLst>
      <p:ext uri="{BB962C8B-B14F-4D97-AF65-F5344CB8AC3E}">
        <p14:creationId xmlns:p14="http://schemas.microsoft.com/office/powerpoint/2010/main" val="82721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C14A5DE-11AB-48F9-A2A3-15572BBDDEF5}" type="datetimeFigureOut">
              <a:rPr lang="en-US" smtClean="0"/>
              <a:pPr>
                <a:defRPr/>
              </a:pPr>
              <a:t>3/4/2015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D41D73D-B161-4122-8A91-2D73D2233119}"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7180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383A792-537B-4A8C-B942-4B3A79E19A1A}" type="datetimeFigureOut">
              <a:rPr lang="en-US" smtClean="0"/>
              <a:pPr>
                <a:defRPr/>
              </a:pPr>
              <a:t>3/4/2015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1FDD5B5-6176-425F-8111-40E8562760C2}" type="slidenum">
              <a:rPr lang="en-US" smtClean="0"/>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630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1E50BA-A177-4DD2-AF92-5DFDF1F4B6B2}" type="datetimeFigureOut">
              <a:rPr lang="en-US" smtClean="0"/>
              <a:pPr>
                <a:defRPr/>
              </a:pPr>
              <a:t>3/4/2015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FAB3B2E-434B-4775-9355-6CD1C4E5B553}" type="slidenum">
              <a:rPr lang="en-US" smtClean="0"/>
              <a:pPr>
                <a:defRPr/>
              </a:pPr>
              <a:t>‹#›</a:t>
            </a:fld>
            <a:endParaRPr lang="en-US"/>
          </a:p>
        </p:txBody>
      </p:sp>
    </p:spTree>
    <p:extLst>
      <p:ext uri="{BB962C8B-B14F-4D97-AF65-F5344CB8AC3E}">
        <p14:creationId xmlns:p14="http://schemas.microsoft.com/office/powerpoint/2010/main" val="220888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ECEE9BD-3E95-4362-9370-34152BEDC91E}" type="datetimeFigureOut">
              <a:rPr lang="en-US" smtClean="0"/>
              <a:pPr>
                <a:defRPr/>
              </a:pPr>
              <a:t>3/4/2015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300990-F455-41A2-B58F-AD7502872536}" type="slidenum">
              <a:rPr lang="en-US" smtClean="0"/>
              <a:pPr>
                <a:defRPr/>
              </a:pPr>
              <a:t>‹#›</a:t>
            </a:fld>
            <a:endParaRPr lang="en-US"/>
          </a:p>
        </p:txBody>
      </p:sp>
    </p:spTree>
    <p:extLst>
      <p:ext uri="{BB962C8B-B14F-4D97-AF65-F5344CB8AC3E}">
        <p14:creationId xmlns:p14="http://schemas.microsoft.com/office/powerpoint/2010/main" val="69811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4C49F67-9604-47E4-9AF0-35266D028045}" type="datetimeFigureOut">
              <a:rPr lang="en-US" smtClean="0"/>
              <a:pPr>
                <a:defRPr/>
              </a:pPr>
              <a:t>3/4/2015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494D58-4FF4-435B-9C43-B47A33358B79}" type="slidenum">
              <a:rPr lang="en-US" smtClean="0"/>
              <a:pPr>
                <a:defRPr/>
              </a:pPr>
              <a:t>‹#›</a:t>
            </a:fld>
            <a:endParaRPr lang="en-US"/>
          </a:p>
        </p:txBody>
      </p:sp>
    </p:spTree>
    <p:extLst>
      <p:ext uri="{BB962C8B-B14F-4D97-AF65-F5344CB8AC3E}">
        <p14:creationId xmlns:p14="http://schemas.microsoft.com/office/powerpoint/2010/main" val="145769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fld id="{9057C2FE-45BC-4F9F-8782-E2C464CE8CC7}" type="datetimeFigureOut">
              <a:rPr lang="en-US" smtClean="0"/>
              <a:pPr>
                <a:defRPr/>
              </a:pPr>
              <a:t>3/4/2015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3D786BDA-AE88-43F9-9344-4A093C3E55F1}" type="slidenum">
              <a:rPr lang="en-US" smtClean="0"/>
              <a:pPr>
                <a:defRPr/>
              </a:pPr>
              <a:t>‹#›</a:t>
            </a:fld>
            <a:endParaRPr lang="en-US"/>
          </a:p>
        </p:txBody>
      </p:sp>
    </p:spTree>
    <p:extLst>
      <p:ext uri="{BB962C8B-B14F-4D97-AF65-F5344CB8AC3E}">
        <p14:creationId xmlns:p14="http://schemas.microsoft.com/office/powerpoint/2010/main" val="132164986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fld id="{9057C2FE-45BC-4F9F-8782-E2C464CE8CC7}" type="datetimeFigureOut">
              <a:rPr lang="en-US" smtClean="0"/>
              <a:pPr>
                <a:defRPr/>
              </a:pPr>
              <a:t>3/4/2015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3D786BDA-AE88-43F9-9344-4A093C3E55F1}" type="slidenum">
              <a:rPr lang="en-US" smtClean="0"/>
              <a:pPr>
                <a:defRPr/>
              </a:pPr>
              <a:t>‹#›</a:t>
            </a:fld>
            <a:endParaRPr lang="en-US"/>
          </a:p>
        </p:txBody>
      </p:sp>
    </p:spTree>
    <p:extLst>
      <p:ext uri="{BB962C8B-B14F-4D97-AF65-F5344CB8AC3E}">
        <p14:creationId xmlns:p14="http://schemas.microsoft.com/office/powerpoint/2010/main" val="324981122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9057C2FE-45BC-4F9F-8782-E2C464CE8CC7}" type="datetimeFigureOut">
              <a:rPr lang="en-US" smtClean="0"/>
              <a:pPr>
                <a:defRPr/>
              </a:pPr>
              <a:t>3/4/2015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3D786BDA-AE88-43F9-9344-4A093C3E55F1}"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330891"/>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chart" Target="../charts/char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5.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image" Target="../media/image16.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3.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19.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hart" Target="../charts/chart3.xml"/><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Autofit/>
          </a:bodyPr>
          <a:lstStyle/>
          <a:p>
            <a:pPr fontAlgn="auto">
              <a:spcAft>
                <a:spcPts val="0"/>
              </a:spcAft>
              <a:defRPr/>
            </a:pPr>
            <a:r>
              <a:rPr lang="en-US" sz="4000" dirty="0" smtClean="0">
                <a:solidFill>
                  <a:srgbClr val="FFC000"/>
                </a:solidFill>
              </a:rPr>
              <a:t>University of Idaho</a:t>
            </a:r>
            <a:br>
              <a:rPr lang="en-US" sz="4000" dirty="0" smtClean="0">
                <a:solidFill>
                  <a:srgbClr val="FFC000"/>
                </a:solidFill>
              </a:rPr>
            </a:br>
            <a:r>
              <a:rPr lang="en-US" sz="4000" dirty="0" smtClean="0">
                <a:solidFill>
                  <a:srgbClr val="FFC000"/>
                </a:solidFill>
              </a:rPr>
              <a:t>Direct Injection Two-Stroke With Active Noise Cancellation</a:t>
            </a:r>
            <a:endParaRPr lang="en-US" sz="4000" dirty="0">
              <a:solidFill>
                <a:srgbClr val="FFC000"/>
              </a:solidFill>
            </a:endParaRPr>
          </a:p>
        </p:txBody>
      </p:sp>
      <p:sp>
        <p:nvSpPr>
          <p:cNvPr id="3" name="Subtitle 2"/>
          <p:cNvSpPr>
            <a:spLocks noGrp="1"/>
          </p:cNvSpPr>
          <p:nvPr>
            <p:ph type="subTitle" idx="1"/>
          </p:nvPr>
        </p:nvSpPr>
        <p:spPr>
          <a:xfrm>
            <a:off x="1219200" y="6019800"/>
            <a:ext cx="6400800" cy="760413"/>
          </a:xfrm>
        </p:spPr>
        <p:txBody>
          <a:bodyPr>
            <a:normAutofit fontScale="92500" lnSpcReduction="20000"/>
          </a:bodyPr>
          <a:lstStyle/>
          <a:p>
            <a:pPr fontAlgn="auto">
              <a:buFont typeface="Arial" pitchFamily="34" charset="0"/>
              <a:buNone/>
              <a:defRPr/>
            </a:pPr>
            <a:r>
              <a:rPr lang="en-US" dirty="0"/>
              <a:t>Presented </a:t>
            </a:r>
            <a:r>
              <a:rPr lang="en-US" dirty="0" smtClean="0"/>
              <a:t>By</a:t>
            </a:r>
            <a:endParaRPr lang="en-US" dirty="0"/>
          </a:p>
          <a:p>
            <a:pPr fontAlgn="auto">
              <a:buFont typeface="Arial" pitchFamily="34" charset="0"/>
              <a:buNone/>
              <a:defRPr/>
            </a:pPr>
            <a:r>
              <a:rPr lang="en-US" dirty="0" smtClean="0"/>
              <a:t>Crystal Green &amp; Mark Woodland</a:t>
            </a:r>
            <a:endParaRPr lang="en-US" dirty="0"/>
          </a:p>
        </p:txBody>
      </p:sp>
      <p:cxnSp>
        <p:nvCxnSpPr>
          <p:cNvPr id="6" name="Straight Connector 5"/>
          <p:cNvCxnSpPr/>
          <p:nvPr/>
        </p:nvCxnSpPr>
        <p:spPr>
          <a:xfrm flipH="1">
            <a:off x="304800" y="4343400"/>
            <a:ext cx="86106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133600"/>
            <a:ext cx="5181600" cy="3459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Electromechanical Design</a:t>
            </a:r>
            <a:endParaRPr lang="en-US" dirty="0"/>
          </a:p>
        </p:txBody>
      </p:sp>
      <p:sp>
        <p:nvSpPr>
          <p:cNvPr id="3" name="Content Placeholder 2"/>
          <p:cNvSpPr>
            <a:spLocks noGrp="1"/>
          </p:cNvSpPr>
          <p:nvPr>
            <p:ph idx="1"/>
          </p:nvPr>
        </p:nvSpPr>
        <p:spPr>
          <a:xfrm>
            <a:off x="822959" y="1845734"/>
            <a:ext cx="3977641" cy="1831414"/>
          </a:xfrm>
        </p:spPr>
        <p:txBody>
          <a:bodyPr>
            <a:normAutofit/>
          </a:bodyPr>
          <a:lstStyle/>
          <a:p>
            <a:pPr marL="223838" indent="-223838">
              <a:buFont typeface="Arial" panose="020B0604020202020204" pitchFamily="34" charset="0"/>
              <a:buChar char="•"/>
            </a:pPr>
            <a:r>
              <a:rPr lang="en-US" dirty="0" smtClean="0"/>
              <a:t>Electronic Throttle Control (ETC)</a:t>
            </a:r>
          </a:p>
          <a:p>
            <a:pPr lvl="1">
              <a:buFont typeface="Arial" panose="020B0604020202020204" pitchFamily="34" charset="0"/>
              <a:buChar char="•"/>
            </a:pPr>
            <a:r>
              <a:rPr lang="en-US" dirty="0" smtClean="0"/>
              <a:t>Compact, gearing at throttle lever</a:t>
            </a:r>
          </a:p>
          <a:p>
            <a:pPr lvl="1">
              <a:buFont typeface="Arial" panose="020B0604020202020204" pitchFamily="34" charset="0"/>
              <a:buChar char="•"/>
            </a:pPr>
            <a:r>
              <a:rPr lang="en-US" dirty="0" smtClean="0"/>
              <a:t>Protected servo pulley at throttle bodies</a:t>
            </a:r>
          </a:p>
          <a:p>
            <a:pPr marL="201168" lvl="1" indent="0">
              <a:buNone/>
            </a:pPr>
            <a:endParaRPr lang="en-US" dirty="0" smtClean="0"/>
          </a:p>
          <a:p>
            <a:pPr marL="201168" lvl="1" indent="0">
              <a:buNone/>
            </a:pPr>
            <a:endParaRPr lang="en-US" dirty="0"/>
          </a:p>
          <a:p>
            <a:pPr marL="201168" lvl="1" indent="0">
              <a:buNone/>
            </a:pPr>
            <a:endParaRPr lang="en-US" dirty="0" smtClean="0"/>
          </a:p>
          <a:p>
            <a:pPr marL="457200" lvl="1" indent="0">
              <a:buNone/>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285" t="6349" r="19049" b="7937"/>
          <a:stretch/>
        </p:blipFill>
        <p:spPr>
          <a:xfrm>
            <a:off x="1289382" y="3568515"/>
            <a:ext cx="2409392" cy="2323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S:\Engineering\SeniorDesign\- Group Folders\CSC\Logo\csc2.JP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6" name="Picture 10" descr="S:\Engineering\SeniorDesign\- Group Folders\CSC\Sponsor Information\2014\Sponsor Logos\NIATT.jpg"/>
          <p:cNvPicPr>
            <a:picLocks noChangeAspect="1" noChangeArrowheads="1"/>
          </p:cNvPicPr>
          <p:nvPr/>
        </p:nvPicPr>
        <p:blipFill>
          <a:blip r:embed="rId5" cstate="print"/>
          <a:srcRect/>
          <a:stretch>
            <a:fillRect/>
          </a:stretch>
        </p:blipFill>
        <p:spPr bwMode="auto">
          <a:xfrm>
            <a:off x="228600" y="6096000"/>
            <a:ext cx="1365250" cy="585788"/>
          </a:xfrm>
          <a:prstGeom prst="rect">
            <a:avLst/>
          </a:prstGeom>
          <a:noFill/>
          <a:ln w="9525">
            <a:noFill/>
            <a:miter lim="800000"/>
            <a:headEnd/>
            <a:tailEnd/>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8840" y="3429758"/>
            <a:ext cx="1906643" cy="2600857"/>
          </a:xfrm>
          <a:prstGeom prst="roundRect">
            <a:avLst>
              <a:gd name="adj" fmla="val 16667"/>
            </a:avLst>
          </a:prstGeom>
          <a:ln w="762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4686076" y="1795365"/>
            <a:ext cx="3680684" cy="1538883"/>
          </a:xfrm>
          <a:prstGeom prst="rect">
            <a:avLst/>
          </a:prstGeom>
          <a:noFill/>
        </p:spPr>
        <p:txBody>
          <a:bodyPr wrap="square" rtlCol="0">
            <a:spAutoFit/>
          </a:bodyPr>
          <a:lstStyle/>
          <a:p>
            <a:pPr marL="223838" indent="-223838">
              <a:buClr>
                <a:schemeClr val="accent1"/>
              </a:buClr>
              <a:buFont typeface="Arial" panose="020B0604020202020204" pitchFamily="34" charset="0"/>
              <a:buChar char="•"/>
            </a:pPr>
            <a:r>
              <a:rPr lang="en-US" sz="2000" dirty="0">
                <a:solidFill>
                  <a:schemeClr val="tx1">
                    <a:lumMod val="75000"/>
                    <a:lumOff val="25000"/>
                  </a:schemeClr>
                </a:solidFill>
                <a:latin typeface="+mn-lt"/>
                <a:cs typeface="+mn-cs"/>
              </a:rPr>
              <a:t>Mechanically Active </a:t>
            </a:r>
            <a:r>
              <a:rPr lang="en-US" sz="2000" dirty="0" smtClean="0">
                <a:solidFill>
                  <a:schemeClr val="tx1">
                    <a:lumMod val="75000"/>
                    <a:lumOff val="25000"/>
                  </a:schemeClr>
                </a:solidFill>
                <a:latin typeface="+mn-lt"/>
                <a:cs typeface="+mn-cs"/>
              </a:rPr>
              <a:t>Quarter-wave </a:t>
            </a:r>
            <a:r>
              <a:rPr lang="en-US" sz="2000" dirty="0">
                <a:solidFill>
                  <a:schemeClr val="tx1">
                    <a:lumMod val="75000"/>
                    <a:lumOff val="25000"/>
                  </a:schemeClr>
                </a:solidFill>
                <a:latin typeface="+mn-lt"/>
                <a:cs typeface="+mn-cs"/>
              </a:rPr>
              <a:t>Resonator (MAQR)</a:t>
            </a:r>
          </a:p>
          <a:p>
            <a:pPr marL="742950" lvl="1" indent="-285750">
              <a:buClr>
                <a:schemeClr val="accent1"/>
              </a:buClr>
              <a:buFont typeface="Arial" panose="020B0604020202020204" pitchFamily="34" charset="0"/>
              <a:buChar char="•"/>
            </a:pPr>
            <a:r>
              <a:rPr lang="en-US" dirty="0">
                <a:solidFill>
                  <a:schemeClr val="tx1">
                    <a:lumMod val="75000"/>
                    <a:lumOff val="25000"/>
                  </a:schemeClr>
                </a:solidFill>
                <a:latin typeface="+mn-lt"/>
                <a:cs typeface="+mn-cs"/>
              </a:rPr>
              <a:t>Active noise cancelation </a:t>
            </a:r>
          </a:p>
          <a:p>
            <a:pPr marL="742950" lvl="1" indent="-285750">
              <a:buClr>
                <a:schemeClr val="accent1"/>
              </a:buClr>
              <a:buFont typeface="Arial" panose="020B0604020202020204" pitchFamily="34" charset="0"/>
              <a:buChar char="•"/>
            </a:pPr>
            <a:r>
              <a:rPr lang="en-US" dirty="0">
                <a:solidFill>
                  <a:schemeClr val="tx1">
                    <a:lumMod val="75000"/>
                    <a:lumOff val="25000"/>
                  </a:schemeClr>
                </a:solidFill>
                <a:latin typeface="+mn-lt"/>
                <a:cs typeface="+mn-cs"/>
              </a:rPr>
              <a:t>Infinitely variable band of quieted frequencies</a:t>
            </a:r>
          </a:p>
        </p:txBody>
      </p:sp>
      <p:cxnSp>
        <p:nvCxnSpPr>
          <p:cNvPr id="12" name="Straight Connector 11"/>
          <p:cNvCxnSpPr>
            <a:stCxn id="2" idx="2"/>
          </p:cNvCxnSpPr>
          <p:nvPr/>
        </p:nvCxnSpPr>
        <p:spPr>
          <a:xfrm>
            <a:off x="4594860" y="1737361"/>
            <a:ext cx="0" cy="4587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747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Throttle Control </a:t>
            </a:r>
            <a:endParaRPr lang="en-US" dirty="0"/>
          </a:p>
        </p:txBody>
      </p:sp>
      <p:sp>
        <p:nvSpPr>
          <p:cNvPr id="3" name="Content Placeholder 2"/>
          <p:cNvSpPr>
            <a:spLocks noGrp="1"/>
          </p:cNvSpPr>
          <p:nvPr>
            <p:ph idx="1"/>
          </p:nvPr>
        </p:nvSpPr>
        <p:spPr>
          <a:xfrm>
            <a:off x="822959" y="1845734"/>
            <a:ext cx="3771901" cy="4023360"/>
          </a:xfrm>
        </p:spPr>
        <p:txBody>
          <a:bodyPr/>
          <a:lstStyle/>
          <a:p>
            <a:pPr>
              <a:buFont typeface="Arial" panose="020B0604020202020204" pitchFamily="34" charset="0"/>
              <a:buChar char="•"/>
            </a:pPr>
            <a:r>
              <a:rPr lang="en-US" dirty="0" smtClean="0"/>
              <a:t>ETC</a:t>
            </a:r>
          </a:p>
          <a:p>
            <a:pPr lvl="1">
              <a:buFont typeface="Arial" panose="020B0604020202020204" pitchFamily="34" charset="0"/>
              <a:buChar char="•"/>
            </a:pPr>
            <a:r>
              <a:rPr lang="en-US" dirty="0"/>
              <a:t>.5 sec travel time to </a:t>
            </a:r>
            <a:r>
              <a:rPr lang="en-US" dirty="0" smtClean="0"/>
              <a:t>WOT</a:t>
            </a:r>
          </a:p>
          <a:p>
            <a:pPr lvl="1">
              <a:buFont typeface="Arial" panose="020B0604020202020204" pitchFamily="34" charset="0"/>
              <a:buChar char="•"/>
            </a:pPr>
            <a:r>
              <a:rPr lang="en-US" dirty="0" smtClean="0"/>
              <a:t>Slightly reduced throttle reactivity </a:t>
            </a:r>
            <a:endParaRPr lang="en-US" dirty="0"/>
          </a:p>
          <a:p>
            <a:pPr lvl="1">
              <a:buFont typeface="Arial" panose="020B0604020202020204" pitchFamily="34" charset="0"/>
              <a:buChar char="•"/>
            </a:pPr>
            <a:r>
              <a:rPr lang="en-US" dirty="0" smtClean="0"/>
              <a:t>Sport-Mode</a:t>
            </a:r>
          </a:p>
          <a:p>
            <a:pPr lvl="2">
              <a:buFont typeface="Arial" panose="020B0604020202020204" pitchFamily="34" charset="0"/>
              <a:buChar char="•"/>
            </a:pPr>
            <a:r>
              <a:rPr lang="en-US" dirty="0" smtClean="0"/>
              <a:t>100% Wide Open Throttle</a:t>
            </a:r>
          </a:p>
          <a:p>
            <a:pPr lvl="1">
              <a:buFont typeface="Arial" panose="020B0604020202020204" pitchFamily="34" charset="0"/>
              <a:buChar char="•"/>
            </a:pPr>
            <a:r>
              <a:rPr lang="en-US" dirty="0" smtClean="0"/>
              <a:t>Eco-Mode</a:t>
            </a:r>
          </a:p>
          <a:p>
            <a:pPr lvl="2">
              <a:buFont typeface="Arial" panose="020B0604020202020204" pitchFamily="34" charset="0"/>
              <a:buChar char="•"/>
            </a:pPr>
            <a:r>
              <a:rPr lang="en-US" dirty="0" smtClean="0"/>
              <a:t>50% Wide Open Throttle</a:t>
            </a:r>
          </a:p>
          <a:p>
            <a:pPr lvl="2">
              <a:buFont typeface="Arial" panose="020B0604020202020204" pitchFamily="34" charset="0"/>
              <a:buChar char="•"/>
            </a:pPr>
            <a:r>
              <a:rPr lang="en-US" dirty="0" smtClean="0"/>
              <a:t>Reduced pumping losses</a:t>
            </a:r>
          </a:p>
          <a:p>
            <a:pPr lvl="1"/>
            <a:endParaRPr lang="en-US" dirty="0" smtClean="0"/>
          </a:p>
          <a:p>
            <a:pPr marL="201168" lvl="1" indent="0">
              <a:buNone/>
            </a:pPr>
            <a:r>
              <a:rPr lang="en-US" dirty="0"/>
              <a:t>	</a:t>
            </a:r>
          </a:p>
        </p:txBody>
      </p:sp>
      <p:pic>
        <p:nvPicPr>
          <p:cNvPr id="4" name="Picture 10" descr="S:\Engineering\SeniorDesign\- Group Folders\CSC\Sponsor Information\2014\Sponsor Logos\NIATT.jpg"/>
          <p:cNvPicPr>
            <a:picLocks noChangeAspect="1" noChangeArrowheads="1"/>
          </p:cNvPicPr>
          <p:nvPr/>
        </p:nvPicPr>
        <p:blipFill>
          <a:blip r:embed="rId3" cstate="print"/>
          <a:srcRect/>
          <a:stretch>
            <a:fillRect/>
          </a:stretch>
        </p:blipFill>
        <p:spPr bwMode="auto">
          <a:xfrm>
            <a:off x="228600" y="6096000"/>
            <a:ext cx="1365250" cy="585788"/>
          </a:xfrm>
          <a:prstGeom prst="rect">
            <a:avLst/>
          </a:prstGeom>
          <a:noFill/>
          <a:ln w="9525">
            <a:noFill/>
            <a:miter lim="800000"/>
            <a:headEnd/>
            <a:tailEnd/>
          </a:ln>
        </p:spPr>
      </p:pic>
      <p:pic>
        <p:nvPicPr>
          <p:cNvPr id="6" name="Picture 4" descr="S:\Engineering\SeniorDesign\- Group Folders\CSC\Logo\csc2.JP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594860" y="2514600"/>
            <a:ext cx="4038600" cy="3028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37021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286604"/>
            <a:ext cx="7711440" cy="1450757"/>
          </a:xfrm>
        </p:spPr>
        <p:txBody>
          <a:bodyPr>
            <a:normAutofit fontScale="90000"/>
          </a:bodyPr>
          <a:lstStyle/>
          <a:p>
            <a:pPr fontAlgn="auto">
              <a:spcAft>
                <a:spcPts val="0"/>
              </a:spcAft>
              <a:defRPr/>
            </a:pPr>
            <a:r>
              <a:rPr lang="en-US" dirty="0" smtClean="0"/>
              <a:t/>
            </a:r>
            <a:br>
              <a:rPr lang="en-US" dirty="0" smtClean="0"/>
            </a:br>
            <a:r>
              <a:rPr lang="en-US" dirty="0" smtClean="0"/>
              <a:t>Mechanically Active </a:t>
            </a:r>
            <a:br>
              <a:rPr lang="en-US" dirty="0" smtClean="0"/>
            </a:br>
            <a:r>
              <a:rPr lang="en-US" dirty="0" smtClean="0"/>
              <a:t>Quarter-wave Resonator</a:t>
            </a:r>
            <a:endParaRPr lang="en-US" dirty="0"/>
          </a:p>
        </p:txBody>
      </p:sp>
      <p:sp>
        <p:nvSpPr>
          <p:cNvPr id="2" name="Content Placeholder 1"/>
          <p:cNvSpPr>
            <a:spLocks noGrp="1"/>
          </p:cNvSpPr>
          <p:nvPr>
            <p:ph idx="1"/>
          </p:nvPr>
        </p:nvSpPr>
        <p:spPr>
          <a:xfrm>
            <a:off x="808175" y="1864172"/>
            <a:ext cx="2057400" cy="3962400"/>
          </a:xfrm>
        </p:spPr>
        <p:txBody>
          <a:bodyPr/>
          <a:lstStyle/>
          <a:p>
            <a:pPr fontAlgn="auto">
              <a:buFont typeface="Arial" pitchFamily="34" charset="0"/>
              <a:buChar char="•"/>
              <a:defRPr/>
            </a:pPr>
            <a:r>
              <a:rPr lang="en-US" dirty="0" smtClean="0"/>
              <a:t>Reduced by 1 dB at 400 Hz</a:t>
            </a:r>
          </a:p>
          <a:p>
            <a:pPr>
              <a:buFont typeface="Arial" panose="020B0604020202020204" pitchFamily="34" charset="0"/>
              <a:buChar char="•"/>
            </a:pPr>
            <a:r>
              <a:rPr lang="en-US" dirty="0" smtClean="0"/>
              <a:t>23 </a:t>
            </a:r>
            <a:r>
              <a:rPr lang="en-US" dirty="0"/>
              <a:t>cm (9 in) in 5 seconds</a:t>
            </a:r>
          </a:p>
          <a:p>
            <a:pPr fontAlgn="auto">
              <a:buFont typeface="Arial" pitchFamily="34" charset="0"/>
              <a:buChar char="•"/>
              <a:defRPr/>
            </a:pPr>
            <a:endParaRPr lang="en-US" dirty="0"/>
          </a:p>
        </p:txBody>
      </p:sp>
      <p:pic>
        <p:nvPicPr>
          <p:cNvPr id="18436"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18437" name="Picture 10" descr="S:\Engineering\SeniorDesign\- Group Folders\CSC\Sponsor Information\2014\Sponsor Logos\NIATT.jpg"/>
          <p:cNvPicPr>
            <a:picLocks noChangeAspect="1" noChangeArrowheads="1"/>
          </p:cNvPicPr>
          <p:nvPr/>
        </p:nvPicPr>
        <p:blipFill>
          <a:blip r:embed="rId4" cstate="print"/>
          <a:srcRect/>
          <a:stretch>
            <a:fillRect/>
          </a:stretch>
        </p:blipFill>
        <p:spPr bwMode="auto">
          <a:xfrm>
            <a:off x="228600" y="6096000"/>
            <a:ext cx="1365250" cy="585788"/>
          </a:xfrm>
          <a:prstGeom prst="rect">
            <a:avLst/>
          </a:prstGeom>
          <a:noFill/>
          <a:ln w="9525">
            <a:noFill/>
            <a:miter lim="800000"/>
            <a:headEnd/>
            <a:tailEnd/>
          </a:ln>
        </p:spPr>
      </p:pic>
      <p:graphicFrame>
        <p:nvGraphicFramePr>
          <p:cNvPr id="10" name="Chart 9"/>
          <p:cNvGraphicFramePr>
            <a:graphicFrameLocks/>
          </p:cNvGraphicFramePr>
          <p:nvPr>
            <p:extLst>
              <p:ext uri="{D42A27DB-BD31-4B8C-83A1-F6EECF244321}">
                <p14:modId xmlns:p14="http://schemas.microsoft.com/office/powerpoint/2010/main" val="3229458374"/>
              </p:ext>
            </p:extLst>
          </p:nvPr>
        </p:nvGraphicFramePr>
        <p:xfrm>
          <a:off x="3048000" y="2281982"/>
          <a:ext cx="5719136" cy="35445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Tuned Pipe Modifications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Y-Pipe Extension </a:t>
            </a:r>
            <a:endParaRPr lang="en-US" dirty="0"/>
          </a:p>
          <a:p>
            <a:pPr lvl="1">
              <a:buFont typeface="Arial" panose="020B0604020202020204" pitchFamily="34" charset="0"/>
              <a:buChar char="•"/>
            </a:pPr>
            <a:r>
              <a:rPr lang="en-US" dirty="0" smtClean="0"/>
              <a:t>Tune pipe relies on each component </a:t>
            </a:r>
          </a:p>
          <a:p>
            <a:pPr lvl="1">
              <a:buFont typeface="Arial" panose="020B0604020202020204" pitchFamily="34" charset="0"/>
              <a:buChar char="•"/>
            </a:pPr>
            <a:r>
              <a:rPr lang="en-US" dirty="0" smtClean="0"/>
              <a:t>Shifted towards the tune of the engine</a:t>
            </a:r>
          </a:p>
          <a:p>
            <a:pPr lvl="1">
              <a:buFont typeface="Arial" panose="020B0604020202020204" pitchFamily="34" charset="0"/>
              <a:buChar char="•"/>
            </a:pPr>
            <a:r>
              <a:rPr lang="en-US" dirty="0" smtClean="0"/>
              <a:t>19mm(0.75in) extension  </a:t>
            </a:r>
            <a:endParaRPr lang="en-US" dirty="0"/>
          </a:p>
          <a:p>
            <a:pPr marL="201168" lvl="1" indent="0">
              <a:buNone/>
            </a:pPr>
            <a:endParaRPr lang="en-US" dirty="0"/>
          </a:p>
          <a:p>
            <a:endParaRPr lang="en-US" dirty="0"/>
          </a:p>
        </p:txBody>
      </p:sp>
      <p:pic>
        <p:nvPicPr>
          <p:cNvPr id="5" name="Picture 10" descr="S:\Engineering\SeniorDesign\- Group Folders\CSC\Sponsor Information\2014\Sponsor Logos\NIATT.jpg"/>
          <p:cNvPicPr>
            <a:picLocks noChangeAspect="1" noChangeArrowheads="1"/>
          </p:cNvPicPr>
          <p:nvPr/>
        </p:nvPicPr>
        <p:blipFill>
          <a:blip r:embed="rId3" cstate="print"/>
          <a:srcRect/>
          <a:stretch>
            <a:fillRect/>
          </a:stretch>
        </p:blipFill>
        <p:spPr bwMode="auto">
          <a:xfrm>
            <a:off x="228600" y="6096000"/>
            <a:ext cx="1365250" cy="585788"/>
          </a:xfrm>
          <a:prstGeom prst="rect">
            <a:avLst/>
          </a:prstGeom>
          <a:noFill/>
          <a:ln w="9525">
            <a:noFill/>
            <a:miter lim="800000"/>
            <a:headEnd/>
            <a:tailEnd/>
          </a:ln>
        </p:spPr>
      </p:pic>
      <p:pic>
        <p:nvPicPr>
          <p:cNvPr id="6" name="Picture 4" descr="S:\Engineering\SeniorDesign\- Group Folders\CSC\Logo\csc2.JP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7" name="Picture 6"/>
          <p:cNvPicPr/>
          <p:nvPr/>
        </p:nvPicPr>
        <p:blipFill rotWithShape="1">
          <a:blip r:embed="rId5"/>
          <a:srcRect l="515" t="1514" r="737" b="2502"/>
          <a:stretch/>
        </p:blipFill>
        <p:spPr bwMode="auto">
          <a:xfrm>
            <a:off x="1676400" y="3581400"/>
            <a:ext cx="57912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252919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Powertrain Modifications</a:t>
            </a:r>
            <a:endParaRPr lang="en-US" dirty="0"/>
          </a:p>
        </p:txBody>
      </p:sp>
      <p:sp>
        <p:nvSpPr>
          <p:cNvPr id="3" name="Content Placeholder 2"/>
          <p:cNvSpPr>
            <a:spLocks noGrp="1"/>
          </p:cNvSpPr>
          <p:nvPr>
            <p:ph idx="1"/>
          </p:nvPr>
        </p:nvSpPr>
        <p:spPr>
          <a:xfrm>
            <a:off x="822959" y="1845734"/>
            <a:ext cx="3368041" cy="4023360"/>
          </a:xfrm>
        </p:spPr>
        <p:txBody>
          <a:bodyPr/>
          <a:lstStyle/>
          <a:p>
            <a:pPr>
              <a:buFont typeface="Arial" panose="020B0604020202020204" pitchFamily="34" charset="0"/>
              <a:buChar char="•"/>
            </a:pPr>
            <a:r>
              <a:rPr lang="en-US" dirty="0" smtClean="0"/>
              <a:t>Clutching</a:t>
            </a:r>
          </a:p>
          <a:p>
            <a:pPr lvl="1">
              <a:buFont typeface="Arial" panose="020B0604020202020204" pitchFamily="34" charset="0"/>
              <a:buChar char="•"/>
            </a:pPr>
            <a:r>
              <a:rPr lang="en-US" dirty="0" smtClean="0"/>
              <a:t>Softer Secondary Spring</a:t>
            </a:r>
          </a:p>
          <a:p>
            <a:pPr lvl="1">
              <a:buFont typeface="Arial" panose="020B0604020202020204" pitchFamily="34" charset="0"/>
              <a:buChar char="•"/>
            </a:pPr>
            <a:r>
              <a:rPr lang="en-US" dirty="0" smtClean="0"/>
              <a:t>Reduced Belt Temperature</a:t>
            </a:r>
          </a:p>
          <a:p>
            <a:pPr lvl="1">
              <a:buFont typeface="Arial" panose="020B0604020202020204" pitchFamily="34" charset="0"/>
              <a:buChar char="•"/>
            </a:pPr>
            <a:endParaRPr lang="en-US" dirty="0" smtClean="0"/>
          </a:p>
          <a:p>
            <a:pPr>
              <a:buFont typeface="Arial" panose="020B0604020202020204" pitchFamily="34" charset="0"/>
              <a:buChar char="•"/>
            </a:pPr>
            <a:r>
              <a:rPr lang="en-US" dirty="0" smtClean="0"/>
              <a:t>Driver and Rear Wheels</a:t>
            </a:r>
          </a:p>
          <a:p>
            <a:pPr lvl="1">
              <a:buFont typeface="Arial" panose="020B0604020202020204" pitchFamily="34" charset="0"/>
              <a:buChar char="•"/>
            </a:pPr>
            <a:r>
              <a:rPr lang="en-US" dirty="0" smtClean="0"/>
              <a:t>Driver increased from 7.2 in to 8 in</a:t>
            </a:r>
          </a:p>
          <a:p>
            <a:pPr lvl="1">
              <a:buFont typeface="Arial" panose="020B0604020202020204" pitchFamily="34" charset="0"/>
              <a:buChar char="•"/>
            </a:pPr>
            <a:r>
              <a:rPr lang="en-US" dirty="0" smtClean="0"/>
              <a:t>Bogey wheels increased from 6 in to 10 in</a:t>
            </a:r>
          </a:p>
          <a:p>
            <a:pPr lvl="1">
              <a:buFont typeface="Arial" panose="020B0604020202020204" pitchFamily="34" charset="0"/>
              <a:buChar char="•"/>
            </a:pPr>
            <a:r>
              <a:rPr lang="en-US" dirty="0" smtClean="0"/>
              <a:t>Increased track length from 121 in to 128 in</a:t>
            </a:r>
          </a:p>
          <a:p>
            <a:pPr lvl="1"/>
            <a:endParaRPr lang="en-US" dirty="0" smtClean="0"/>
          </a:p>
        </p:txBody>
      </p:sp>
      <p:pic>
        <p:nvPicPr>
          <p:cNvPr id="4" name="Picture 10" descr="S:\Engineering\SeniorDesign\- Group Folders\CSC\Sponsor Information\2014\Sponsor Logos\NIATT.jpg"/>
          <p:cNvPicPr>
            <a:picLocks noChangeAspect="1" noChangeArrowheads="1"/>
          </p:cNvPicPr>
          <p:nvPr/>
        </p:nvPicPr>
        <p:blipFill>
          <a:blip r:embed="rId3" cstate="print"/>
          <a:srcRect/>
          <a:stretch>
            <a:fillRect/>
          </a:stretch>
        </p:blipFill>
        <p:spPr bwMode="auto">
          <a:xfrm>
            <a:off x="228600" y="6096000"/>
            <a:ext cx="1365250" cy="585788"/>
          </a:xfrm>
          <a:prstGeom prst="rect">
            <a:avLst/>
          </a:prstGeom>
          <a:noFill/>
          <a:ln w="9525">
            <a:noFill/>
            <a:miter lim="800000"/>
            <a:headEnd/>
            <a:tailEnd/>
          </a:ln>
        </p:spPr>
      </p:pic>
      <p:pic>
        <p:nvPicPr>
          <p:cNvPr id="5" name="Picture 4" descr="S:\Engineering\SeniorDesign\- Group Folders\CSC\Logo\csc2.JP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3333" r="18889" b="15556"/>
          <a:stretch/>
        </p:blipFill>
        <p:spPr>
          <a:xfrm rot="10800000">
            <a:off x="4495800" y="2133600"/>
            <a:ext cx="4085034"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9396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15363" name="Picture 10" descr="S:\Engineering\SeniorDesign\- Group Folders\CSC\Sponsor Information\2014\Sponsor Logos\NIATT.jpg"/>
          <p:cNvPicPr>
            <a:picLocks noChangeAspect="1" noChangeArrowheads="1"/>
          </p:cNvPicPr>
          <p:nvPr/>
        </p:nvPicPr>
        <p:blipFill>
          <a:blip r:embed="rId4" cstate="print"/>
          <a:srcRect/>
          <a:stretch>
            <a:fillRect/>
          </a:stretch>
        </p:blipFill>
        <p:spPr bwMode="auto">
          <a:xfrm>
            <a:off x="228600" y="6096000"/>
            <a:ext cx="1365250" cy="585788"/>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t>Emissions</a:t>
            </a:r>
            <a:endParaRPr lang="en-US" dirty="0"/>
          </a:p>
        </p:txBody>
      </p:sp>
      <p:sp>
        <p:nvSpPr>
          <p:cNvPr id="3" name="Content Placeholder 2"/>
          <p:cNvSpPr>
            <a:spLocks noGrp="1"/>
          </p:cNvSpPr>
          <p:nvPr>
            <p:ph sz="half" idx="1"/>
          </p:nvPr>
        </p:nvSpPr>
        <p:spPr/>
        <p:txBody>
          <a:bodyPr/>
          <a:lstStyle/>
          <a:p>
            <a:pPr fontAlgn="auto">
              <a:buFont typeface="Arial" pitchFamily="34" charset="0"/>
              <a:buChar char="•"/>
              <a:defRPr/>
            </a:pPr>
            <a:r>
              <a:rPr lang="en-US" dirty="0" smtClean="0"/>
              <a:t>Sport-Mode </a:t>
            </a:r>
          </a:p>
          <a:p>
            <a:pPr lvl="1" fontAlgn="auto">
              <a:buFont typeface="Arial" pitchFamily="34" charset="0"/>
              <a:buChar char="•"/>
              <a:defRPr/>
            </a:pPr>
            <a:r>
              <a:rPr lang="en-US" dirty="0" smtClean="0"/>
              <a:t>2015: 199 E-score</a:t>
            </a:r>
          </a:p>
          <a:p>
            <a:pPr lvl="1" fontAlgn="auto">
              <a:buFont typeface="Arial" pitchFamily="34" charset="0"/>
              <a:buChar char="•"/>
              <a:defRPr/>
            </a:pPr>
            <a:r>
              <a:rPr lang="en-US" dirty="0" smtClean="0"/>
              <a:t>2014: 157 E-score</a:t>
            </a:r>
          </a:p>
          <a:p>
            <a:pPr>
              <a:buFont typeface="Arial" pitchFamily="34" charset="0"/>
              <a:buChar char="•"/>
              <a:defRPr/>
            </a:pPr>
            <a:r>
              <a:rPr lang="en-US" dirty="0" smtClean="0"/>
              <a:t>Eco-Mode</a:t>
            </a:r>
          </a:p>
          <a:p>
            <a:pPr lvl="1">
              <a:buFont typeface="Arial" pitchFamily="34" charset="0"/>
              <a:buChar char="•"/>
              <a:defRPr/>
            </a:pPr>
            <a:r>
              <a:rPr lang="en-US" dirty="0" smtClean="0"/>
              <a:t>203 E-score</a:t>
            </a:r>
          </a:p>
          <a:p>
            <a:pPr fontAlgn="auto">
              <a:buFont typeface="Arial" pitchFamily="34" charset="0"/>
              <a:buChar char="•"/>
              <a:defRPr/>
            </a:pPr>
            <a:r>
              <a:rPr lang="en-US" dirty="0" smtClean="0"/>
              <a:t>Passes EPA and NPS standards</a:t>
            </a:r>
          </a:p>
          <a:p>
            <a:pPr fontAlgn="auto">
              <a:buFont typeface="Arial" pitchFamily="34" charset="0"/>
              <a:buChar char="•"/>
              <a:defRPr/>
            </a:pPr>
            <a:r>
              <a:rPr lang="en-US" dirty="0" smtClean="0"/>
              <a:t>EPA 5-mode test used</a:t>
            </a:r>
          </a:p>
          <a:p>
            <a:pPr lvl="1" fontAlgn="auto">
              <a:buFont typeface="Arial" pitchFamily="34" charset="0"/>
              <a:buChar char="•"/>
              <a:defRPr/>
            </a:pPr>
            <a:r>
              <a:rPr lang="en-US" dirty="0" smtClean="0"/>
              <a:t>210 is max score</a:t>
            </a:r>
          </a:p>
          <a:p>
            <a:pPr lvl="2" fontAlgn="auto">
              <a:buFont typeface="Arial" pitchFamily="34" charset="0"/>
              <a:buChar char="•"/>
              <a:defRPr/>
            </a:pPr>
            <a:endParaRPr lang="en-US" dirty="0"/>
          </a:p>
          <a:p>
            <a:pPr fontAlgn="auto">
              <a:buFont typeface="Arial" pitchFamily="34" charset="0"/>
              <a:buChar char="•"/>
              <a:defRPr/>
            </a:pPr>
            <a:endParaRPr lang="en-US" dirty="0" smtClean="0"/>
          </a:p>
        </p:txBody>
      </p:sp>
      <p:graphicFrame>
        <p:nvGraphicFramePr>
          <p:cNvPr id="8" name="Chart 7"/>
          <p:cNvGraphicFramePr>
            <a:graphicFrameLocks/>
          </p:cNvGraphicFramePr>
          <p:nvPr>
            <p:extLst>
              <p:ext uri="{D42A27DB-BD31-4B8C-83A1-F6EECF244321}">
                <p14:modId xmlns:p14="http://schemas.microsoft.com/office/powerpoint/2010/main" val="1685739079"/>
              </p:ext>
            </p:extLst>
          </p:nvPr>
        </p:nvGraphicFramePr>
        <p:xfrm>
          <a:off x="4536344" y="2286000"/>
          <a:ext cx="4196397" cy="296798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smtClean="0"/>
              <a:t/>
            </a:r>
            <a:br>
              <a:rPr lang="en-US" dirty="0" smtClean="0"/>
            </a:br>
            <a:r>
              <a:rPr lang="en-US" dirty="0" smtClean="0"/>
              <a:t>Noise Deflectors</a:t>
            </a:r>
            <a:endParaRPr lang="en-US" dirty="0"/>
          </a:p>
        </p:txBody>
      </p:sp>
      <p:sp>
        <p:nvSpPr>
          <p:cNvPr id="2" name="Content Placeholder 1"/>
          <p:cNvSpPr>
            <a:spLocks noGrp="1"/>
          </p:cNvSpPr>
          <p:nvPr>
            <p:ph sz="half" idx="1"/>
          </p:nvPr>
        </p:nvSpPr>
        <p:spPr>
          <a:xfrm>
            <a:off x="779079" y="1830622"/>
            <a:ext cx="3703320" cy="4023360"/>
          </a:xfrm>
        </p:spPr>
        <p:txBody>
          <a:bodyPr/>
          <a:lstStyle/>
          <a:p>
            <a:pPr fontAlgn="auto">
              <a:buFont typeface="Arial" pitchFamily="34" charset="0"/>
              <a:buChar char="•"/>
              <a:defRPr/>
            </a:pPr>
            <a:r>
              <a:rPr lang="en-US" dirty="0" smtClean="0"/>
              <a:t>Deflectors were added to redirect sound </a:t>
            </a:r>
          </a:p>
          <a:p>
            <a:pPr lvl="1" fontAlgn="auto">
              <a:buFont typeface="Arial" pitchFamily="34" charset="0"/>
              <a:buChar char="•"/>
              <a:defRPr/>
            </a:pPr>
            <a:r>
              <a:rPr lang="en-US" dirty="0" smtClean="0"/>
              <a:t>Air intake </a:t>
            </a:r>
          </a:p>
          <a:p>
            <a:pPr lvl="1" fontAlgn="auto">
              <a:buFont typeface="Arial" pitchFamily="34" charset="0"/>
              <a:buChar char="•"/>
              <a:defRPr/>
            </a:pPr>
            <a:r>
              <a:rPr lang="en-US" dirty="0" smtClean="0"/>
              <a:t>Cooling port on hood</a:t>
            </a:r>
          </a:p>
          <a:p>
            <a:pPr fontAlgn="auto">
              <a:buFont typeface="Arial" pitchFamily="34" charset="0"/>
              <a:buChar char="•"/>
              <a:defRPr/>
            </a:pPr>
            <a:r>
              <a:rPr lang="en-US" dirty="0" smtClean="0"/>
              <a:t>Sound is directed to the front and rear of snowmobile</a:t>
            </a:r>
          </a:p>
          <a:p>
            <a:pPr lvl="1" fontAlgn="auto">
              <a:buFont typeface="Arial" pitchFamily="34" charset="0"/>
              <a:buChar char="•"/>
              <a:defRPr/>
            </a:pPr>
            <a:endParaRPr lang="en-US" dirty="0"/>
          </a:p>
        </p:txBody>
      </p:sp>
      <p:pic>
        <p:nvPicPr>
          <p:cNvPr id="19460"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19461" name="Picture 10" descr="S:\Engineering\SeniorDesign\- Group Folders\CSC\Sponsor Information\2014\Sponsor Logos\NIATT.jpg"/>
          <p:cNvPicPr>
            <a:picLocks noChangeAspect="1" noChangeArrowheads="1"/>
          </p:cNvPicPr>
          <p:nvPr/>
        </p:nvPicPr>
        <p:blipFill>
          <a:blip r:embed="rId4" cstate="print"/>
          <a:srcRect/>
          <a:stretch>
            <a:fillRect/>
          </a:stretch>
        </p:blipFill>
        <p:spPr bwMode="auto">
          <a:xfrm>
            <a:off x="228600" y="6096000"/>
            <a:ext cx="1365250" cy="585788"/>
          </a:xfrm>
          <a:prstGeom prst="rect">
            <a:avLst/>
          </a:prstGeom>
          <a:noFill/>
          <a:ln w="9525">
            <a:noFill/>
            <a:miter lim="800000"/>
            <a:headEnd/>
            <a:tailEnd/>
          </a:ln>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5833" r="3333"/>
          <a:stretch/>
        </p:blipFill>
        <p:spPr>
          <a:xfrm>
            <a:off x="4859867" y="2394502"/>
            <a:ext cx="3506893"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Sound Damping </a:t>
            </a:r>
            <a:endParaRPr lang="en-US" dirty="0"/>
          </a:p>
        </p:txBody>
      </p:sp>
      <p:sp>
        <p:nvSpPr>
          <p:cNvPr id="2" name="Content Placeholder 1"/>
          <p:cNvSpPr>
            <a:spLocks noGrp="1"/>
          </p:cNvSpPr>
          <p:nvPr>
            <p:ph idx="1"/>
          </p:nvPr>
        </p:nvSpPr>
        <p:spPr>
          <a:xfrm>
            <a:off x="822960" y="1866900"/>
            <a:ext cx="2590800" cy="4038600"/>
          </a:xfrm>
        </p:spPr>
        <p:txBody>
          <a:bodyPr>
            <a:normAutofit/>
          </a:bodyPr>
          <a:lstStyle/>
          <a:p>
            <a:pPr fontAlgn="auto">
              <a:buFont typeface="Arial" pitchFamily="34" charset="0"/>
              <a:buChar char="•"/>
              <a:defRPr/>
            </a:pPr>
            <a:r>
              <a:rPr lang="en-US" dirty="0" smtClean="0"/>
              <a:t>2014 tunnel material compared to different material</a:t>
            </a:r>
          </a:p>
          <a:p>
            <a:pPr fontAlgn="auto">
              <a:buFont typeface="Arial" pitchFamily="34" charset="0"/>
              <a:buChar char="•"/>
              <a:defRPr/>
            </a:pPr>
            <a:r>
              <a:rPr lang="en-US" dirty="0" smtClean="0"/>
              <a:t>2015 configuration 11.5% reduction</a:t>
            </a:r>
          </a:p>
          <a:p>
            <a:pPr fontAlgn="auto">
              <a:buFont typeface="Arial" pitchFamily="34" charset="0"/>
              <a:buChar char="•"/>
              <a:defRPr/>
            </a:pPr>
            <a:r>
              <a:rPr lang="en-US" dirty="0" smtClean="0"/>
              <a:t>A paint on sound damping material was applied to both sides</a:t>
            </a:r>
          </a:p>
          <a:p>
            <a:pPr marL="0" indent="0" fontAlgn="auto">
              <a:buFont typeface="Arial" pitchFamily="34" charset="0"/>
              <a:buNone/>
              <a:defRPr/>
            </a:pPr>
            <a:endParaRPr lang="en-US" dirty="0"/>
          </a:p>
        </p:txBody>
      </p:sp>
      <p:pic>
        <p:nvPicPr>
          <p:cNvPr id="20484"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20485" name="Picture 10" descr="S:\Engineering\SeniorDesign\- Group Folders\CSC\Sponsor Information\2014\Sponsor Logos\NIATT.jpg"/>
          <p:cNvPicPr>
            <a:picLocks noChangeAspect="1" noChangeArrowheads="1"/>
          </p:cNvPicPr>
          <p:nvPr/>
        </p:nvPicPr>
        <p:blipFill>
          <a:blip r:embed="rId4" cstate="print"/>
          <a:srcRect/>
          <a:stretch>
            <a:fillRect/>
          </a:stretch>
        </p:blipFill>
        <p:spPr bwMode="auto">
          <a:xfrm>
            <a:off x="228600" y="6096000"/>
            <a:ext cx="1365250" cy="585788"/>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780064089"/>
              </p:ext>
            </p:extLst>
          </p:nvPr>
        </p:nvGraphicFramePr>
        <p:xfrm>
          <a:off x="3733800" y="1981200"/>
          <a:ext cx="4953000" cy="2819401"/>
        </p:xfrm>
        <a:graphic>
          <a:graphicData uri="http://schemas.openxmlformats.org/drawingml/2006/table">
            <a:tbl>
              <a:tblPr firstRow="1" firstCol="1" bandRow="1">
                <a:tableStyleId>{D7AC3CCA-C797-4891-BE02-D94E43425B78}</a:tableStyleId>
              </a:tblPr>
              <a:tblGrid>
                <a:gridCol w="1238250"/>
                <a:gridCol w="1238250"/>
                <a:gridCol w="1238250"/>
                <a:gridCol w="1238250"/>
              </a:tblGrid>
              <a:tr h="653389">
                <a:tc>
                  <a:txBody>
                    <a:bodyPr/>
                    <a:lstStyle/>
                    <a:p>
                      <a:pPr marL="0" marR="0">
                        <a:lnSpc>
                          <a:spcPct val="107000"/>
                        </a:lnSpc>
                        <a:spcBef>
                          <a:spcPts val="0"/>
                        </a:spcBef>
                        <a:spcAft>
                          <a:spcPts val="0"/>
                        </a:spcAft>
                      </a:pPr>
                      <a:r>
                        <a:rPr lang="en-US" sz="2000" dirty="0">
                          <a:effectLst/>
                        </a:rPr>
                        <a:t>Frequency (</a:t>
                      </a:r>
                      <a:r>
                        <a:rPr lang="en-US" sz="2000" dirty="0" err="1">
                          <a:effectLst/>
                        </a:rPr>
                        <a:t>hz</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Silent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9228">
                <a:tc>
                  <a:txBody>
                    <a:bodyPr/>
                    <a:lstStyle/>
                    <a:p>
                      <a:pPr marL="0" marR="0" algn="r">
                        <a:lnSpc>
                          <a:spcPct val="107000"/>
                        </a:lnSpc>
                        <a:spcBef>
                          <a:spcPts val="0"/>
                        </a:spcBef>
                        <a:spcAft>
                          <a:spcPts val="0"/>
                        </a:spcAft>
                      </a:pPr>
                      <a:r>
                        <a:rPr lang="en-US" sz="2000">
                          <a:effectLst/>
                        </a:rPr>
                        <a:t>25.0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4.7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9228">
                <a:tc>
                  <a:txBody>
                    <a:bodyPr/>
                    <a:lstStyle/>
                    <a:p>
                      <a:pPr marL="0" marR="0" algn="r">
                        <a:lnSpc>
                          <a:spcPct val="107000"/>
                        </a:lnSpc>
                        <a:spcBef>
                          <a:spcPts val="0"/>
                        </a:spcBef>
                        <a:spcAft>
                          <a:spcPts val="0"/>
                        </a:spcAft>
                      </a:pPr>
                      <a:r>
                        <a:rPr lang="en-US" sz="2000">
                          <a:effectLst/>
                        </a:rPr>
                        <a:t>143.0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a:effectLst/>
                        </a:rPr>
                        <a:t>20.9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a:effectLst/>
                        </a:rPr>
                        <a:t>22.3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9228">
                <a:tc>
                  <a:txBody>
                    <a:bodyPr/>
                    <a:lstStyle/>
                    <a:p>
                      <a:pPr marL="0" marR="0" algn="r">
                        <a:lnSpc>
                          <a:spcPct val="107000"/>
                        </a:lnSpc>
                        <a:spcBef>
                          <a:spcPts val="0"/>
                        </a:spcBef>
                        <a:spcAft>
                          <a:spcPts val="0"/>
                        </a:spcAft>
                      </a:pPr>
                      <a:r>
                        <a:rPr lang="en-US" sz="2000">
                          <a:effectLst/>
                        </a:rPr>
                        <a:t>504.0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-0.7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8328">
                <a:tc>
                  <a:txBody>
                    <a:bodyPr/>
                    <a:lstStyle/>
                    <a:p>
                      <a:pPr marL="0" marR="0">
                        <a:lnSpc>
                          <a:spcPct val="107000"/>
                        </a:lnSpc>
                        <a:spcBef>
                          <a:spcPts val="0"/>
                        </a:spcBef>
                        <a:spcAft>
                          <a:spcPts val="0"/>
                        </a:spcAft>
                      </a:pPr>
                      <a:r>
                        <a:rPr lang="en-US" sz="2000">
                          <a:effectLst/>
                        </a:rPr>
                        <a:t>Avg. Reduction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a:effectLst/>
                        </a:rPr>
                        <a:t>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11.5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fontAlgn="auto">
              <a:spcAft>
                <a:spcPts val="0"/>
              </a:spcAft>
              <a:defRPr/>
            </a:pPr>
            <a:r>
              <a:rPr lang="en-US" dirty="0"/>
              <a:t>Dealer/Outfitter </a:t>
            </a:r>
            <a:r>
              <a:rPr lang="en-US" dirty="0" smtClean="0"/>
              <a:t>Viewpoint</a:t>
            </a:r>
            <a:endParaRPr lang="en-US" dirty="0"/>
          </a:p>
        </p:txBody>
      </p:sp>
      <p:sp>
        <p:nvSpPr>
          <p:cNvPr id="9" name="Content Placeholder 8"/>
          <p:cNvSpPr>
            <a:spLocks noGrp="1"/>
          </p:cNvSpPr>
          <p:nvPr>
            <p:ph idx="1"/>
          </p:nvPr>
        </p:nvSpPr>
        <p:spPr>
          <a:xfrm>
            <a:off x="822959" y="1845734"/>
            <a:ext cx="4434841" cy="4023360"/>
          </a:xfrm>
        </p:spPr>
        <p:txBody>
          <a:bodyPr>
            <a:normAutofit lnSpcReduction="10000"/>
          </a:bodyPr>
          <a:lstStyle/>
          <a:p>
            <a:pPr fontAlgn="auto">
              <a:buFont typeface="Arial" pitchFamily="34" charset="0"/>
              <a:buChar char="•"/>
              <a:defRPr/>
            </a:pPr>
            <a:r>
              <a:rPr lang="en-US" dirty="0"/>
              <a:t>Low Maintenance</a:t>
            </a:r>
          </a:p>
          <a:p>
            <a:pPr lvl="1" fontAlgn="auto">
              <a:buFont typeface="Arial" pitchFamily="34" charset="0"/>
              <a:buChar char="•"/>
              <a:defRPr/>
            </a:pPr>
            <a:r>
              <a:rPr lang="en-US" dirty="0"/>
              <a:t>Little cost </a:t>
            </a:r>
            <a:r>
              <a:rPr lang="en-US" dirty="0" smtClean="0"/>
              <a:t>and low </a:t>
            </a:r>
            <a:r>
              <a:rPr lang="en-US" dirty="0"/>
              <a:t>time to maintain</a:t>
            </a:r>
          </a:p>
          <a:p>
            <a:pPr fontAlgn="auto">
              <a:buFont typeface="Arial" pitchFamily="34" charset="0"/>
              <a:buChar char="•"/>
              <a:defRPr/>
            </a:pPr>
            <a:r>
              <a:rPr lang="en-US" dirty="0"/>
              <a:t>Low </a:t>
            </a:r>
            <a:r>
              <a:rPr lang="en-US" dirty="0" smtClean="0"/>
              <a:t>Vehicle Cost</a:t>
            </a:r>
            <a:endParaRPr lang="en-US" dirty="0"/>
          </a:p>
          <a:p>
            <a:pPr lvl="1" fontAlgn="auto">
              <a:buFont typeface="Arial" pitchFamily="34" charset="0"/>
              <a:buChar char="•"/>
              <a:defRPr/>
            </a:pPr>
            <a:r>
              <a:rPr lang="en-US" dirty="0"/>
              <a:t>MSRP </a:t>
            </a:r>
            <a:r>
              <a:rPr lang="en-US" dirty="0" smtClean="0"/>
              <a:t>$11,955</a:t>
            </a:r>
          </a:p>
          <a:p>
            <a:pPr lvl="2" fontAlgn="auto">
              <a:buFont typeface="Arial" pitchFamily="34" charset="0"/>
              <a:buChar char="•"/>
              <a:defRPr/>
            </a:pPr>
            <a:r>
              <a:rPr lang="en-US" dirty="0" smtClean="0"/>
              <a:t>$127 more than 2014 UICSC Design</a:t>
            </a:r>
            <a:endParaRPr lang="en-US" dirty="0"/>
          </a:p>
          <a:p>
            <a:pPr fontAlgn="auto">
              <a:buFont typeface="Arial" pitchFamily="34" charset="0"/>
              <a:buChar char="•"/>
              <a:defRPr/>
            </a:pPr>
            <a:r>
              <a:rPr lang="en-US" dirty="0"/>
              <a:t>Meets Consumer Demand</a:t>
            </a:r>
          </a:p>
          <a:p>
            <a:pPr lvl="1" fontAlgn="auto">
              <a:buFont typeface="Arial" pitchFamily="34" charset="0"/>
              <a:buChar char="•"/>
              <a:defRPr/>
            </a:pPr>
            <a:r>
              <a:rPr lang="en-US" dirty="0" smtClean="0"/>
              <a:t>High sales volume</a:t>
            </a:r>
            <a:endParaRPr lang="en-US" dirty="0"/>
          </a:p>
          <a:p>
            <a:pPr fontAlgn="auto">
              <a:buFont typeface="Arial" pitchFamily="34" charset="0"/>
              <a:buChar char="•"/>
              <a:defRPr/>
            </a:pPr>
            <a:r>
              <a:rPr lang="en-US" dirty="0"/>
              <a:t>Environmentally </a:t>
            </a:r>
            <a:r>
              <a:rPr lang="en-US" dirty="0" smtClean="0"/>
              <a:t>Conscious</a:t>
            </a:r>
            <a:endParaRPr lang="en-US" dirty="0"/>
          </a:p>
          <a:p>
            <a:pPr lvl="1" fontAlgn="auto">
              <a:buFont typeface="Arial" pitchFamily="34" charset="0"/>
              <a:buChar char="•"/>
              <a:defRPr/>
            </a:pPr>
            <a:r>
              <a:rPr lang="en-US" dirty="0" smtClean="0"/>
              <a:t>Exceeds current </a:t>
            </a:r>
            <a:r>
              <a:rPr lang="en-US" dirty="0"/>
              <a:t>emissions and </a:t>
            </a:r>
            <a:r>
              <a:rPr lang="en-US" dirty="0" smtClean="0"/>
              <a:t>noise standards*</a:t>
            </a:r>
          </a:p>
          <a:p>
            <a:pPr marL="457200" lvl="1" indent="0" fontAlgn="auto">
              <a:buFont typeface="Arial" pitchFamily="34" charset="0"/>
              <a:buNone/>
              <a:defRPr/>
            </a:pPr>
            <a:endParaRPr lang="en-US" dirty="0" smtClean="0"/>
          </a:p>
          <a:p>
            <a:pPr marL="57150" indent="0" fontAlgn="auto">
              <a:buFont typeface="Arial" pitchFamily="34" charset="0"/>
              <a:buNone/>
              <a:defRPr/>
            </a:pPr>
            <a:r>
              <a:rPr lang="en-US" sz="1400" dirty="0" smtClean="0"/>
              <a:t>*Meets NPS noise standards under some test conditions</a:t>
            </a:r>
            <a:endParaRPr lang="en-US" sz="1400" dirty="0"/>
          </a:p>
          <a:p>
            <a:pPr fontAlgn="auto">
              <a:buFont typeface="Arial" pitchFamily="34" charset="0"/>
              <a:buChar char="•"/>
              <a:defRPr/>
            </a:pPr>
            <a:endParaRPr lang="en-US" dirty="0"/>
          </a:p>
          <a:p>
            <a:pPr marL="457200" lvl="1" indent="0" fontAlgn="auto">
              <a:buFont typeface="Arial" pitchFamily="34" charset="0"/>
              <a:buNone/>
              <a:defRPr/>
            </a:pPr>
            <a:endParaRPr lang="en-US" dirty="0"/>
          </a:p>
          <a:p>
            <a:pPr fontAlgn="auto">
              <a:buFont typeface="Arial" pitchFamily="34" charset="0"/>
              <a:buChar char="•"/>
              <a:defRPr/>
            </a:pPr>
            <a:endParaRPr lang="en-US" dirty="0"/>
          </a:p>
        </p:txBody>
      </p:sp>
      <p:pic>
        <p:nvPicPr>
          <p:cNvPr id="12292"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034" r="30777" b="50"/>
          <a:stretch/>
        </p:blipFill>
        <p:spPr>
          <a:xfrm>
            <a:off x="5231642" y="2209800"/>
            <a:ext cx="3489960" cy="3072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10" descr="S:\Engineering\SeniorDesign\- Group Folders\CSC\Sponsor Information\2014\Sponsor Logos\NIATT.jpg"/>
          <p:cNvPicPr>
            <a:picLocks noChangeAspect="1" noChangeArrowheads="1"/>
          </p:cNvPicPr>
          <p:nvPr/>
        </p:nvPicPr>
        <p:blipFill>
          <a:blip r:embed="rId5" cstate="print"/>
          <a:srcRect/>
          <a:stretch>
            <a:fillRect/>
          </a:stretch>
        </p:blipFill>
        <p:spPr bwMode="auto">
          <a:xfrm>
            <a:off x="228600" y="6096000"/>
            <a:ext cx="1365250"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Rider </a:t>
            </a:r>
            <a:r>
              <a:rPr lang="en-US" dirty="0"/>
              <a:t>V</a:t>
            </a:r>
            <a:r>
              <a:rPr lang="en-US" dirty="0" smtClean="0"/>
              <a:t>iewpoint</a:t>
            </a:r>
            <a:endParaRPr lang="en-US" dirty="0"/>
          </a:p>
        </p:txBody>
      </p:sp>
      <p:sp>
        <p:nvSpPr>
          <p:cNvPr id="6" name="Content Placeholder 5"/>
          <p:cNvSpPr>
            <a:spLocks noGrp="1"/>
          </p:cNvSpPr>
          <p:nvPr>
            <p:ph sz="half" idx="1"/>
          </p:nvPr>
        </p:nvSpPr>
        <p:spPr/>
        <p:txBody>
          <a:bodyPr>
            <a:normAutofit/>
          </a:bodyPr>
          <a:lstStyle/>
          <a:p>
            <a:pPr fontAlgn="auto">
              <a:buFont typeface="Arial" pitchFamily="34" charset="0"/>
              <a:buChar char="•"/>
              <a:defRPr/>
            </a:pPr>
            <a:r>
              <a:rPr lang="en-US" dirty="0" smtClean="0"/>
              <a:t>Measured Specifications</a:t>
            </a:r>
            <a:endParaRPr lang="en-US" dirty="0"/>
          </a:p>
          <a:p>
            <a:pPr lvl="1" fontAlgn="auto">
              <a:buFont typeface="Arial" pitchFamily="34" charset="0"/>
              <a:buChar char="•"/>
              <a:defRPr/>
            </a:pPr>
            <a:r>
              <a:rPr lang="en-US" dirty="0" smtClean="0"/>
              <a:t>115 </a:t>
            </a:r>
            <a:r>
              <a:rPr lang="en-US" dirty="0" err="1"/>
              <a:t>hp</a:t>
            </a:r>
            <a:endParaRPr lang="en-US" dirty="0"/>
          </a:p>
          <a:p>
            <a:pPr lvl="1" fontAlgn="auto">
              <a:buFont typeface="Arial" pitchFamily="34" charset="0"/>
              <a:buChar char="•"/>
              <a:defRPr/>
            </a:pPr>
            <a:r>
              <a:rPr lang="en-US" dirty="0" smtClean="0"/>
              <a:t>585 </a:t>
            </a:r>
            <a:r>
              <a:rPr lang="en-US" dirty="0" err="1" smtClean="0"/>
              <a:t>lb</a:t>
            </a:r>
            <a:endParaRPr lang="en-US" dirty="0" smtClean="0"/>
          </a:p>
          <a:p>
            <a:pPr marL="514350" indent="-457200" fontAlgn="auto">
              <a:buFont typeface="Arial" pitchFamily="34" charset="0"/>
              <a:buChar char="•"/>
              <a:defRPr/>
            </a:pPr>
            <a:r>
              <a:rPr lang="en-US" dirty="0" smtClean="0"/>
              <a:t>Fuel </a:t>
            </a:r>
            <a:r>
              <a:rPr lang="en-US" dirty="0"/>
              <a:t>Efficient</a:t>
            </a:r>
          </a:p>
          <a:p>
            <a:pPr marL="914400" lvl="1" indent="-457200" fontAlgn="auto">
              <a:buFont typeface="Arial" pitchFamily="34" charset="0"/>
              <a:buChar char="•"/>
              <a:defRPr/>
            </a:pPr>
            <a:r>
              <a:rPr lang="en-US" dirty="0" smtClean="0"/>
              <a:t>23 mpg</a:t>
            </a:r>
          </a:p>
          <a:p>
            <a:pPr marL="514350" indent="-457200" fontAlgn="auto">
              <a:buFont typeface="Arial" pitchFamily="34" charset="0"/>
              <a:buChar char="•"/>
              <a:defRPr/>
            </a:pPr>
            <a:r>
              <a:rPr lang="en-US" dirty="0" smtClean="0"/>
              <a:t>Comfort</a:t>
            </a:r>
          </a:p>
          <a:p>
            <a:pPr marL="914400" lvl="1" indent="-457200" fontAlgn="auto">
              <a:buFont typeface="Arial" pitchFamily="34" charset="0"/>
              <a:buChar char="•"/>
              <a:defRPr/>
            </a:pPr>
            <a:r>
              <a:rPr lang="en-US" dirty="0" smtClean="0"/>
              <a:t>Position </a:t>
            </a:r>
            <a:r>
              <a:rPr lang="en-US" dirty="0"/>
              <a:t>&amp; h</a:t>
            </a:r>
            <a:r>
              <a:rPr lang="en-US" dirty="0" smtClean="0"/>
              <a:t>andling</a:t>
            </a:r>
          </a:p>
          <a:p>
            <a:pPr marL="914400" lvl="1" indent="-457200" fontAlgn="auto">
              <a:buFont typeface="Arial" pitchFamily="34" charset="0"/>
              <a:buChar char="•"/>
              <a:defRPr/>
            </a:pPr>
            <a:r>
              <a:rPr lang="en-US" dirty="0" smtClean="0"/>
              <a:t>Rider-forward position</a:t>
            </a:r>
          </a:p>
          <a:p>
            <a:pPr marL="914400" lvl="1" indent="-457200" fontAlgn="auto">
              <a:buFont typeface="Arial" pitchFamily="34" charset="0"/>
              <a:buChar char="•"/>
              <a:defRPr/>
            </a:pPr>
            <a:r>
              <a:rPr lang="en-US" dirty="0" smtClean="0"/>
              <a:t>r-Motion suspension</a:t>
            </a:r>
            <a:endParaRPr lang="en-US" dirty="0"/>
          </a:p>
          <a:p>
            <a:pPr marL="914400" lvl="1" indent="-457200" fontAlgn="auto">
              <a:buFont typeface="Arial" pitchFamily="34" charset="0"/>
              <a:buChar char="•"/>
              <a:defRPr/>
            </a:pPr>
            <a:endParaRPr lang="en-US" dirty="0"/>
          </a:p>
          <a:p>
            <a:pPr fontAlgn="auto">
              <a:buFont typeface="Arial" pitchFamily="34" charset="0"/>
              <a:buChar char="•"/>
              <a:defRPr/>
            </a:pPr>
            <a:endParaRPr lang="en-US" dirty="0"/>
          </a:p>
        </p:txBody>
      </p:sp>
      <p:pic>
        <p:nvPicPr>
          <p:cNvPr id="11268"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2050" name="Picture 2" descr="C:\Users\gree3501\Downloads\14 trackstan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12" r="13793"/>
          <a:stretch/>
        </p:blipFill>
        <p:spPr bwMode="auto">
          <a:xfrm>
            <a:off x="4724400" y="1981200"/>
            <a:ext cx="3189890" cy="3571035"/>
          </a:xfrm>
          <a:prstGeom prst="roundRect">
            <a:avLst/>
          </a:prstGeom>
          <a:noFill/>
          <a:extLst>
            <a:ext uri="{909E8E84-426E-40DD-AFC4-6F175D3DCCD1}">
              <a14:hiddenFill xmlns:a14="http://schemas.microsoft.com/office/drawing/2010/main">
                <a:solidFill>
                  <a:srgbClr val="FFFFFF"/>
                </a:solidFill>
              </a14:hiddenFill>
            </a:ext>
          </a:extLst>
        </p:spPr>
      </p:pic>
      <p:pic>
        <p:nvPicPr>
          <p:cNvPr id="7" name="Picture 10" descr="S:\Engineering\SeniorDesign\- Group Folders\CSC\Sponsor Information\2014\Sponsor Logos\NIATT.jpg"/>
          <p:cNvPicPr>
            <a:picLocks noChangeAspect="1" noChangeArrowheads="1"/>
          </p:cNvPicPr>
          <p:nvPr/>
        </p:nvPicPr>
        <p:blipFill>
          <a:blip r:embed="rId5" cstate="print"/>
          <a:srcRect/>
          <a:stretch>
            <a:fillRect/>
          </a:stretch>
        </p:blipFill>
        <p:spPr bwMode="auto">
          <a:xfrm>
            <a:off x="228600" y="6096000"/>
            <a:ext cx="1365250"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94" y="1010179"/>
            <a:ext cx="7924800" cy="731838"/>
          </a:xfrm>
        </p:spPr>
        <p:txBody>
          <a:bodyPr/>
          <a:lstStyle/>
          <a:p>
            <a:pPr fontAlgn="auto">
              <a:spcAft>
                <a:spcPts val="0"/>
              </a:spcAft>
              <a:defRPr/>
            </a:pPr>
            <a:r>
              <a:rPr lang="en-US" dirty="0" smtClean="0"/>
              <a:t>Overview</a:t>
            </a:r>
            <a:endParaRPr lang="en-US" dirty="0"/>
          </a:p>
        </p:txBody>
      </p:sp>
      <p:sp>
        <p:nvSpPr>
          <p:cNvPr id="3" name="Content Placeholder 2"/>
          <p:cNvSpPr>
            <a:spLocks noGrp="1"/>
          </p:cNvSpPr>
          <p:nvPr>
            <p:ph idx="1"/>
          </p:nvPr>
        </p:nvSpPr>
        <p:spPr/>
        <p:txBody>
          <a:bodyPr/>
          <a:lstStyle/>
          <a:p>
            <a:pPr fontAlgn="auto">
              <a:buFont typeface="Arial" pitchFamily="34" charset="0"/>
              <a:buChar char="•"/>
              <a:defRPr/>
            </a:pPr>
            <a:r>
              <a:rPr lang="en-US" dirty="0"/>
              <a:t>Competition Goals</a:t>
            </a:r>
          </a:p>
          <a:p>
            <a:pPr fontAlgn="auto">
              <a:buFont typeface="Arial" pitchFamily="34" charset="0"/>
              <a:buChar char="•"/>
              <a:defRPr/>
            </a:pPr>
            <a:r>
              <a:rPr lang="en-US" dirty="0"/>
              <a:t>Design Goals and Target Audience</a:t>
            </a:r>
          </a:p>
          <a:p>
            <a:pPr fontAlgn="auto">
              <a:buFont typeface="Arial" pitchFamily="34" charset="0"/>
              <a:buChar char="•"/>
              <a:defRPr/>
            </a:pPr>
            <a:r>
              <a:rPr lang="en-US" dirty="0"/>
              <a:t>Design Strategy</a:t>
            </a:r>
          </a:p>
          <a:p>
            <a:pPr fontAlgn="auto">
              <a:buFont typeface="Arial" pitchFamily="34" charset="0"/>
              <a:buChar char="•"/>
              <a:defRPr/>
            </a:pPr>
            <a:r>
              <a:rPr lang="en-US" dirty="0"/>
              <a:t>Chassis and Engine Modifications</a:t>
            </a:r>
          </a:p>
          <a:p>
            <a:pPr fontAlgn="auto">
              <a:buFont typeface="Arial" pitchFamily="34" charset="0"/>
              <a:buChar char="•"/>
              <a:defRPr/>
            </a:pPr>
            <a:r>
              <a:rPr lang="en-US" dirty="0"/>
              <a:t>Testing Results</a:t>
            </a:r>
          </a:p>
          <a:p>
            <a:pPr fontAlgn="auto">
              <a:buFont typeface="Arial" pitchFamily="34" charset="0"/>
              <a:buChar char="•"/>
              <a:defRPr/>
            </a:pPr>
            <a:r>
              <a:rPr lang="en-US" dirty="0"/>
              <a:t>Summary and Conclusions </a:t>
            </a:r>
          </a:p>
          <a:p>
            <a:pPr fontAlgn="auto">
              <a:buFont typeface="Arial" pitchFamily="34" charset="0"/>
              <a:buChar char="•"/>
              <a:defRPr/>
            </a:pPr>
            <a:r>
              <a:rPr lang="en-US" dirty="0"/>
              <a:t>Questions</a:t>
            </a:r>
          </a:p>
          <a:p>
            <a:pPr fontAlgn="auto">
              <a:buFont typeface="Arial" pitchFamily="34" charset="0"/>
              <a:buChar char="•"/>
              <a:defRPr/>
            </a:pPr>
            <a:endParaRPr lang="en-US" dirty="0"/>
          </a:p>
        </p:txBody>
      </p:sp>
      <p:pic>
        <p:nvPicPr>
          <p:cNvPr id="5124"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ln>
            <a:noFill/>
          </a:ln>
          <a:effectLst>
            <a:outerShdw blurRad="190500" algn="tl" rotWithShape="0">
              <a:srgbClr val="000000">
                <a:alpha val="70000"/>
              </a:srgbClr>
            </a:outerShdw>
          </a:effectLst>
        </p:spPr>
      </p:pic>
      <p:pic>
        <p:nvPicPr>
          <p:cNvPr id="6" name="Picture 10" descr="S:\Engineering\SeniorDesign\- Group Folders\CSC\Sponsor Information\2014\Sponsor Logos\NIATT.jpg"/>
          <p:cNvPicPr>
            <a:picLocks noChangeAspect="1" noChangeArrowheads="1"/>
          </p:cNvPicPr>
          <p:nvPr/>
        </p:nvPicPr>
        <p:blipFill>
          <a:blip r:embed="rId4" cstate="print"/>
          <a:srcRect/>
          <a:stretch>
            <a:fillRect/>
          </a:stretch>
        </p:blipFill>
        <p:spPr bwMode="auto">
          <a:xfrm>
            <a:off x="228600" y="6096000"/>
            <a:ext cx="1365250"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half" idx="1"/>
          </p:nvPr>
        </p:nvSpPr>
        <p:spPr>
          <a:xfrm>
            <a:off x="792480" y="1845734"/>
            <a:ext cx="3703320" cy="4023360"/>
          </a:xfrm>
        </p:spPr>
        <p:txBody>
          <a:bodyPr>
            <a:normAutofit fontScale="92500" lnSpcReduction="20000"/>
          </a:bodyPr>
          <a:lstStyle/>
          <a:p>
            <a:pPr>
              <a:buFont typeface="Arial" panose="020B0604020202020204" pitchFamily="34" charset="0"/>
              <a:buChar char="•"/>
            </a:pPr>
            <a:r>
              <a:rPr lang="en-US" dirty="0" smtClean="0"/>
              <a:t>ETC</a:t>
            </a:r>
          </a:p>
          <a:p>
            <a:pPr lvl="1">
              <a:buFont typeface="Arial" panose="020B0604020202020204" pitchFamily="34" charset="0"/>
              <a:buChar char="•"/>
            </a:pPr>
            <a:r>
              <a:rPr lang="en-US" dirty="0" smtClean="0"/>
              <a:t>Efficiency:</a:t>
            </a:r>
          </a:p>
          <a:p>
            <a:pPr lvl="2">
              <a:buFont typeface="Arial" panose="020B0604020202020204" pitchFamily="34" charset="0"/>
              <a:buChar char="•"/>
            </a:pPr>
            <a:r>
              <a:rPr lang="en-US" dirty="0" smtClean="0"/>
              <a:t>117 g/kW-hr  BSFC (30%) reduction at  peak power</a:t>
            </a:r>
          </a:p>
          <a:p>
            <a:pPr lvl="1">
              <a:buFont typeface="Arial" panose="020B0604020202020204" pitchFamily="34" charset="0"/>
              <a:buChar char="•"/>
            </a:pPr>
            <a:r>
              <a:rPr lang="en-US" dirty="0" smtClean="0"/>
              <a:t>Sound</a:t>
            </a:r>
          </a:p>
          <a:p>
            <a:pPr lvl="2">
              <a:buFont typeface="Arial" panose="020B0604020202020204" pitchFamily="34" charset="0"/>
              <a:buChar char="•"/>
            </a:pPr>
            <a:r>
              <a:rPr lang="en-US" dirty="0" smtClean="0"/>
              <a:t>Clutch – 1 </a:t>
            </a:r>
            <a:r>
              <a:rPr lang="en-US" dirty="0" err="1" smtClean="0"/>
              <a:t>dBA</a:t>
            </a:r>
            <a:r>
              <a:rPr lang="en-US" dirty="0" smtClean="0"/>
              <a:t> </a:t>
            </a:r>
          </a:p>
          <a:p>
            <a:pPr lvl="2"/>
            <a:r>
              <a:rPr lang="en-US" dirty="0" smtClean="0"/>
              <a:t>Exhaust – 1 </a:t>
            </a:r>
            <a:r>
              <a:rPr lang="en-US" dirty="0" err="1" smtClean="0"/>
              <a:t>dBA</a:t>
            </a:r>
            <a:endParaRPr lang="en-US" dirty="0" smtClean="0"/>
          </a:p>
          <a:p>
            <a:pPr lvl="1"/>
            <a:r>
              <a:rPr lang="en-US" dirty="0" smtClean="0"/>
              <a:t>MSRP</a:t>
            </a:r>
          </a:p>
          <a:p>
            <a:pPr lvl="2"/>
            <a:r>
              <a:rPr lang="en-US" dirty="0" smtClean="0"/>
              <a:t>$40 </a:t>
            </a:r>
          </a:p>
          <a:p>
            <a:pPr lvl="2"/>
            <a:endParaRPr lang="en-US" dirty="0" smtClean="0"/>
          </a:p>
          <a:p>
            <a:pPr>
              <a:buFont typeface="Arial" panose="020B0604020202020204" pitchFamily="34" charset="0"/>
              <a:buChar char="•"/>
            </a:pPr>
            <a:r>
              <a:rPr lang="en-US" dirty="0" smtClean="0"/>
              <a:t>MAQR</a:t>
            </a:r>
          </a:p>
          <a:p>
            <a:pPr lvl="1">
              <a:buFont typeface="Arial" panose="020B0604020202020204" pitchFamily="34" charset="0"/>
              <a:buChar char="•"/>
            </a:pPr>
            <a:r>
              <a:rPr lang="en-US" dirty="0" smtClean="0"/>
              <a:t>Sound</a:t>
            </a:r>
          </a:p>
          <a:p>
            <a:pPr lvl="2">
              <a:buFont typeface="Arial" panose="020B0604020202020204" pitchFamily="34" charset="0"/>
              <a:buChar char="•"/>
            </a:pPr>
            <a:r>
              <a:rPr lang="en-US" dirty="0" smtClean="0"/>
              <a:t>Exhaust – 3  </a:t>
            </a:r>
            <a:r>
              <a:rPr lang="en-US" dirty="0" err="1" smtClean="0"/>
              <a:t>dBA</a:t>
            </a:r>
            <a:endParaRPr lang="en-US" dirty="0" smtClean="0"/>
          </a:p>
          <a:p>
            <a:pPr lvl="1">
              <a:buFont typeface="Arial" panose="020B0604020202020204" pitchFamily="34" charset="0"/>
              <a:buChar char="•"/>
            </a:pPr>
            <a:r>
              <a:rPr lang="en-US" dirty="0" smtClean="0"/>
              <a:t>MSRP</a:t>
            </a:r>
          </a:p>
          <a:p>
            <a:pPr lvl="2">
              <a:buFont typeface="Arial" panose="020B0604020202020204" pitchFamily="34" charset="0"/>
              <a:buChar char="•"/>
            </a:pPr>
            <a:r>
              <a:rPr lang="en-US" dirty="0" smtClean="0"/>
              <a:t>$20 </a:t>
            </a:r>
          </a:p>
          <a:p>
            <a:pPr lvl="2">
              <a:buFont typeface="Arial" panose="020B0604020202020204" pitchFamily="34" charset="0"/>
              <a:buChar char="•"/>
            </a:pPr>
            <a:endParaRPr lang="en-US" dirty="0" smtClean="0"/>
          </a:p>
        </p:txBody>
      </p:sp>
      <p:sp>
        <p:nvSpPr>
          <p:cNvPr id="4" name="Content Placeholder 3"/>
          <p:cNvSpPr>
            <a:spLocks noGrp="1"/>
          </p:cNvSpPr>
          <p:nvPr>
            <p:ph sz="half" idx="2"/>
          </p:nvPr>
        </p:nvSpPr>
        <p:spPr>
          <a:xfrm>
            <a:off x="4754880" y="1845734"/>
            <a:ext cx="3703320" cy="4250265"/>
          </a:xfrm>
        </p:spPr>
        <p:txBody>
          <a:bodyPr>
            <a:normAutofit fontScale="92500" lnSpcReduction="20000"/>
          </a:bodyPr>
          <a:lstStyle/>
          <a:p>
            <a:pPr>
              <a:buFont typeface="Arial" panose="020B0604020202020204" pitchFamily="34" charset="0"/>
              <a:buChar char="•"/>
            </a:pPr>
            <a:r>
              <a:rPr lang="en-US" dirty="0" smtClean="0"/>
              <a:t>Y-Pipe Extension</a:t>
            </a:r>
          </a:p>
          <a:p>
            <a:pPr lvl="1">
              <a:buFont typeface="Arial" panose="020B0604020202020204" pitchFamily="34" charset="0"/>
              <a:buChar char="•"/>
            </a:pPr>
            <a:r>
              <a:rPr lang="en-US" dirty="0" smtClean="0"/>
              <a:t>Efficiency</a:t>
            </a:r>
          </a:p>
          <a:p>
            <a:pPr lvl="2">
              <a:buFont typeface="Arial" panose="020B0604020202020204" pitchFamily="34" charset="0"/>
              <a:buChar char="•"/>
            </a:pPr>
            <a:r>
              <a:rPr lang="en-US" dirty="0" smtClean="0"/>
              <a:t>48 BSFC (12%) reduction at peak power</a:t>
            </a:r>
          </a:p>
          <a:p>
            <a:pPr lvl="1">
              <a:buFont typeface="Arial" panose="020B0604020202020204" pitchFamily="34" charset="0"/>
              <a:buChar char="•"/>
            </a:pPr>
            <a:r>
              <a:rPr lang="en-US" dirty="0"/>
              <a:t>Power </a:t>
            </a:r>
          </a:p>
          <a:p>
            <a:pPr lvl="2">
              <a:buFont typeface="Arial" panose="020B0604020202020204" pitchFamily="34" charset="0"/>
              <a:buChar char="•"/>
            </a:pPr>
            <a:r>
              <a:rPr lang="en-US" dirty="0"/>
              <a:t>Increase 5 </a:t>
            </a:r>
            <a:r>
              <a:rPr lang="en-US" dirty="0" err="1"/>
              <a:t>hp</a:t>
            </a:r>
            <a:r>
              <a:rPr lang="en-US" dirty="0"/>
              <a:t> at peak power </a:t>
            </a:r>
            <a:endParaRPr lang="en-US" dirty="0" smtClean="0"/>
          </a:p>
          <a:p>
            <a:pPr lvl="1">
              <a:buFont typeface="Arial" panose="020B0604020202020204" pitchFamily="34" charset="0"/>
              <a:buChar char="•"/>
            </a:pPr>
            <a:r>
              <a:rPr lang="en-US" dirty="0" smtClean="0"/>
              <a:t> Sound </a:t>
            </a:r>
          </a:p>
          <a:p>
            <a:pPr lvl="2">
              <a:buFont typeface="Arial" panose="020B0604020202020204" pitchFamily="34" charset="0"/>
              <a:buChar char="•"/>
            </a:pPr>
            <a:r>
              <a:rPr lang="en-US" dirty="0" smtClean="0"/>
              <a:t>Clutch – 4 </a:t>
            </a:r>
            <a:r>
              <a:rPr lang="en-US" dirty="0" err="1" smtClean="0"/>
              <a:t>dBA</a:t>
            </a:r>
            <a:r>
              <a:rPr lang="en-US" dirty="0" smtClean="0"/>
              <a:t> </a:t>
            </a:r>
          </a:p>
          <a:p>
            <a:pPr lvl="2">
              <a:buFont typeface="Arial" panose="020B0604020202020204" pitchFamily="34" charset="0"/>
              <a:buChar char="•"/>
            </a:pPr>
            <a:r>
              <a:rPr lang="en-US" dirty="0" smtClean="0"/>
              <a:t>Exhaust – 1 </a:t>
            </a:r>
            <a:r>
              <a:rPr lang="en-US" dirty="0" err="1" smtClean="0"/>
              <a:t>dBA</a:t>
            </a:r>
            <a:r>
              <a:rPr lang="en-US" dirty="0" smtClean="0"/>
              <a:t> </a:t>
            </a:r>
          </a:p>
          <a:p>
            <a:pPr lvl="1">
              <a:buFont typeface="Arial" panose="020B0604020202020204" pitchFamily="34" charset="0"/>
              <a:buChar char="•"/>
            </a:pPr>
            <a:r>
              <a:rPr lang="en-US" dirty="0" smtClean="0"/>
              <a:t>MSRP </a:t>
            </a:r>
          </a:p>
          <a:p>
            <a:pPr lvl="2">
              <a:buFont typeface="Arial" panose="020B0604020202020204" pitchFamily="34" charset="0"/>
              <a:buChar char="•"/>
            </a:pPr>
            <a:r>
              <a:rPr lang="en-US" dirty="0" smtClean="0"/>
              <a:t>$10 </a:t>
            </a:r>
          </a:p>
          <a:p>
            <a:pPr lvl="2">
              <a:buFont typeface="Arial" panose="020B0604020202020204" pitchFamily="34" charset="0"/>
              <a:buChar char="•"/>
            </a:pPr>
            <a:endParaRPr lang="en-US" dirty="0" smtClean="0"/>
          </a:p>
          <a:p>
            <a:pPr>
              <a:buFont typeface="Arial" panose="020B0604020202020204" pitchFamily="34" charset="0"/>
              <a:buChar char="•"/>
            </a:pPr>
            <a:r>
              <a:rPr lang="en-US" dirty="0" smtClean="0"/>
              <a:t>Powertrain</a:t>
            </a:r>
            <a:endParaRPr lang="en-US" dirty="0"/>
          </a:p>
          <a:p>
            <a:pPr lvl="1">
              <a:buFont typeface="Arial" panose="020B0604020202020204" pitchFamily="34" charset="0"/>
              <a:buChar char="•"/>
            </a:pPr>
            <a:r>
              <a:rPr lang="en-US" dirty="0"/>
              <a:t>Efficiency</a:t>
            </a:r>
          </a:p>
          <a:p>
            <a:pPr lvl="2">
              <a:buFont typeface="Arial" panose="020B0604020202020204" pitchFamily="34" charset="0"/>
              <a:buChar char="•"/>
            </a:pPr>
            <a:r>
              <a:rPr lang="en-US" dirty="0"/>
              <a:t>21 % </a:t>
            </a:r>
            <a:r>
              <a:rPr lang="en-US" dirty="0" smtClean="0"/>
              <a:t>reduction </a:t>
            </a:r>
            <a:r>
              <a:rPr lang="en-US" dirty="0"/>
              <a:t>in rolling </a:t>
            </a:r>
            <a:r>
              <a:rPr lang="en-US" dirty="0" smtClean="0"/>
              <a:t>resistance</a:t>
            </a:r>
          </a:p>
          <a:p>
            <a:pPr lvl="1">
              <a:buFont typeface="Arial" panose="020B0604020202020204" pitchFamily="34" charset="0"/>
              <a:buChar char="•"/>
            </a:pPr>
            <a:r>
              <a:rPr lang="en-US" dirty="0" smtClean="0"/>
              <a:t>MSRP </a:t>
            </a:r>
          </a:p>
          <a:p>
            <a:pPr lvl="2">
              <a:buFont typeface="Arial" panose="020B0604020202020204" pitchFamily="34" charset="0"/>
              <a:buChar char="•"/>
            </a:pPr>
            <a:r>
              <a:rPr lang="en-US" dirty="0" smtClean="0"/>
              <a:t>$150 </a:t>
            </a:r>
            <a:endParaRPr lang="en-US" dirty="0"/>
          </a:p>
          <a:p>
            <a:pPr lvl="2">
              <a:buFont typeface="Arial" panose="020B0604020202020204" pitchFamily="34" charset="0"/>
              <a:buChar char="•"/>
            </a:pPr>
            <a:endParaRPr lang="en-US" dirty="0" smtClean="0"/>
          </a:p>
        </p:txBody>
      </p:sp>
      <p:pic>
        <p:nvPicPr>
          <p:cNvPr id="5" name="Picture 10" descr="S:\Engineering\SeniorDesign\- Group Folders\CSC\Sponsor Information\2014\Sponsor Logos\NIATT.jpg"/>
          <p:cNvPicPr>
            <a:picLocks noChangeAspect="1" noChangeArrowheads="1"/>
          </p:cNvPicPr>
          <p:nvPr/>
        </p:nvPicPr>
        <p:blipFill>
          <a:blip r:embed="rId3" cstate="print"/>
          <a:srcRect/>
          <a:stretch>
            <a:fillRect/>
          </a:stretch>
        </p:blipFill>
        <p:spPr bwMode="auto">
          <a:xfrm>
            <a:off x="228600" y="6096000"/>
            <a:ext cx="1365250" cy="585788"/>
          </a:xfrm>
          <a:prstGeom prst="rect">
            <a:avLst/>
          </a:prstGeom>
          <a:noFill/>
          <a:ln w="9525">
            <a:noFill/>
            <a:miter lim="800000"/>
            <a:headEnd/>
            <a:tailEnd/>
          </a:ln>
        </p:spPr>
      </p:pic>
      <p:pic>
        <p:nvPicPr>
          <p:cNvPr id="6" name="Picture 4" descr="S:\Engineering\SeniorDesign\- Group Folders\CSC\Logo\csc2.JP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8077200" y="159589"/>
            <a:ext cx="941388" cy="1409700"/>
          </a:xfrm>
          <a:prstGeom prst="rect">
            <a:avLst/>
          </a:prstGeom>
          <a:noFill/>
          <a:ln w="9525">
            <a:noFill/>
            <a:miter lim="800000"/>
            <a:headEnd/>
            <a:tailEnd/>
          </a:ln>
        </p:spPr>
      </p:pic>
      <p:cxnSp>
        <p:nvCxnSpPr>
          <p:cNvPr id="11" name="Straight Connector 10"/>
          <p:cNvCxnSpPr/>
          <p:nvPr/>
        </p:nvCxnSpPr>
        <p:spPr>
          <a:xfrm>
            <a:off x="4594860" y="1737361"/>
            <a:ext cx="0" cy="4587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920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22531" name="Picture 10" descr="S:\Engineering\SeniorDesign\- Group Folders\CSC\Sponsor Information\2014\Sponsor Logos\NIATT.jpg"/>
          <p:cNvPicPr>
            <a:picLocks noChangeAspect="1" noChangeArrowheads="1"/>
          </p:cNvPicPr>
          <p:nvPr/>
        </p:nvPicPr>
        <p:blipFill>
          <a:blip r:embed="rId4" cstate="print"/>
          <a:srcRect/>
          <a:stretch>
            <a:fillRect/>
          </a:stretch>
        </p:blipFill>
        <p:spPr bwMode="auto">
          <a:xfrm>
            <a:off x="228600" y="6096000"/>
            <a:ext cx="1365250" cy="585788"/>
          </a:xfrm>
          <a:prstGeom prst="rect">
            <a:avLst/>
          </a:prstGeom>
          <a:noFill/>
          <a:ln w="9525">
            <a:noFill/>
            <a:miter lim="800000"/>
            <a:headEnd/>
            <a:tailEnd/>
          </a:ln>
        </p:spPr>
      </p:pic>
      <p:sp>
        <p:nvSpPr>
          <p:cNvPr id="6" name="Title 5"/>
          <p:cNvSpPr>
            <a:spLocks noGrp="1"/>
          </p:cNvSpPr>
          <p:nvPr>
            <p:ph type="title"/>
          </p:nvPr>
        </p:nvSpPr>
        <p:spPr/>
        <p:txBody>
          <a:bodyPr/>
          <a:lstStyle/>
          <a:p>
            <a:pPr fontAlgn="auto">
              <a:spcAft>
                <a:spcPts val="0"/>
              </a:spcAft>
              <a:defRPr/>
            </a:pPr>
            <a:r>
              <a:rPr lang="en-US" dirty="0" smtClean="0"/>
              <a:t>Conclusions</a:t>
            </a:r>
            <a:endParaRPr lang="en-US" dirty="0"/>
          </a:p>
        </p:txBody>
      </p:sp>
      <p:sp>
        <p:nvSpPr>
          <p:cNvPr id="14" name="Content Placeholder 13"/>
          <p:cNvSpPr>
            <a:spLocks noGrp="1"/>
          </p:cNvSpPr>
          <p:nvPr>
            <p:ph sz="half" idx="1"/>
          </p:nvPr>
        </p:nvSpPr>
        <p:spPr>
          <a:xfrm>
            <a:off x="822960" y="1840404"/>
            <a:ext cx="3703320" cy="4023360"/>
          </a:xfrm>
        </p:spPr>
        <p:txBody>
          <a:bodyPr>
            <a:normAutofit/>
          </a:bodyPr>
          <a:lstStyle/>
          <a:p>
            <a:pPr fontAlgn="auto">
              <a:buFont typeface="Arial" pitchFamily="34" charset="0"/>
              <a:buChar char="•"/>
              <a:defRPr/>
            </a:pPr>
            <a:r>
              <a:rPr lang="en-US" dirty="0" smtClean="0"/>
              <a:t>Clean</a:t>
            </a:r>
          </a:p>
          <a:p>
            <a:pPr lvl="1" fontAlgn="auto">
              <a:buFont typeface="Arial" pitchFamily="34" charset="0"/>
              <a:buChar char="•"/>
              <a:defRPr/>
            </a:pPr>
            <a:r>
              <a:rPr lang="en-US" dirty="0" smtClean="0"/>
              <a:t>Exceeds NPS</a:t>
            </a:r>
          </a:p>
          <a:p>
            <a:pPr fontAlgn="auto">
              <a:buFont typeface="Arial" pitchFamily="34" charset="0"/>
              <a:buChar char="•"/>
              <a:defRPr/>
            </a:pPr>
            <a:r>
              <a:rPr lang="en-US" dirty="0" smtClean="0"/>
              <a:t>Quiet </a:t>
            </a:r>
          </a:p>
          <a:p>
            <a:pPr lvl="1" fontAlgn="auto">
              <a:buFont typeface="Arial" pitchFamily="34" charset="0"/>
              <a:buChar char="•"/>
              <a:defRPr/>
            </a:pPr>
            <a:r>
              <a:rPr lang="en-US" dirty="0" smtClean="0"/>
              <a:t>73.5 </a:t>
            </a:r>
            <a:r>
              <a:rPr lang="en-US" dirty="0" err="1" smtClean="0"/>
              <a:t>dBA</a:t>
            </a:r>
            <a:r>
              <a:rPr lang="en-US" dirty="0" smtClean="0"/>
              <a:t> using J-192</a:t>
            </a:r>
          </a:p>
          <a:p>
            <a:pPr fontAlgn="auto">
              <a:buFont typeface="Arial" pitchFamily="34" charset="0"/>
              <a:buChar char="•"/>
              <a:defRPr/>
            </a:pPr>
            <a:r>
              <a:rPr lang="en-US" dirty="0" smtClean="0"/>
              <a:t>Efficient </a:t>
            </a:r>
          </a:p>
          <a:p>
            <a:pPr lvl="1" fontAlgn="auto">
              <a:buFont typeface="Arial" pitchFamily="34" charset="0"/>
              <a:buChar char="•"/>
              <a:defRPr/>
            </a:pPr>
            <a:r>
              <a:rPr lang="en-US" dirty="0" smtClean="0"/>
              <a:t>23 MPG </a:t>
            </a:r>
          </a:p>
          <a:p>
            <a:pPr fontAlgn="auto">
              <a:buFont typeface="Arial" pitchFamily="34" charset="0"/>
              <a:buChar char="•"/>
              <a:defRPr/>
            </a:pPr>
            <a:r>
              <a:rPr lang="en-US" dirty="0" smtClean="0"/>
              <a:t>Affordable</a:t>
            </a:r>
          </a:p>
          <a:p>
            <a:pPr lvl="1" fontAlgn="auto">
              <a:buFont typeface="Arial" pitchFamily="34" charset="0"/>
              <a:buChar char="•"/>
              <a:defRPr/>
            </a:pPr>
            <a:r>
              <a:rPr lang="en-US" dirty="0" smtClean="0"/>
              <a:t>$11,955</a:t>
            </a:r>
          </a:p>
          <a:p>
            <a:pPr fontAlgn="auto">
              <a:buFont typeface="Arial" pitchFamily="34" charset="0"/>
              <a:buChar char="•"/>
              <a:defRPr/>
            </a:pPr>
            <a:r>
              <a:rPr lang="en-US" dirty="0" smtClean="0"/>
              <a:t>Enjoyable two-stroke riding experience</a:t>
            </a:r>
            <a:endParaRPr lang="en-US" dirty="0"/>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5178" t="12627"/>
          <a:stretch/>
        </p:blipFill>
        <p:spPr>
          <a:xfrm>
            <a:off x="3886200" y="2286000"/>
            <a:ext cx="4859972" cy="28308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23555" name="Picture 10" descr="S:\Engineering\SeniorDesign\- Group Folders\CSC\Sponsor Information\2014\Sponsor Logos\NIATT.jpg"/>
          <p:cNvPicPr>
            <a:picLocks noChangeAspect="1" noChangeArrowheads="1"/>
          </p:cNvPicPr>
          <p:nvPr/>
        </p:nvPicPr>
        <p:blipFill>
          <a:blip r:embed="rId4" cstate="print"/>
          <a:srcRect/>
          <a:stretch>
            <a:fillRect/>
          </a:stretch>
        </p:blipFill>
        <p:spPr bwMode="auto">
          <a:xfrm>
            <a:off x="228600" y="6096000"/>
            <a:ext cx="1365250" cy="585788"/>
          </a:xfrm>
          <a:prstGeom prst="rect">
            <a:avLst/>
          </a:prstGeom>
          <a:noFill/>
          <a:ln w="9525">
            <a:noFill/>
            <a:miter lim="800000"/>
            <a:headEnd/>
            <a:tailEnd/>
          </a:ln>
        </p:spPr>
      </p:pic>
      <p:sp>
        <p:nvSpPr>
          <p:cNvPr id="5" name="Title 4"/>
          <p:cNvSpPr>
            <a:spLocks noGrp="1"/>
          </p:cNvSpPr>
          <p:nvPr>
            <p:ph type="title"/>
          </p:nvPr>
        </p:nvSpPr>
        <p:spPr/>
        <p:txBody>
          <a:bodyPr>
            <a:normAutofit/>
          </a:bodyPr>
          <a:lstStyle/>
          <a:p>
            <a:pPr fontAlgn="auto">
              <a:spcAft>
                <a:spcPts val="0"/>
              </a:spcAft>
              <a:defRPr/>
            </a:pPr>
            <a:r>
              <a:rPr lang="en-US" dirty="0" smtClean="0"/>
              <a:t>QUESTIONS?</a:t>
            </a:r>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15" y="2362200"/>
            <a:ext cx="3886200" cy="2914650"/>
          </a:xfrm>
          <a:prstGeom prst="round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0500" y="2362200"/>
            <a:ext cx="2628900" cy="3505200"/>
          </a:xfrm>
          <a:prstGeom prst="roundRect">
            <a:avLst/>
          </a:prstGeom>
        </p:spPr>
      </p:pic>
      <p:pic>
        <p:nvPicPr>
          <p:cNvPr id="23559" name="Picture 7"/>
          <p:cNvPicPr>
            <a:picLocks noChangeAspect="1"/>
          </p:cNvPicPr>
          <p:nvPr/>
        </p:nvPicPr>
        <p:blipFill>
          <a:blip r:embed="rId7" cstate="print"/>
          <a:srcRect l="-108604" t="31854" r="144894" b="19354"/>
          <a:stretch>
            <a:fillRect/>
          </a:stretch>
        </p:blipFill>
        <p:spPr bwMode="auto">
          <a:xfrm>
            <a:off x="4038600" y="3429000"/>
            <a:ext cx="2257425" cy="2305050"/>
          </a:xfrm>
          <a:prstGeom prst="rect">
            <a:avLst/>
          </a:prstGeom>
          <a:noFill/>
          <a:ln w="9525">
            <a:noFill/>
            <a:miter lim="800000"/>
            <a:headEnd/>
            <a:tailEnd/>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9231" t="28366" r="21794" b="19712"/>
          <a:stretch/>
        </p:blipFill>
        <p:spPr>
          <a:xfrm>
            <a:off x="6667500" y="2362200"/>
            <a:ext cx="2385482" cy="2800352"/>
          </a:xfrm>
          <a:prstGeom prst="round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Calibration Strategy</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37091700"/>
              </p:ext>
            </p:extLst>
          </p:nvPr>
        </p:nvGraphicFramePr>
        <p:xfrm>
          <a:off x="4877027" y="1737361"/>
          <a:ext cx="3480634" cy="3044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75690676"/>
              </p:ext>
            </p:extLst>
          </p:nvPr>
        </p:nvGraphicFramePr>
        <p:xfrm>
          <a:off x="914400" y="1727809"/>
          <a:ext cx="3429000" cy="3048000"/>
        </p:xfrm>
        <a:graphic>
          <a:graphicData uri="http://schemas.openxmlformats.org/drawingml/2006/chart">
            <c:chart xmlns:c="http://schemas.openxmlformats.org/drawingml/2006/chart" xmlns:r="http://schemas.openxmlformats.org/officeDocument/2006/relationships" r:id="rId4"/>
          </a:graphicData>
        </a:graphic>
      </p:graphicFrame>
      <p:pic>
        <p:nvPicPr>
          <p:cNvPr id="14341" name="Picture 4" descr="S:\Engineering\SeniorDesign\- Group Folders\CSC\Logo\csc2.JPG"/>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14342" name="Picture 10" descr="S:\Engineering\SeniorDesign\- Group Folders\CSC\Sponsor Information\2014\Sponsor Logos\NIATT.jpg"/>
          <p:cNvPicPr>
            <a:picLocks noChangeAspect="1" noChangeArrowheads="1"/>
          </p:cNvPicPr>
          <p:nvPr/>
        </p:nvPicPr>
        <p:blipFill>
          <a:blip r:embed="rId6" cstate="print"/>
          <a:srcRect/>
          <a:stretch>
            <a:fillRect/>
          </a:stretch>
        </p:blipFill>
        <p:spPr bwMode="auto">
          <a:xfrm>
            <a:off x="228600" y="6096000"/>
            <a:ext cx="1365250" cy="585788"/>
          </a:xfrm>
          <a:prstGeom prst="rect">
            <a:avLst/>
          </a:prstGeom>
          <a:noFill/>
          <a:ln w="9525">
            <a:noFill/>
            <a:miter lim="800000"/>
            <a:headEnd/>
            <a:tailEnd/>
          </a:ln>
        </p:spPr>
      </p:pic>
      <p:sp>
        <p:nvSpPr>
          <p:cNvPr id="11" name="TextBox 10"/>
          <p:cNvSpPr txBox="1">
            <a:spLocks noRot="1" noChangeAspect="1" noMove="1" noResize="1" noEditPoints="1" noAdjustHandles="1" noChangeArrowheads="1" noChangeShapeType="1" noTextEdit="1"/>
          </p:cNvSpPr>
          <p:nvPr/>
        </p:nvSpPr>
        <p:spPr>
          <a:xfrm>
            <a:off x="4724400" y="4953797"/>
            <a:ext cx="3657600" cy="975139"/>
          </a:xfrm>
          <a:prstGeom prst="rect">
            <a:avLst/>
          </a:prstGeom>
          <a:blipFill rotWithShape="1">
            <a:blip r:embed="rId7" cstate="print"/>
            <a:stretch>
              <a:fillRect l="-1000" b="-6250"/>
            </a:stretch>
          </a:blipFill>
        </p:spPr>
        <p:txBody>
          <a:bodyPr/>
          <a:lstStyle/>
          <a:p>
            <a:r>
              <a:rPr lang="en-US">
                <a:noFill/>
              </a:rPr>
              <a:t> </a:t>
            </a:r>
          </a:p>
        </p:txBody>
      </p:sp>
      <p:sp>
        <p:nvSpPr>
          <p:cNvPr id="12" name="TextBox 11"/>
          <p:cNvSpPr txBox="1">
            <a:spLocks noRot="1" noChangeAspect="1" noMove="1" noResize="1" noEditPoints="1" noAdjustHandles="1" noChangeArrowheads="1" noChangeShapeType="1" noTextEdit="1"/>
          </p:cNvSpPr>
          <p:nvPr/>
        </p:nvSpPr>
        <p:spPr>
          <a:xfrm>
            <a:off x="1371600" y="5112335"/>
            <a:ext cx="1624419" cy="658065"/>
          </a:xfrm>
          <a:prstGeom prst="rect">
            <a:avLst/>
          </a:prstGeom>
          <a:blipFill rotWithShape="1">
            <a:blip r:embed="rId8" cstate="print"/>
            <a:stretch>
              <a:fillRect/>
            </a:stretch>
          </a:blipFill>
        </p:spPr>
        <p:txBody>
          <a:bodyPr/>
          <a:lstStyle/>
          <a:p>
            <a:r>
              <a:rPr lang="en-US">
                <a:no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Tuned Pipe Equations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lnSpcReduction="10000"/>
              </a:bodyPr>
              <a:lstStyle/>
              <a:p>
                <a:r>
                  <a:rPr lang="en-US" dirty="0" smtClean="0"/>
                  <a:t>L </a:t>
                </a:r>
                <a14:m>
                  <m:oMath xmlns:m="http://schemas.openxmlformats.org/officeDocument/2006/math">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𝐸𝐷</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42545</m:t>
                        </m:r>
                      </m:num>
                      <m:den>
                        <m:r>
                          <a:rPr lang="en-US" b="0" i="1" smtClean="0">
                            <a:latin typeface="Cambria Math" panose="02040503050406030204" pitchFamily="18" charset="0"/>
                          </a:rPr>
                          <m:t>𝑟𝑝𝑚</m:t>
                        </m:r>
                      </m:den>
                    </m:f>
                  </m:oMath>
                </a14:m>
                <a:endParaRPr lang="en-US" dirty="0" smtClean="0"/>
              </a:p>
              <a:p>
                <a:r>
                  <a:rPr lang="en-US" sz="1200" dirty="0" smtClean="0"/>
                  <a:t>L= tuned length in mm </a:t>
                </a:r>
              </a:p>
              <a:p>
                <a:r>
                  <a:rPr lang="en-US" sz="1200" dirty="0" smtClean="0"/>
                  <a:t>ED= exhaust duration in degrees </a:t>
                </a:r>
              </a:p>
              <a:p>
                <a:r>
                  <a:rPr lang="en-US" dirty="0" smtClean="0"/>
                  <a:t>D2 </a:t>
                </a:r>
                <a14:m>
                  <m:oMath xmlns:m="http://schemas.openxmlformats.org/officeDocument/2006/math">
                    <m:r>
                      <a:rPr lang="en-US"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𝐿𝐻</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2</m:t>
                            </m:r>
                          </m:num>
                          <m:den>
                            <m:r>
                              <a:rPr lang="en-US" b="0" i="1" smtClean="0">
                                <a:latin typeface="Cambria Math" panose="02040503050406030204" pitchFamily="18" charset="0"/>
                              </a:rPr>
                              <m:t>𝐶𝑜𝑡</m:t>
                            </m:r>
                            <m:r>
                              <a:rPr lang="en-US" b="0" i="1" smtClean="0">
                                <a:latin typeface="Cambria Math" panose="02040503050406030204" pitchFamily="18" charset="0"/>
                              </a:rPr>
                              <m:t> </m:t>
                            </m:r>
                            <m:r>
                              <a:rPr lang="en-US" b="0" i="1" smtClean="0">
                                <a:latin typeface="Cambria Math" panose="02040503050406030204" pitchFamily="18" charset="0"/>
                              </a:rPr>
                              <m:t>𝐻</m:t>
                            </m:r>
                          </m:den>
                        </m:f>
                      </m:e>
                    </m:d>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1</m:t>
                    </m:r>
                  </m:oMath>
                </a14:m>
                <a:endParaRPr lang="en-US" b="0" dirty="0" smtClean="0"/>
              </a:p>
              <a:p>
                <a:r>
                  <a:rPr lang="en-US" sz="1200" dirty="0" smtClean="0"/>
                  <a:t>D1= header pipe minor inside diameter </a:t>
                </a:r>
              </a:p>
              <a:p>
                <a:r>
                  <a:rPr lang="en-US" sz="1200" dirty="0" smtClean="0"/>
                  <a:t>LH= header pipe length minus the length of the exhaust port and flange </a:t>
                </a:r>
              </a:p>
              <a:p>
                <a:r>
                  <a:rPr lang="en-US" sz="1200" dirty="0" smtClean="0"/>
                  <a:t>Cot H= cotangent of header pipe’s angle of taper</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16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𝐿𝐷</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𝐷</m:t>
                            </m:r>
                            <m:r>
                              <a:rPr lang="en-US" b="0" i="1" smtClean="0">
                                <a:latin typeface="Cambria Math" panose="02040503050406030204" pitchFamily="18" charset="0"/>
                              </a:rPr>
                              <m:t>3−</m:t>
                            </m:r>
                            <m:r>
                              <a:rPr lang="en-US" b="0" i="1" smtClean="0">
                                <a:latin typeface="Cambria Math" panose="02040503050406030204" pitchFamily="18" charset="0"/>
                              </a:rPr>
                              <m:t>𝐷</m:t>
                            </m:r>
                            <m:r>
                              <a:rPr lang="en-US" b="0" i="1" smtClean="0">
                                <a:latin typeface="Cambria Math" panose="02040503050406030204" pitchFamily="18" charset="0"/>
                              </a:rPr>
                              <m:t>2</m:t>
                            </m:r>
                          </m:num>
                          <m:den>
                            <m:r>
                              <a:rPr lang="en-US" b="0" i="1" smtClean="0">
                                <a:latin typeface="Cambria Math" panose="02040503050406030204" pitchFamily="18" charset="0"/>
                              </a:rPr>
                              <m:t>2</m:t>
                            </m:r>
                          </m:den>
                        </m:f>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Cot</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 </m:t>
                    </m:r>
                  </m:oMath>
                </a14:m>
                <a:endParaRPr lang="en-US" b="0" dirty="0" smtClean="0">
                  <a:ea typeface="Cambria Math" panose="02040503050406030204" pitchFamily="18" charset="0"/>
                </a:endParaRPr>
              </a:p>
              <a:p>
                <a:r>
                  <a:rPr lang="en-US" sz="1200" dirty="0" smtClean="0"/>
                  <a:t>LD= Diffuser Length </a:t>
                </a:r>
              </a:p>
              <a:p>
                <a:r>
                  <a:rPr lang="en-US" sz="1200" dirty="0" smtClean="0"/>
                  <a:t>D3= diffuser inside diameter </a:t>
                </a:r>
              </a:p>
              <a:p>
                <a:r>
                  <a:rPr lang="en-US" sz="1200" dirty="0" smtClean="0"/>
                  <a:t>D2= Header pipe major inside diameter </a:t>
                </a:r>
              </a:p>
              <a:p>
                <a:r>
                  <a:rPr lang="en-US" sz="1200" dirty="0" smtClean="0"/>
                  <a:t>Cot D= cotangent of the diffuser’s angle of taper </a:t>
                </a:r>
              </a:p>
              <a:p>
                <a14:m>
                  <m:oMath xmlns:m="http://schemas.openxmlformats.org/officeDocument/2006/math">
                    <m:r>
                      <a:rPr lang="en-US" b="0" i="1" smtClean="0">
                        <a:latin typeface="Cambria Math" panose="02040503050406030204" pitchFamily="18" charset="0"/>
                      </a:rPr>
                      <m:t>𝑂𝐿𝐵</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𝐷</m:t>
                        </m:r>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𝐶𝑜𝑡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m:t>
                    </m:r>
                  </m:oMath>
                </a14:m>
                <a:endParaRPr lang="en-US" b="0" dirty="0" smtClean="0">
                  <a:ea typeface="Cambria Math" panose="02040503050406030204" pitchFamily="18" charset="0"/>
                </a:endParaRPr>
              </a:p>
              <a:p>
                <a:r>
                  <a:rPr lang="en-US" sz="1200" dirty="0" smtClean="0"/>
                  <a:t>OLB= Overall length of baffle cone </a:t>
                </a:r>
              </a:p>
              <a:p>
                <a:r>
                  <a:rPr lang="en-US" sz="1200" dirty="0" smtClean="0"/>
                  <a:t>D3= baffle major inside diameter </a:t>
                </a:r>
              </a:p>
              <a:p>
                <a:r>
                  <a:rPr lang="en-US" sz="1200" dirty="0" smtClean="0"/>
                  <a:t>Cot B= cotangent of the baffle's angle of taper </a:t>
                </a:r>
              </a:p>
              <a:p>
                <a14:m>
                  <m:oMath xmlns:m="http://schemas.openxmlformats.org/officeDocument/2006/math">
                    <m:r>
                      <a:rPr lang="en-US" b="0" i="1" smtClean="0">
                        <a:latin typeface="Cambria Math" panose="02040503050406030204" pitchFamily="18" charset="0"/>
                      </a:rPr>
                      <m:t>𝐿𝑃</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𝐿𝐻</m:t>
                    </m:r>
                    <m:r>
                      <a:rPr lang="en-US" b="0" i="1" smtClean="0">
                        <a:latin typeface="Cambria Math" panose="02040503050406030204" pitchFamily="18" charset="0"/>
                      </a:rPr>
                      <m:t>+</m:t>
                    </m:r>
                    <m:r>
                      <a:rPr lang="en-US" b="0" i="1" smtClean="0">
                        <a:latin typeface="Cambria Math" panose="02040503050406030204" pitchFamily="18" charset="0"/>
                      </a:rPr>
                      <m:t>𝐿𝐷</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𝑂𝐿𝐵</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0">
                <a:blip r:embed="rId3"/>
                <a:stretch>
                  <a:fillRect l="-4112"/>
                </a:stretch>
              </a:blipFill>
            </p:spPr>
            <p:txBody>
              <a:bodyPr/>
              <a:lstStyle/>
              <a:p>
                <a:r>
                  <a:rPr lang="en-US">
                    <a:noFill/>
                  </a:rPr>
                  <a:t> </a:t>
                </a:r>
              </a:p>
            </p:txBody>
          </p:sp>
        </mc:Fallback>
      </mc:AlternateContent>
    </p:spTree>
    <p:extLst>
      <p:ext uri="{BB962C8B-B14F-4D97-AF65-F5344CB8AC3E}">
        <p14:creationId xmlns:p14="http://schemas.microsoft.com/office/powerpoint/2010/main" val="851634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Quarter-wave Resonator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𝑅𝑃𝑀</m:t>
                        </m:r>
                      </m:num>
                      <m:den>
                        <m:r>
                          <a:rPr lang="en-US" b="0" i="1" smtClean="0">
                            <a:latin typeface="Cambria Math" panose="02040503050406030204" pitchFamily="18" charset="0"/>
                          </a:rPr>
                          <m:t>60</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𝑐</m:t>
                        </m:r>
                      </m:sub>
                    </m:sSub>
                  </m:oMath>
                </a14:m>
                <a:endParaRPr lang="en-US" dirty="0" smtClean="0"/>
              </a:p>
              <a:p>
                <a:endParaRPr lang="en-US" dirty="0" smtClean="0"/>
              </a:p>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4</m:t>
                        </m:r>
                        <m:r>
                          <a:rPr lang="en-US" b="0" i="1" smtClean="0">
                            <a:latin typeface="Cambria Math" panose="02040503050406030204" pitchFamily="18" charset="0"/>
                          </a:rPr>
                          <m:t>𝐿</m:t>
                        </m:r>
                      </m:den>
                    </m:f>
                  </m:oMath>
                </a14:m>
                <a:r>
                  <a:rPr lang="en-US" dirty="0" smtClean="0"/>
                  <a:t> (Hz)</a:t>
                </a:r>
              </a:p>
              <a:p>
                <a:endParaRPr lang="en-US" dirty="0"/>
              </a:p>
              <a:p>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𝑅𝑇</m:t>
                            </m:r>
                          </m:e>
                        </m:rad>
                      </m:num>
                      <m:den>
                        <m:r>
                          <a:rPr lang="en-US" b="0" i="1" smtClean="0">
                            <a:latin typeface="Cambria Math" panose="02040503050406030204" pitchFamily="18" charset="0"/>
                          </a:rPr>
                          <m:t>𝑀</m:t>
                        </m:r>
                      </m:den>
                    </m:f>
                  </m:oMath>
                </a14:m>
                <a:r>
                  <a:rPr lang="en-US" dirty="0" smtClean="0"/>
                  <a:t> </a:t>
                </a:r>
                <a14:m>
                  <m:oMath xmlns:m="http://schemas.openxmlformats.org/officeDocument/2006/math">
                    <m:d>
                      <m:dPr>
                        <m:ctrlPr>
                          <a:rPr lang="en-US" i="1" dirty="0" smtClean="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𝑚</m:t>
                            </m:r>
                          </m:num>
                          <m:den>
                            <m:r>
                              <a:rPr lang="en-US" i="1" dirty="0">
                                <a:latin typeface="Cambria Math" panose="02040503050406030204" pitchFamily="18" charset="0"/>
                              </a:rPr>
                              <m:t>𝑠</m:t>
                            </m:r>
                          </m:den>
                        </m:f>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4112"/>
                </a:stretch>
              </a:blipFill>
            </p:spPr>
            <p:txBody>
              <a:bodyPr/>
              <a:lstStyle/>
              <a:p>
                <a:r>
                  <a:rPr lang="en-US">
                    <a:noFill/>
                  </a:rPr>
                  <a:t> </a:t>
                </a:r>
              </a:p>
            </p:txBody>
          </p:sp>
        </mc:Fallback>
      </mc:AlternateContent>
    </p:spTree>
    <p:extLst>
      <p:ext uri="{BB962C8B-B14F-4D97-AF65-F5344CB8AC3E}">
        <p14:creationId xmlns:p14="http://schemas.microsoft.com/office/powerpoint/2010/main" val="242518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Competition Goals</a:t>
            </a:r>
            <a:endParaRPr lang="en-US" dirty="0"/>
          </a:p>
        </p:txBody>
      </p:sp>
      <p:sp>
        <p:nvSpPr>
          <p:cNvPr id="4" name="Content Placeholder 3"/>
          <p:cNvSpPr>
            <a:spLocks noGrp="1"/>
          </p:cNvSpPr>
          <p:nvPr>
            <p:ph idx="1"/>
          </p:nvPr>
        </p:nvSpPr>
        <p:spPr>
          <a:xfrm>
            <a:off x="822960" y="1802189"/>
            <a:ext cx="7724934" cy="4114800"/>
          </a:xfrm>
        </p:spPr>
        <p:txBody>
          <a:bodyPr/>
          <a:lstStyle/>
          <a:p>
            <a:pPr fontAlgn="auto">
              <a:buFont typeface="Arial" pitchFamily="34" charset="0"/>
              <a:buChar char="•"/>
              <a:defRPr/>
            </a:pPr>
            <a:r>
              <a:rPr lang="en-US" dirty="0" smtClean="0"/>
              <a:t>Create clean, quiet and economical trail snowmobiles while maintaining or improving performance</a:t>
            </a:r>
          </a:p>
          <a:p>
            <a:pPr fontAlgn="auto">
              <a:buFont typeface="Arial" pitchFamily="34" charset="0"/>
              <a:buChar char="•"/>
              <a:defRPr/>
            </a:pPr>
            <a:r>
              <a:rPr lang="en-US" dirty="0" smtClean="0"/>
              <a:t>Meet EPA exhaust and noise emissions standards</a:t>
            </a:r>
          </a:p>
          <a:p>
            <a:pPr fontAlgn="auto">
              <a:buFont typeface="Arial" pitchFamily="34" charset="0"/>
              <a:buChar char="•"/>
              <a:defRPr/>
            </a:pPr>
            <a:r>
              <a:rPr lang="en-US" dirty="0" smtClean="0"/>
              <a:t>Build a platform capable of running 16-32 percent </a:t>
            </a:r>
            <a:r>
              <a:rPr lang="en-US" dirty="0" err="1" smtClean="0"/>
              <a:t>isobutanol</a:t>
            </a:r>
            <a:endParaRPr lang="en-US" dirty="0" smtClean="0">
              <a:solidFill>
                <a:srgbClr val="FF0000"/>
              </a:solidFill>
            </a:endParaRPr>
          </a:p>
          <a:p>
            <a:pPr fontAlgn="auto">
              <a:buFont typeface="Arial" pitchFamily="34" charset="0"/>
              <a:buChar char="•"/>
              <a:defRPr/>
            </a:pPr>
            <a:r>
              <a:rPr lang="en-US" dirty="0" smtClean="0"/>
              <a:t>Provide university students with real world engineering experience</a:t>
            </a:r>
            <a:endParaRPr lang="en-US" dirty="0"/>
          </a:p>
        </p:txBody>
      </p:sp>
      <p:pic>
        <p:nvPicPr>
          <p:cNvPr id="6148"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84515" y="4668810"/>
            <a:ext cx="2420689" cy="1412068"/>
          </a:xfrm>
          <a:prstGeom prst="roundRect">
            <a:avLst/>
          </a:prstGeom>
          <a:noFill/>
          <a:extLst>
            <a:ext uri="{909E8E84-426E-40DD-AFC4-6F175D3DCCD1}">
              <a14:hiddenFill xmlns:a14="http://schemas.microsoft.com/office/drawing/2010/main">
                <a:solidFill>
                  <a:srgbClr val="FFFFFF"/>
                </a:solidFill>
              </a14:hiddenFill>
            </a:ext>
          </a:extLst>
        </p:spPr>
      </p:pic>
      <p:pic>
        <p:nvPicPr>
          <p:cNvPr id="7" name="Picture 10" descr="S:\Engineering\SeniorDesign\- Group Folders\CSC\Sponsor Information\2014\Sponsor Logos\NIATT.jpg"/>
          <p:cNvPicPr>
            <a:picLocks noChangeAspect="1" noChangeArrowheads="1"/>
          </p:cNvPicPr>
          <p:nvPr/>
        </p:nvPicPr>
        <p:blipFill>
          <a:blip r:embed="rId5" cstate="print"/>
          <a:srcRect/>
          <a:stretch>
            <a:fillRect/>
          </a:stretch>
        </p:blipFill>
        <p:spPr bwMode="auto">
          <a:xfrm>
            <a:off x="228600" y="6096000"/>
            <a:ext cx="1365250"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
            </a:r>
            <a:br>
              <a:rPr lang="en-US" dirty="0" smtClean="0"/>
            </a:br>
            <a:r>
              <a:rPr lang="en-US" dirty="0" smtClean="0"/>
              <a:t>UICSC Design Goals</a:t>
            </a:r>
            <a:endParaRPr lang="en-US" dirty="0"/>
          </a:p>
        </p:txBody>
      </p:sp>
      <p:sp>
        <p:nvSpPr>
          <p:cNvPr id="7" name="Content Placeholder 6"/>
          <p:cNvSpPr>
            <a:spLocks noGrp="1"/>
          </p:cNvSpPr>
          <p:nvPr>
            <p:ph idx="1"/>
          </p:nvPr>
        </p:nvSpPr>
        <p:spPr/>
        <p:txBody>
          <a:bodyPr/>
          <a:lstStyle/>
          <a:p>
            <a:pPr fontAlgn="auto">
              <a:buFont typeface="Arial" pitchFamily="34" charset="0"/>
              <a:buChar char="•"/>
              <a:defRPr/>
            </a:pPr>
            <a:r>
              <a:rPr lang="en-US" dirty="0" smtClean="0"/>
              <a:t>Create a national </a:t>
            </a:r>
            <a:r>
              <a:rPr lang="en-US" dirty="0"/>
              <a:t>p</a:t>
            </a:r>
            <a:r>
              <a:rPr lang="en-US" dirty="0" smtClean="0"/>
              <a:t>ark certified two-stroke snowmobile</a:t>
            </a:r>
          </a:p>
          <a:p>
            <a:pPr lvl="1" fontAlgn="auto">
              <a:buFont typeface="Arial" pitchFamily="34" charset="0"/>
              <a:buChar char="•"/>
              <a:defRPr/>
            </a:pPr>
            <a:r>
              <a:rPr lang="en-US" dirty="0" smtClean="0"/>
              <a:t>E-score &gt; 170, SAE J192 score &lt;73 </a:t>
            </a:r>
            <a:r>
              <a:rPr lang="en-US" dirty="0" err="1" smtClean="0"/>
              <a:t>dBA</a:t>
            </a:r>
            <a:endParaRPr lang="en-US" dirty="0"/>
          </a:p>
          <a:p>
            <a:pPr fontAlgn="auto">
              <a:buFont typeface="Arial" pitchFamily="34" charset="0"/>
              <a:buChar char="•"/>
              <a:defRPr/>
            </a:pPr>
            <a:r>
              <a:rPr lang="en-US" dirty="0" smtClean="0"/>
              <a:t>Generate 110-130 </a:t>
            </a:r>
            <a:r>
              <a:rPr lang="en-US" dirty="0" err="1" smtClean="0"/>
              <a:t>hp</a:t>
            </a:r>
            <a:endParaRPr lang="en-US" dirty="0" smtClean="0"/>
          </a:p>
          <a:p>
            <a:pPr fontAlgn="auto">
              <a:buFont typeface="Arial" pitchFamily="34" charset="0"/>
              <a:buChar char="•"/>
              <a:defRPr/>
            </a:pPr>
            <a:r>
              <a:rPr lang="en-US" dirty="0" smtClean="0"/>
              <a:t>Deliver original equipment manufacturer level packaging</a:t>
            </a:r>
          </a:p>
          <a:p>
            <a:pPr fontAlgn="auto">
              <a:buFont typeface="Arial" pitchFamily="34" charset="0"/>
              <a:buChar char="•"/>
              <a:defRPr/>
            </a:pPr>
            <a:r>
              <a:rPr lang="en-US" dirty="0" smtClean="0"/>
              <a:t>Raise industry standard with economical solutions</a:t>
            </a:r>
          </a:p>
          <a:p>
            <a:pPr marL="0" indent="0" fontAlgn="auto">
              <a:buFont typeface="Arial" pitchFamily="34" charset="0"/>
              <a:buNone/>
              <a:defRPr/>
            </a:pPr>
            <a:endParaRPr lang="en-US" dirty="0" smtClean="0"/>
          </a:p>
          <a:p>
            <a:pPr lvl="1" fontAlgn="auto">
              <a:buFont typeface="Arial" pitchFamily="34" charset="0"/>
              <a:buChar char="•"/>
              <a:defRPr/>
            </a:pPr>
            <a:endParaRPr lang="en-US" dirty="0"/>
          </a:p>
        </p:txBody>
      </p:sp>
      <p:pic>
        <p:nvPicPr>
          <p:cNvPr id="7172"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7174" name="Picture 2"/>
          <p:cNvPicPr>
            <a:picLocks noChangeAspect="1"/>
          </p:cNvPicPr>
          <p:nvPr/>
        </p:nvPicPr>
        <p:blipFill>
          <a:blip r:embed="rId4" cstate="print"/>
          <a:srcRect/>
          <a:stretch>
            <a:fillRect/>
          </a:stretch>
        </p:blipFill>
        <p:spPr bwMode="auto">
          <a:xfrm>
            <a:off x="-2275" y="4114800"/>
            <a:ext cx="9144000" cy="1757363"/>
          </a:xfrm>
          <a:prstGeom prst="rect">
            <a:avLst/>
          </a:prstGeom>
          <a:noFill/>
          <a:ln w="9525">
            <a:noFill/>
            <a:miter lim="800000"/>
            <a:headEnd/>
            <a:tailEnd/>
          </a:ln>
        </p:spPr>
      </p:pic>
      <p:pic>
        <p:nvPicPr>
          <p:cNvPr id="6" name="Picture 10" descr="S:\Engineering\SeniorDesign\- Group Folders\CSC\Sponsor Information\2014\Sponsor Logos\NIATT.jpg"/>
          <p:cNvPicPr>
            <a:picLocks noChangeAspect="1" noChangeArrowheads="1"/>
          </p:cNvPicPr>
          <p:nvPr/>
        </p:nvPicPr>
        <p:blipFill>
          <a:blip r:embed="rId5" cstate="print"/>
          <a:srcRect/>
          <a:stretch>
            <a:fillRect/>
          </a:stretch>
        </p:blipFill>
        <p:spPr bwMode="auto">
          <a:xfrm>
            <a:off x="228600" y="6096000"/>
            <a:ext cx="1365250"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Chassis and Engine</a:t>
            </a:r>
            <a:endParaRPr lang="en-US" dirty="0"/>
          </a:p>
        </p:txBody>
      </p:sp>
      <p:sp>
        <p:nvSpPr>
          <p:cNvPr id="3" name="Content Placeholder 2"/>
          <p:cNvSpPr>
            <a:spLocks noGrp="1"/>
          </p:cNvSpPr>
          <p:nvPr>
            <p:ph idx="1"/>
          </p:nvPr>
        </p:nvSpPr>
        <p:spPr/>
        <p:txBody>
          <a:bodyPr>
            <a:normAutofit/>
          </a:bodyPr>
          <a:lstStyle/>
          <a:p>
            <a:pPr fontAlgn="auto">
              <a:buFont typeface="Arial" pitchFamily="34" charset="0"/>
              <a:buChar char="•"/>
              <a:defRPr/>
            </a:pPr>
            <a:r>
              <a:rPr lang="en-US" dirty="0" smtClean="0"/>
              <a:t>Chassis</a:t>
            </a:r>
          </a:p>
          <a:p>
            <a:pPr lvl="1" fontAlgn="auto">
              <a:buFont typeface="Arial" pitchFamily="34" charset="0"/>
              <a:buChar char="•"/>
              <a:defRPr/>
            </a:pPr>
            <a:r>
              <a:rPr lang="en-US" dirty="0" smtClean="0"/>
              <a:t>2014 Ski-Doo MXZ-TNT </a:t>
            </a:r>
          </a:p>
          <a:p>
            <a:pPr lvl="1" fontAlgn="auto">
              <a:buFont typeface="Arial" pitchFamily="34" charset="0"/>
              <a:buChar char="•"/>
              <a:defRPr/>
            </a:pPr>
            <a:r>
              <a:rPr lang="en-US" dirty="0" smtClean="0"/>
              <a:t>Performance oriented</a:t>
            </a:r>
          </a:p>
          <a:p>
            <a:pPr lvl="1" fontAlgn="auto">
              <a:buFont typeface="Arial" pitchFamily="34" charset="0"/>
              <a:buChar char="•"/>
              <a:defRPr/>
            </a:pPr>
            <a:r>
              <a:rPr lang="en-US" dirty="0" smtClean="0"/>
              <a:t>Improved handling</a:t>
            </a:r>
          </a:p>
          <a:p>
            <a:pPr lvl="1" fontAlgn="auto">
              <a:buFont typeface="Arial" pitchFamily="34" charset="0"/>
              <a:buChar char="•"/>
              <a:defRPr/>
            </a:pPr>
            <a:r>
              <a:rPr lang="en-US" dirty="0" smtClean="0"/>
              <a:t>r-Motion suspension</a:t>
            </a:r>
          </a:p>
          <a:p>
            <a:pPr fontAlgn="auto">
              <a:buFont typeface="Arial" pitchFamily="34" charset="0"/>
              <a:buChar char="•"/>
              <a:defRPr/>
            </a:pPr>
            <a:r>
              <a:rPr lang="en-US" dirty="0" smtClean="0"/>
              <a:t>Engine</a:t>
            </a:r>
          </a:p>
          <a:p>
            <a:pPr lvl="1" fontAlgn="auto">
              <a:buFont typeface="Arial" pitchFamily="34" charset="0"/>
              <a:buChar char="•"/>
              <a:defRPr/>
            </a:pPr>
            <a:r>
              <a:rPr lang="en-US" dirty="0" err="1" smtClean="0"/>
              <a:t>Rotax</a:t>
            </a:r>
            <a:r>
              <a:rPr lang="en-US" dirty="0" smtClean="0"/>
              <a:t> 797cc two-</a:t>
            </a:r>
            <a:r>
              <a:rPr lang="en-US" dirty="0"/>
              <a:t>s</a:t>
            </a:r>
            <a:r>
              <a:rPr lang="en-US" dirty="0" smtClean="0"/>
              <a:t>troke</a:t>
            </a:r>
          </a:p>
          <a:p>
            <a:pPr lvl="1" fontAlgn="auto">
              <a:buFont typeface="Arial" pitchFamily="34" charset="0"/>
              <a:buChar char="•"/>
              <a:defRPr/>
            </a:pPr>
            <a:r>
              <a:rPr lang="en-US" dirty="0" smtClean="0"/>
              <a:t>E-Tec direct injection</a:t>
            </a:r>
          </a:p>
          <a:p>
            <a:pPr lvl="1" fontAlgn="auto">
              <a:buFont typeface="Arial" pitchFamily="34" charset="0"/>
              <a:buChar char="•"/>
              <a:defRPr/>
            </a:pPr>
            <a:r>
              <a:rPr lang="en-US" dirty="0" smtClean="0"/>
              <a:t>RAVE 2 variable exhaust with tuned pipe</a:t>
            </a:r>
          </a:p>
          <a:p>
            <a:pPr lvl="1" fontAlgn="auto">
              <a:buFont typeface="Arial" pitchFamily="34" charset="0"/>
              <a:buChar char="•"/>
              <a:defRPr/>
            </a:pPr>
            <a:r>
              <a:rPr lang="en-US" dirty="0" smtClean="0"/>
              <a:t>High power-to-weight ratio </a:t>
            </a:r>
            <a:endParaRPr lang="en-US" dirty="0"/>
          </a:p>
        </p:txBody>
      </p:sp>
      <p:pic>
        <p:nvPicPr>
          <p:cNvPr id="8196"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8198" name="Picture 2" descr="U:\UI\CSC\2013-Ski-Doo-MXZ-TNT-800R-E-TEC.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8200" y="1857375"/>
            <a:ext cx="3733800" cy="2468563"/>
          </a:xfrm>
          <a:prstGeom prst="rect">
            <a:avLst/>
          </a:prstGeom>
          <a:noFill/>
          <a:ln w="9525">
            <a:noFill/>
            <a:miter lim="800000"/>
            <a:headEnd/>
            <a:tailEnd/>
          </a:ln>
        </p:spPr>
      </p:pic>
      <p:pic>
        <p:nvPicPr>
          <p:cNvPr id="6" name="Picture 10" descr="S:\Engineering\SeniorDesign\- Group Folders\CSC\Sponsor Information\2014\Sponsor Logos\NIATT.jpg"/>
          <p:cNvPicPr>
            <a:picLocks noChangeAspect="1" noChangeArrowheads="1"/>
          </p:cNvPicPr>
          <p:nvPr/>
        </p:nvPicPr>
        <p:blipFill>
          <a:blip r:embed="rId5" cstate="print"/>
          <a:srcRect/>
          <a:stretch>
            <a:fillRect/>
          </a:stretch>
        </p:blipFill>
        <p:spPr bwMode="auto">
          <a:xfrm>
            <a:off x="228600" y="6096000"/>
            <a:ext cx="1365250"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
            </a:r>
            <a:br>
              <a:rPr lang="en-US" dirty="0" smtClean="0"/>
            </a:br>
            <a:r>
              <a:rPr lang="en-US" dirty="0" smtClean="0"/>
              <a:t>Design Strategy</a:t>
            </a:r>
            <a:endParaRPr lang="en-US" dirty="0"/>
          </a:p>
        </p:txBody>
      </p:sp>
      <p:sp>
        <p:nvSpPr>
          <p:cNvPr id="7" name="Content Placeholder 6"/>
          <p:cNvSpPr>
            <a:spLocks noGrp="1"/>
          </p:cNvSpPr>
          <p:nvPr>
            <p:ph idx="1"/>
          </p:nvPr>
        </p:nvSpPr>
        <p:spPr>
          <a:xfrm>
            <a:off x="822960" y="1836877"/>
            <a:ext cx="7714698" cy="4343400"/>
          </a:xfrm>
        </p:spPr>
        <p:txBody>
          <a:bodyPr>
            <a:normAutofit/>
          </a:bodyPr>
          <a:lstStyle/>
          <a:p>
            <a:pPr fontAlgn="auto">
              <a:buFont typeface="Arial" pitchFamily="34" charset="0"/>
              <a:buChar char="•"/>
              <a:defRPr/>
            </a:pPr>
            <a:r>
              <a:rPr lang="en-US" dirty="0" smtClean="0"/>
              <a:t>Clean and Efficient</a:t>
            </a:r>
          </a:p>
          <a:p>
            <a:pPr lvl="1" fontAlgn="auto">
              <a:buFont typeface="Arial" pitchFamily="34" charset="0"/>
              <a:buChar char="•"/>
              <a:defRPr/>
            </a:pPr>
            <a:r>
              <a:rPr lang="en-US" dirty="0" smtClean="0"/>
              <a:t>Injection timing and quantity optimized for reduced emissions</a:t>
            </a:r>
          </a:p>
          <a:p>
            <a:pPr lvl="1" fontAlgn="auto">
              <a:buFont typeface="Arial" pitchFamily="34" charset="0"/>
              <a:buChar char="•"/>
              <a:defRPr/>
            </a:pPr>
            <a:r>
              <a:rPr lang="en-US" dirty="0" smtClean="0"/>
              <a:t>Capability to use upwards of 40% </a:t>
            </a:r>
            <a:r>
              <a:rPr lang="en-US" dirty="0" err="1" smtClean="0"/>
              <a:t>Isobutanol</a:t>
            </a:r>
            <a:endParaRPr lang="en-US" dirty="0" smtClean="0"/>
          </a:p>
          <a:p>
            <a:pPr lvl="1" fontAlgn="auto">
              <a:buFont typeface="Arial" pitchFamily="34" charset="0"/>
              <a:buChar char="•"/>
              <a:defRPr/>
            </a:pPr>
            <a:r>
              <a:rPr lang="en-US" dirty="0" smtClean="0"/>
              <a:t>Economy-mode with limited throttle for reduced fuel consumption</a:t>
            </a:r>
            <a:endParaRPr lang="en-US" dirty="0"/>
          </a:p>
          <a:p>
            <a:pPr lvl="1" fontAlgn="auto">
              <a:buFont typeface="Arial" pitchFamily="34" charset="0"/>
              <a:buChar char="•"/>
              <a:defRPr/>
            </a:pPr>
            <a:r>
              <a:rPr lang="en-US" dirty="0" smtClean="0">
                <a:solidFill>
                  <a:schemeClr val="tx1"/>
                </a:solidFill>
              </a:rPr>
              <a:t>Three-way</a:t>
            </a:r>
            <a:r>
              <a:rPr lang="en-US" dirty="0" smtClean="0"/>
              <a:t> reduction exhaust catalyst after treatment</a:t>
            </a:r>
          </a:p>
          <a:p>
            <a:pPr lvl="1" fontAlgn="auto">
              <a:buFont typeface="Arial" pitchFamily="34" charset="0"/>
              <a:buChar char="•"/>
              <a:defRPr/>
            </a:pPr>
            <a:r>
              <a:rPr lang="en-US" dirty="0" smtClean="0"/>
              <a:t>Drivetrain experimentally optimized for efficiency and coasting</a:t>
            </a:r>
          </a:p>
          <a:p>
            <a:pPr lvl="1" fontAlgn="auto">
              <a:buFont typeface="Arial" pitchFamily="34" charset="0"/>
              <a:buChar char="•"/>
              <a:defRPr/>
            </a:pPr>
            <a:r>
              <a:rPr lang="en-US" dirty="0" smtClean="0"/>
              <a:t>Y-pipe extension used to move tune length to operational band of engine</a:t>
            </a:r>
          </a:p>
          <a:p>
            <a:pPr fontAlgn="auto">
              <a:buFont typeface="Arial" pitchFamily="34" charset="0"/>
              <a:buChar char="•"/>
              <a:defRPr/>
            </a:pPr>
            <a:r>
              <a:rPr lang="en-US" dirty="0" smtClean="0"/>
              <a:t>Quiet </a:t>
            </a:r>
          </a:p>
          <a:p>
            <a:pPr lvl="1" fontAlgn="auto">
              <a:buFont typeface="Arial" pitchFamily="34" charset="0"/>
              <a:buChar char="•"/>
              <a:defRPr/>
            </a:pPr>
            <a:r>
              <a:rPr lang="en-US" dirty="0" smtClean="0"/>
              <a:t>Low speed 797 cc engine</a:t>
            </a:r>
          </a:p>
          <a:p>
            <a:pPr lvl="1" fontAlgn="auto">
              <a:buFont typeface="Arial" pitchFamily="34" charset="0"/>
              <a:buChar char="•"/>
              <a:defRPr/>
            </a:pPr>
            <a:r>
              <a:rPr lang="en-US" dirty="0" smtClean="0"/>
              <a:t>Selectively applied sound deadening material in key areas</a:t>
            </a:r>
          </a:p>
          <a:p>
            <a:pPr lvl="1" fontAlgn="auto">
              <a:buFont typeface="Arial" pitchFamily="34" charset="0"/>
              <a:buChar char="•"/>
              <a:defRPr/>
            </a:pPr>
            <a:r>
              <a:rPr lang="en-US" dirty="0" smtClean="0"/>
              <a:t>Mechanically Active Quarter-wave Resonator (MAQR) in exhaust system</a:t>
            </a:r>
          </a:p>
          <a:p>
            <a:pPr lvl="1" fontAlgn="auto">
              <a:buFont typeface="Arial" pitchFamily="34" charset="0"/>
              <a:buChar char="•"/>
              <a:defRPr/>
            </a:pPr>
            <a:r>
              <a:rPr lang="en-US" dirty="0" smtClean="0"/>
              <a:t>Electronic Throttle Control (ETC) on throttle bodies</a:t>
            </a:r>
          </a:p>
          <a:p>
            <a:pPr lvl="1" fontAlgn="auto">
              <a:buFont typeface="Arial" pitchFamily="34" charset="0"/>
              <a:buChar char="•"/>
              <a:defRPr/>
            </a:pPr>
            <a:endParaRPr lang="en-US" dirty="0" smtClean="0"/>
          </a:p>
          <a:p>
            <a:pPr lvl="1" fontAlgn="auto">
              <a:buFont typeface="Arial" pitchFamily="34" charset="0"/>
              <a:buChar char="•"/>
              <a:defRPr/>
            </a:pPr>
            <a:endParaRPr lang="en-US" dirty="0"/>
          </a:p>
        </p:txBody>
      </p:sp>
      <p:pic>
        <p:nvPicPr>
          <p:cNvPr id="9220"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5" name="Picture 10" descr="S:\Engineering\SeniorDesign\- Group Folders\CSC\Sponsor Information\2014\Sponsor Logos\NIATT.jpg"/>
          <p:cNvPicPr>
            <a:picLocks noChangeAspect="1" noChangeArrowheads="1"/>
          </p:cNvPicPr>
          <p:nvPr/>
        </p:nvPicPr>
        <p:blipFill>
          <a:blip r:embed="rId4" cstate="print"/>
          <a:srcRect/>
          <a:stretch>
            <a:fillRect/>
          </a:stretch>
        </p:blipFill>
        <p:spPr bwMode="auto">
          <a:xfrm>
            <a:off x="228600" y="6096000"/>
            <a:ext cx="1365250"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Engine Modifications</a:t>
            </a:r>
            <a:endParaRPr lang="en-US" dirty="0"/>
          </a:p>
        </p:txBody>
      </p:sp>
      <p:sp>
        <p:nvSpPr>
          <p:cNvPr id="3" name="Content Placeholder 2"/>
          <p:cNvSpPr>
            <a:spLocks noGrp="1"/>
          </p:cNvSpPr>
          <p:nvPr>
            <p:ph idx="1"/>
          </p:nvPr>
        </p:nvSpPr>
        <p:spPr/>
        <p:txBody>
          <a:bodyPr/>
          <a:lstStyle/>
          <a:p>
            <a:pPr fontAlgn="auto">
              <a:buFont typeface="Arial" pitchFamily="34" charset="0"/>
              <a:buChar char="•"/>
              <a:defRPr/>
            </a:pPr>
            <a:r>
              <a:rPr lang="en-US" dirty="0" smtClean="0"/>
              <a:t>Low Speed</a:t>
            </a:r>
          </a:p>
          <a:p>
            <a:pPr lvl="1" fontAlgn="auto">
              <a:buFont typeface="Arial" pitchFamily="34" charset="0"/>
              <a:buChar char="•"/>
              <a:defRPr/>
            </a:pPr>
            <a:r>
              <a:rPr lang="en-US" dirty="0" smtClean="0"/>
              <a:t>Reduction in engine RPM decreases noise levels and emissions, while increasing fuel efficiency</a:t>
            </a:r>
          </a:p>
          <a:p>
            <a:pPr lvl="1" fontAlgn="auto">
              <a:buFont typeface="Arial" pitchFamily="34" charset="0"/>
              <a:buChar char="•"/>
              <a:defRPr/>
            </a:pPr>
            <a:r>
              <a:rPr lang="en-US" dirty="0" smtClean="0"/>
              <a:t>Implemented economy switch to create a dual mode snowmobile</a:t>
            </a:r>
          </a:p>
          <a:p>
            <a:pPr fontAlgn="auto">
              <a:buFont typeface="Arial" pitchFamily="34" charset="0"/>
              <a:buChar char="•"/>
              <a:defRPr/>
            </a:pPr>
            <a:r>
              <a:rPr lang="en-US" dirty="0" smtClean="0">
                <a:solidFill>
                  <a:schemeClr val="tx1"/>
                </a:solidFill>
              </a:rPr>
              <a:t>Three way </a:t>
            </a:r>
            <a:r>
              <a:rPr lang="en-US" dirty="0" smtClean="0"/>
              <a:t>catalytic </a:t>
            </a:r>
            <a:r>
              <a:rPr lang="en-US" dirty="0"/>
              <a:t>converter</a:t>
            </a:r>
          </a:p>
          <a:p>
            <a:pPr lvl="1" fontAlgn="auto">
              <a:buFont typeface="Arial" pitchFamily="34" charset="0"/>
              <a:buChar char="•"/>
              <a:defRPr/>
            </a:pPr>
            <a:r>
              <a:rPr lang="en-US" dirty="0" smtClean="0"/>
              <a:t>Reduces </a:t>
            </a:r>
            <a:r>
              <a:rPr lang="en-US" dirty="0"/>
              <a:t>exhaust emissions</a:t>
            </a:r>
          </a:p>
          <a:p>
            <a:pPr lvl="1" fontAlgn="auto">
              <a:buFont typeface="Arial" pitchFamily="34" charset="0"/>
              <a:buChar char="•"/>
              <a:defRPr/>
            </a:pPr>
            <a:r>
              <a:rPr lang="en-US" dirty="0"/>
              <a:t>Little impact on </a:t>
            </a:r>
            <a:r>
              <a:rPr lang="en-US" dirty="0" smtClean="0"/>
              <a:t>power</a:t>
            </a:r>
            <a:endParaRPr lang="en-US" dirty="0"/>
          </a:p>
        </p:txBody>
      </p:sp>
      <p:pic>
        <p:nvPicPr>
          <p:cNvPr id="10244"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4098" name="Picture 2" descr="U:\UI\CSC\E-TEC_800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92" r="16311"/>
          <a:stretch/>
        </p:blipFill>
        <p:spPr bwMode="auto">
          <a:xfrm>
            <a:off x="5423338" y="3124200"/>
            <a:ext cx="2490952" cy="2598896"/>
          </a:xfrm>
          <a:prstGeom prst="roundRect">
            <a:avLst/>
          </a:prstGeom>
          <a:noFill/>
          <a:extLst>
            <a:ext uri="{909E8E84-426E-40DD-AFC4-6F175D3DCCD1}">
              <a14:hiddenFill xmlns:a14="http://schemas.microsoft.com/office/drawing/2010/main">
                <a:solidFill>
                  <a:srgbClr val="FFFFFF"/>
                </a:solidFill>
              </a14:hiddenFill>
            </a:ext>
          </a:extLst>
        </p:spPr>
      </p:pic>
      <p:pic>
        <p:nvPicPr>
          <p:cNvPr id="6" name="Picture 10" descr="S:\Engineering\SeniorDesign\- Group Folders\CSC\Sponsor Information\2014\Sponsor Logos\NIATT.jpg"/>
          <p:cNvPicPr>
            <a:picLocks noChangeAspect="1" noChangeArrowheads="1"/>
          </p:cNvPicPr>
          <p:nvPr/>
        </p:nvPicPr>
        <p:blipFill>
          <a:blip r:embed="rId5" cstate="print"/>
          <a:srcRect/>
          <a:stretch>
            <a:fillRect/>
          </a:stretch>
        </p:blipFill>
        <p:spPr bwMode="auto">
          <a:xfrm>
            <a:off x="228600" y="6096000"/>
            <a:ext cx="1365250"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Flex Fuel</a:t>
            </a:r>
            <a:endParaRPr lang="en-US" dirty="0"/>
          </a:p>
        </p:txBody>
      </p:sp>
      <p:sp>
        <p:nvSpPr>
          <p:cNvPr id="5" name="Content Placeholder 4"/>
          <p:cNvSpPr>
            <a:spLocks noGrp="1"/>
          </p:cNvSpPr>
          <p:nvPr>
            <p:ph idx="1"/>
          </p:nvPr>
        </p:nvSpPr>
        <p:spPr>
          <a:xfrm>
            <a:off x="822960" y="1848067"/>
            <a:ext cx="4038600" cy="4191000"/>
          </a:xfrm>
        </p:spPr>
        <p:txBody>
          <a:bodyPr/>
          <a:lstStyle/>
          <a:p>
            <a:pPr fontAlgn="auto">
              <a:buFont typeface="Arial" pitchFamily="34" charset="0"/>
              <a:buChar char="•"/>
              <a:defRPr/>
            </a:pPr>
            <a:r>
              <a:rPr lang="en-US" dirty="0" smtClean="0"/>
              <a:t>New GM flex </a:t>
            </a:r>
            <a:r>
              <a:rPr lang="en-US" dirty="0"/>
              <a:t>f</a:t>
            </a:r>
            <a:r>
              <a:rPr lang="en-US" dirty="0" smtClean="0"/>
              <a:t>uel </a:t>
            </a:r>
            <a:r>
              <a:rPr lang="en-US" dirty="0"/>
              <a:t>s</a:t>
            </a:r>
            <a:r>
              <a:rPr lang="en-US" dirty="0" smtClean="0"/>
              <a:t>ensor</a:t>
            </a:r>
          </a:p>
          <a:p>
            <a:pPr fontAlgn="auto">
              <a:buFont typeface="Arial" pitchFamily="34" charset="0"/>
              <a:buChar char="•"/>
              <a:defRPr/>
            </a:pPr>
            <a:r>
              <a:rPr lang="en-US" dirty="0" smtClean="0"/>
              <a:t>Custom analog </a:t>
            </a:r>
            <a:r>
              <a:rPr lang="en-US" dirty="0"/>
              <a:t>c</a:t>
            </a:r>
            <a:r>
              <a:rPr lang="en-US" dirty="0" smtClean="0"/>
              <a:t>ircuit</a:t>
            </a:r>
          </a:p>
          <a:p>
            <a:pPr fontAlgn="auto">
              <a:buFont typeface="Arial" pitchFamily="34" charset="0"/>
              <a:buChar char="•"/>
              <a:defRPr/>
            </a:pPr>
            <a:r>
              <a:rPr lang="en-US" dirty="0" smtClean="0"/>
              <a:t>Fuel correction based on the </a:t>
            </a:r>
            <a:br>
              <a:rPr lang="en-US" dirty="0" smtClean="0"/>
            </a:br>
            <a:r>
              <a:rPr lang="en-US" dirty="0" smtClean="0"/>
              <a:t>stoichiometric AFR of </a:t>
            </a:r>
            <a:r>
              <a:rPr lang="en-US" dirty="0" err="1" smtClean="0"/>
              <a:t>isobutanol</a:t>
            </a:r>
            <a:endParaRPr lang="en-US" dirty="0" smtClean="0"/>
          </a:p>
          <a:p>
            <a:pPr fontAlgn="auto">
              <a:buFont typeface="Arial" pitchFamily="34" charset="0"/>
              <a:buChar char="•"/>
              <a:defRPr/>
            </a:pPr>
            <a:endParaRPr lang="en-US" dirty="0"/>
          </a:p>
        </p:txBody>
      </p:sp>
      <p:pic>
        <p:nvPicPr>
          <p:cNvPr id="16388" name="Picture 4" descr="S:\Engineering\SeniorDesign\- Group Folders\CSC\Logo\csc2.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16389" name="Picture 10" descr="S:\Engineering\SeniorDesign\- Group Folders\CSC\Sponsor Information\2014\Sponsor Logos\NIATT.jpg"/>
          <p:cNvPicPr>
            <a:picLocks noChangeAspect="1" noChangeArrowheads="1"/>
          </p:cNvPicPr>
          <p:nvPr/>
        </p:nvPicPr>
        <p:blipFill>
          <a:blip r:embed="rId4" cstate="print"/>
          <a:srcRect/>
          <a:stretch>
            <a:fillRect/>
          </a:stretch>
        </p:blipFill>
        <p:spPr bwMode="auto">
          <a:xfrm>
            <a:off x="228600" y="6096000"/>
            <a:ext cx="1365250" cy="585788"/>
          </a:xfrm>
          <a:prstGeom prst="rect">
            <a:avLst/>
          </a:prstGeom>
          <a:noFill/>
          <a:ln w="9525">
            <a:noFill/>
            <a:miter lim="800000"/>
            <a:headEnd/>
            <a:tailEnd/>
          </a:ln>
        </p:spPr>
      </p:pic>
      <p:pic>
        <p:nvPicPr>
          <p:cNvPr id="1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33" t="14407" r="10417"/>
          <a:stretch/>
        </p:blipFill>
        <p:spPr bwMode="auto">
          <a:xfrm>
            <a:off x="1152096" y="3810000"/>
            <a:ext cx="2438400" cy="192676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5242" y="2286000"/>
            <a:ext cx="30480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Brake Specific Fuel Consumption Mapping</a:t>
            </a:r>
            <a:endParaRPr lang="en-US" dirty="0"/>
          </a:p>
        </p:txBody>
      </p:sp>
      <p:sp>
        <p:nvSpPr>
          <p:cNvPr id="3" name="Content Placeholder 2"/>
          <p:cNvSpPr>
            <a:spLocks noGrp="1"/>
          </p:cNvSpPr>
          <p:nvPr>
            <p:ph idx="1"/>
          </p:nvPr>
        </p:nvSpPr>
        <p:spPr>
          <a:xfrm>
            <a:off x="822959" y="1845734"/>
            <a:ext cx="7787641" cy="4023360"/>
          </a:xfrm>
        </p:spPr>
        <p:txBody>
          <a:bodyPr/>
          <a:lstStyle/>
          <a:p>
            <a:pPr>
              <a:buFont typeface="Arial" panose="020B0604020202020204" pitchFamily="34" charset="0"/>
              <a:buChar char="•"/>
            </a:pPr>
            <a:r>
              <a:rPr lang="en-US" dirty="0" smtClean="0"/>
              <a:t>BSFC</a:t>
            </a:r>
            <a:endParaRPr lang="en-US" dirty="0"/>
          </a:p>
          <a:p>
            <a:pPr lvl="1">
              <a:buFont typeface="Arial" panose="020B0604020202020204" pitchFamily="34" charset="0"/>
              <a:buChar char="•"/>
            </a:pPr>
            <a:r>
              <a:rPr lang="en-US" dirty="0" smtClean="0"/>
              <a:t>60 Points were take at the five mode points </a:t>
            </a:r>
            <a:endParaRPr lang="en-US" dirty="0"/>
          </a:p>
          <a:p>
            <a:pPr lvl="1">
              <a:buFont typeface="Arial" panose="020B0604020202020204" pitchFamily="34" charset="0"/>
              <a:buChar char="•"/>
            </a:pPr>
            <a:r>
              <a:rPr lang="en-US" dirty="0" smtClean="0"/>
              <a:t>Map used for calibrating ETC and assist in clutching </a:t>
            </a:r>
            <a:endParaRPr lang="en-US" dirty="0"/>
          </a:p>
          <a:p>
            <a:pPr lvl="1">
              <a:buFont typeface="Arial" panose="020B0604020202020204" pitchFamily="34" charset="0"/>
              <a:buChar char="•"/>
            </a:pPr>
            <a:r>
              <a:rPr lang="en-US" dirty="0" smtClean="0"/>
              <a:t>Improvements to BSFC by implementing Y-pipe extensions and ETC</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461260" y="3219872"/>
            <a:ext cx="4267200" cy="2876128"/>
          </a:xfrm>
          <a:prstGeom prst="rect">
            <a:avLst/>
          </a:prstGeom>
          <a:noFill/>
          <a:ln>
            <a:noFill/>
          </a:ln>
        </p:spPr>
      </p:pic>
      <p:pic>
        <p:nvPicPr>
          <p:cNvPr id="5" name="Picture 4" descr="S:\Engineering\SeniorDesign\- Group Folders\CSC\Logo\csc2.JPG"/>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8077200" y="228600"/>
            <a:ext cx="941388" cy="1409700"/>
          </a:xfrm>
          <a:prstGeom prst="rect">
            <a:avLst/>
          </a:prstGeom>
          <a:noFill/>
          <a:ln w="9525">
            <a:noFill/>
            <a:miter lim="800000"/>
            <a:headEnd/>
            <a:tailEnd/>
          </a:ln>
        </p:spPr>
      </p:pic>
      <p:pic>
        <p:nvPicPr>
          <p:cNvPr id="6" name="Picture 10" descr="S:\Engineering\SeniorDesign\- Group Folders\CSC\Sponsor Information\2014\Sponsor Logos\NIATT.jpg"/>
          <p:cNvPicPr>
            <a:picLocks noChangeAspect="1" noChangeArrowheads="1"/>
          </p:cNvPicPr>
          <p:nvPr/>
        </p:nvPicPr>
        <p:blipFill>
          <a:blip r:embed="rId5" cstate="print"/>
          <a:srcRect/>
          <a:stretch>
            <a:fillRect/>
          </a:stretch>
        </p:blipFill>
        <p:spPr bwMode="auto">
          <a:xfrm>
            <a:off x="228600" y="6096000"/>
            <a:ext cx="1365250" cy="585788"/>
          </a:xfrm>
          <a:prstGeom prst="rect">
            <a:avLst/>
          </a:prstGeom>
          <a:noFill/>
          <a:ln w="9525">
            <a:noFill/>
            <a:miter lim="800000"/>
            <a:headEnd/>
            <a:tailEnd/>
          </a:ln>
        </p:spPr>
      </p:pic>
    </p:spTree>
    <p:extLst>
      <p:ext uri="{BB962C8B-B14F-4D97-AF65-F5344CB8AC3E}">
        <p14:creationId xmlns:p14="http://schemas.microsoft.com/office/powerpoint/2010/main" val="3592824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ppt/theme/themeOverride2.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TM02900771[[fn=Slice]]</Template>
  <TotalTime>6541</TotalTime>
  <Words>2220</Words>
  <Application>Microsoft Office PowerPoint</Application>
  <PresentationFormat>On-screen Show (4:3)</PresentationFormat>
  <Paragraphs>360</Paragraphs>
  <Slides>25</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Calibri Light</vt:lpstr>
      <vt:lpstr>Cambria Math</vt:lpstr>
      <vt:lpstr>Times New Roman</vt:lpstr>
      <vt:lpstr>Wingdings 2</vt:lpstr>
      <vt:lpstr>HDOfficeLightV0</vt:lpstr>
      <vt:lpstr>1_HDOfficeLightV0</vt:lpstr>
      <vt:lpstr>Retrospect</vt:lpstr>
      <vt:lpstr>University of Idaho Direct Injection Two-Stroke With Active Noise Cancellation</vt:lpstr>
      <vt:lpstr>Overview</vt:lpstr>
      <vt:lpstr>Competition Goals</vt:lpstr>
      <vt:lpstr> UICSC Design Goals</vt:lpstr>
      <vt:lpstr>Chassis and Engine</vt:lpstr>
      <vt:lpstr> Design Strategy</vt:lpstr>
      <vt:lpstr>Engine Modifications</vt:lpstr>
      <vt:lpstr>Flex Fuel</vt:lpstr>
      <vt:lpstr>Brake Specific Fuel Consumption Mapping</vt:lpstr>
      <vt:lpstr>Electromechanical Design</vt:lpstr>
      <vt:lpstr>Electronic Throttle Control </vt:lpstr>
      <vt:lpstr> Mechanically Active  Quarter-wave Resonator</vt:lpstr>
      <vt:lpstr>Tuned Pipe Modifications</vt:lpstr>
      <vt:lpstr>Powertrain Modifications</vt:lpstr>
      <vt:lpstr>Emissions</vt:lpstr>
      <vt:lpstr> Noise Deflectors</vt:lpstr>
      <vt:lpstr>Sound Damping </vt:lpstr>
      <vt:lpstr>Dealer/Outfitter Viewpoint</vt:lpstr>
      <vt:lpstr>Rider Viewpoint</vt:lpstr>
      <vt:lpstr>Results</vt:lpstr>
      <vt:lpstr>Conclusions</vt:lpstr>
      <vt:lpstr>QUESTIONS?</vt:lpstr>
      <vt:lpstr>Calibration Strategy</vt:lpstr>
      <vt:lpstr>Tuned Pipe Equations </vt:lpstr>
      <vt:lpstr>Quarter-wave Resonator</vt:lpstr>
    </vt:vector>
  </TitlesOfParts>
  <Company>University of Idaho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Idaho Direct Injection  two-stroke snowmobile</dc:title>
  <dc:creator>Green, Crystal (gree3501@vandals.uidaho.edu)</dc:creator>
  <cp:lastModifiedBy>Crystal</cp:lastModifiedBy>
  <cp:revision>257</cp:revision>
  <dcterms:created xsi:type="dcterms:W3CDTF">2014-02-26T20:57:13Z</dcterms:created>
  <dcterms:modified xsi:type="dcterms:W3CDTF">2015-03-04T12:29:42Z</dcterms:modified>
</cp:coreProperties>
</file>