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69" r:id="rId2"/>
    <p:sldId id="287" r:id="rId3"/>
    <p:sldId id="299" r:id="rId4"/>
    <p:sldId id="288" r:id="rId5"/>
    <p:sldId id="290" r:id="rId6"/>
    <p:sldId id="291" r:id="rId7"/>
    <p:sldId id="292" r:id="rId8"/>
    <p:sldId id="275" r:id="rId9"/>
    <p:sldId id="285" r:id="rId10"/>
    <p:sldId id="286" r:id="rId11"/>
    <p:sldId id="280" r:id="rId12"/>
    <p:sldId id="282" r:id="rId13"/>
    <p:sldId id="283" r:id="rId14"/>
    <p:sldId id="277" r:id="rId15"/>
    <p:sldId id="298" r:id="rId16"/>
    <p:sldId id="297" r:id="rId17"/>
    <p:sldId id="296" r:id="rId18"/>
    <p:sldId id="310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4E"/>
    <a:srgbClr val="C40030"/>
    <a:srgbClr val="FF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2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7DD97-6698-43F3-AF69-28293611C62F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41ECE-6844-4ECA-8F63-E754544F0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B3690-571D-4BC2-B9C7-B2CA78F115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51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5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6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0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34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B3690-571D-4BC2-B9C7-B2CA78F11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00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87FF-5FC7-F740-A591-98A686C973F7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2457973" y="182881"/>
            <a:ext cx="6036740" cy="1635564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400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MT"/>
                <a:cs typeface="Arial MT"/>
              </a:rPr>
              <a:t>Ferris State </a:t>
            </a: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400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MT"/>
                <a:cs typeface="Arial MT"/>
              </a:rPr>
              <a:t>Clean Snowmobile</a:t>
            </a: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457973" y="5345723"/>
            <a:ext cx="6292132" cy="844062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Arial Bold"/>
                <a:cs typeface="Arial Bold"/>
              </a:rPr>
              <a:t>2018 SAE Clean Snowmobile Challenge Design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2226C-5015-4C81-A1D7-75E4E2DD7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76" y="1858962"/>
            <a:ext cx="5168627" cy="3446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E674-1A0A-4224-9306-A6AD09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Final</a:t>
            </a:r>
            <a:r>
              <a:rPr lang="en-US" dirty="0"/>
              <a:t> </a:t>
            </a:r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Design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889EB6-09EF-422C-BF87-2CC29609F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392" y="1819922"/>
            <a:ext cx="2816868" cy="4320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DC84B-0993-4486-B5EE-A7B5DF06A48D}"/>
              </a:ext>
            </a:extLst>
          </p:cNvPr>
          <p:cNvSpPr txBox="1"/>
          <p:nvPr/>
        </p:nvSpPr>
        <p:spPr>
          <a:xfrm>
            <a:off x="457200" y="1819922"/>
            <a:ext cx="4581939" cy="221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Sound Cancelling Geometry</a:t>
            </a:r>
            <a:endParaRPr lang="en-US" sz="2400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srgbClr val="FFFFFF"/>
                </a:solidFill>
              </a:rPr>
              <a:t>Perforated Baffle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srgbClr val="FFFFFF"/>
                </a:solidFill>
              </a:rPr>
              <a:t>Perforated Pipe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400" dirty="0">
                <a:solidFill>
                  <a:srgbClr val="FFFFFF"/>
                </a:solidFill>
              </a:rPr>
              <a:t>3.56 </a:t>
            </a:r>
            <a:r>
              <a:rPr lang="en-US" sz="2400" dirty="0" err="1">
                <a:solidFill>
                  <a:srgbClr val="FFFFFF"/>
                </a:solidFill>
              </a:rPr>
              <a:t>dBA</a:t>
            </a:r>
            <a:r>
              <a:rPr lang="en-US" sz="2400" dirty="0">
                <a:solidFill>
                  <a:srgbClr val="FFFFFF"/>
                </a:solidFill>
              </a:rPr>
              <a:t> Reduction on Average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Above 500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C7238-6FF0-40C2-A22B-7794FDA4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1" y="3954889"/>
            <a:ext cx="3625475" cy="21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Emissions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671600"/>
            <a:ext cx="5148469" cy="452230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Rationale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Cost Effective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Feasibility</a:t>
            </a:r>
          </a:p>
          <a:p>
            <a:r>
              <a:rPr lang="en-US" sz="3000" dirty="0">
                <a:solidFill>
                  <a:schemeClr val="bg1"/>
                </a:solidFill>
              </a:rPr>
              <a:t>Design Considerations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Space Constraints and Heat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Dissipates Heat Quickly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Durable Against Mechanical Vibrations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Backpressure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Low Cell Density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Emissions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296A0-4155-401C-A7FE-6827F71A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2" y="1718954"/>
            <a:ext cx="3558210" cy="2213798"/>
          </a:xfrm>
          <a:prstGeom prst="rect">
            <a:avLst/>
          </a:prstGeom>
        </p:spPr>
      </p:pic>
      <p:pic>
        <p:nvPicPr>
          <p:cNvPr id="2050" name="Picture 2" descr="MagnaFlow Exhaust Products">
            <a:extLst>
              <a:ext uri="{FF2B5EF4-FFF2-40B4-BE49-F238E27FC236}">
                <a16:creationId xmlns:a16="http://schemas.microsoft.com/office/drawing/2014/main" id="{E3F5DB2E-E499-4589-8877-184FF687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2" y="1718954"/>
            <a:ext cx="457200" cy="3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etallic substrate catalytic converter">
            <a:extLst>
              <a:ext uri="{FF2B5EF4-FFF2-40B4-BE49-F238E27FC236}">
                <a16:creationId xmlns:a16="http://schemas.microsoft.com/office/drawing/2014/main" id="{E1AB2E81-728B-4A12-9A8F-5AF4680FF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32148"/>
          <a:stretch/>
        </p:blipFill>
        <p:spPr bwMode="auto">
          <a:xfrm>
            <a:off x="5347252" y="4042080"/>
            <a:ext cx="3558210" cy="19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3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Stock and Custom Flow Comparison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AC5BC2-C8E5-4D78-8D41-A7735528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828801"/>
            <a:ext cx="7969348" cy="195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Flow characteristics were a primary consideration so that engine performance and operation were not drastically effected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1E8C10-A08D-42CA-A7BE-E319BE50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6" y="3784209"/>
            <a:ext cx="4314411" cy="1662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730F4F-7510-460B-A7D3-83CC37F33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26" y="3784209"/>
            <a:ext cx="4293964" cy="16624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9D8A2A-C609-4245-A8B4-10BD91AE6436}"/>
              </a:ext>
            </a:extLst>
          </p:cNvPr>
          <p:cNvSpPr/>
          <p:nvPr/>
        </p:nvSpPr>
        <p:spPr>
          <a:xfrm>
            <a:off x="2246243" y="5148470"/>
            <a:ext cx="1162879" cy="298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9FDC51-DACD-458C-B244-EF88C5CB4A17}"/>
              </a:ext>
            </a:extLst>
          </p:cNvPr>
          <p:cNvSpPr/>
          <p:nvPr/>
        </p:nvSpPr>
        <p:spPr>
          <a:xfrm>
            <a:off x="6759656" y="5178287"/>
            <a:ext cx="1162879" cy="298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Simulated Backpressure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DFD18E-8DBF-4A02-AFA7-86BC86CC5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1934367"/>
            <a:ext cx="7076171" cy="4051679"/>
          </a:xfrm>
        </p:spPr>
      </p:pic>
      <p:pic>
        <p:nvPicPr>
          <p:cNvPr id="5122" name="Picture 2" descr="Image result for faurecia">
            <a:extLst>
              <a:ext uri="{FF2B5EF4-FFF2-40B4-BE49-F238E27FC236}">
                <a16:creationId xmlns:a16="http://schemas.microsoft.com/office/drawing/2014/main" id="{F6E616BD-EFC0-4943-9841-CE51E6E40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8049" r="9386" b="38711"/>
          <a:stretch/>
        </p:blipFill>
        <p:spPr bwMode="auto">
          <a:xfrm>
            <a:off x="5941752" y="5540510"/>
            <a:ext cx="1299946" cy="3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91F483-413D-43EC-846C-98F96C67442F}"/>
              </a:ext>
            </a:extLst>
          </p:cNvPr>
          <p:cNvCxnSpPr>
            <a:cxnSpLocks/>
          </p:cNvCxnSpPr>
          <p:nvPr/>
        </p:nvCxnSpPr>
        <p:spPr>
          <a:xfrm flipV="1">
            <a:off x="4740965" y="5029200"/>
            <a:ext cx="0" cy="511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CE6733-D937-4042-8996-8B31299395D1}"/>
              </a:ext>
            </a:extLst>
          </p:cNvPr>
          <p:cNvSpPr txBox="1"/>
          <p:nvPr/>
        </p:nvSpPr>
        <p:spPr>
          <a:xfrm>
            <a:off x="7543799" y="1928881"/>
            <a:ext cx="1361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Stock:</a:t>
            </a:r>
          </a:p>
          <a:p>
            <a:r>
              <a:rPr lang="en-US" dirty="0">
                <a:solidFill>
                  <a:schemeClr val="bg1"/>
                </a:solidFill>
              </a:rPr>
              <a:t>95.1 kg/</a:t>
            </a:r>
            <a:r>
              <a:rPr lang="en-US" dirty="0" err="1">
                <a:solidFill>
                  <a:schemeClr val="bg1"/>
                </a:solidFill>
              </a:rPr>
              <a:t>hr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New System: </a:t>
            </a:r>
          </a:p>
          <a:p>
            <a:r>
              <a:rPr lang="en-US" dirty="0">
                <a:solidFill>
                  <a:schemeClr val="bg1"/>
                </a:solidFill>
              </a:rPr>
              <a:t>86.1 kg/</a:t>
            </a:r>
            <a:r>
              <a:rPr lang="en-US" dirty="0" err="1">
                <a:solidFill>
                  <a:schemeClr val="bg1"/>
                </a:solidFill>
              </a:rPr>
              <a:t>hr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0326"/>
            <a:ext cx="8229600" cy="4395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79577-DE4F-4845-8598-9A608400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0" y="2653656"/>
            <a:ext cx="6858000" cy="3511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37DE1-725D-4B98-83C3-EC107DFEFFB4}"/>
              </a:ext>
            </a:extLst>
          </p:cNvPr>
          <p:cNvSpPr txBox="1"/>
          <p:nvPr/>
        </p:nvSpPr>
        <p:spPr>
          <a:xfrm>
            <a:off x="858128" y="1730326"/>
            <a:ext cx="728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Average Percent Difference: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92.2% decrease in HC,  87.0% decrease in NO,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58.4% increase in CO₂ , and a 61.6% decrease in O₂ </a:t>
            </a:r>
          </a:p>
        </p:txBody>
      </p:sp>
    </p:spTree>
    <p:extLst>
      <p:ext uri="{BB962C8B-B14F-4D97-AF65-F5344CB8AC3E}">
        <p14:creationId xmlns:p14="http://schemas.microsoft.com/office/powerpoint/2010/main" val="70090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9824-BCEB-4571-BA3F-482F4F85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</a:rPr>
              <a:t>MSRP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CC796D-7524-46A4-B2D2-6F941285C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38045"/>
              </p:ext>
            </p:extLst>
          </p:nvPr>
        </p:nvGraphicFramePr>
        <p:xfrm>
          <a:off x="510035" y="1774163"/>
          <a:ext cx="8123931" cy="415949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4505">
                  <a:extLst>
                    <a:ext uri="{9D8B030D-6E8A-4147-A177-3AD203B41FA5}">
                      <a16:colId xmlns:a16="http://schemas.microsoft.com/office/drawing/2014/main" val="1571157823"/>
                    </a:ext>
                  </a:extLst>
                </a:gridCol>
                <a:gridCol w="1630540">
                  <a:extLst>
                    <a:ext uri="{9D8B030D-6E8A-4147-A177-3AD203B41FA5}">
                      <a16:colId xmlns:a16="http://schemas.microsoft.com/office/drawing/2014/main" val="428111757"/>
                    </a:ext>
                  </a:extLst>
                </a:gridCol>
                <a:gridCol w="4478886">
                  <a:extLst>
                    <a:ext uri="{9D8B030D-6E8A-4147-A177-3AD203B41FA5}">
                      <a16:colId xmlns:a16="http://schemas.microsoft.com/office/drawing/2014/main" val="615522112"/>
                    </a:ext>
                  </a:extLst>
                </a:gridCol>
              </a:tblGrid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7592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 Sled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$13,999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91054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Muffler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including hourly wage of welder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55420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Catalyst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$97.71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13881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Ethanol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0129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Traction Studs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$228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61869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75214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Resonator Removal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(-703.99)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PN: 1262701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2754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15,299.72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6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1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B810-D52E-4BFF-BC83-D49BCD5B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Lessons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45DF-63BA-417E-B159-E748E098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8322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AFR is too Lean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Run Closer to </a:t>
            </a:r>
            <a:r>
              <a:rPr lang="en-US" dirty="0" err="1">
                <a:solidFill>
                  <a:schemeClr val="bg1"/>
                </a:solidFill>
              </a:rPr>
              <a:t>Stoich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Improve Catalyst Insulation Method</a:t>
            </a:r>
          </a:p>
          <a:p>
            <a:r>
              <a:rPr lang="en-US" dirty="0">
                <a:solidFill>
                  <a:schemeClr val="bg1"/>
                </a:solidFill>
              </a:rPr>
              <a:t>Tune Suspension for Improved Handling</a:t>
            </a:r>
          </a:p>
          <a:p>
            <a:r>
              <a:rPr lang="en-US" dirty="0">
                <a:solidFill>
                  <a:schemeClr val="bg1"/>
                </a:solidFill>
              </a:rPr>
              <a:t>Use Emissions Data to Improve Catalyst Substrate</a:t>
            </a:r>
          </a:p>
          <a:p>
            <a:r>
              <a:rPr lang="en-US" dirty="0">
                <a:solidFill>
                  <a:schemeClr val="bg1"/>
                </a:solidFill>
              </a:rPr>
              <a:t>Perform Engine Dyno Tests Before Competition</a:t>
            </a:r>
          </a:p>
        </p:txBody>
      </p:sp>
    </p:spTree>
    <p:extLst>
      <p:ext uri="{BB962C8B-B14F-4D97-AF65-F5344CB8AC3E}">
        <p14:creationId xmlns:p14="http://schemas.microsoft.com/office/powerpoint/2010/main" val="334697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8581" y="1682151"/>
            <a:ext cx="5011947" cy="8668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Thank You Sponsors</a:t>
            </a:r>
          </a:p>
        </p:txBody>
      </p:sp>
      <p:pic>
        <p:nvPicPr>
          <p:cNvPr id="7" name="Picture 4" descr="Image result for lakeside motorsports logo">
            <a:extLst>
              <a:ext uri="{FF2B5EF4-FFF2-40B4-BE49-F238E27FC236}">
                <a16:creationId xmlns:a16="http://schemas.microsoft.com/office/drawing/2014/main" id="{5C0F2730-99BD-4065-A2E3-9AF4576D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4" y="2621280"/>
            <a:ext cx="4145116" cy="15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37D453-B2ED-42EB-8351-A7F404F5B221}"/>
              </a:ext>
            </a:extLst>
          </p:cNvPr>
          <p:cNvGrpSpPr/>
          <p:nvPr/>
        </p:nvGrpSpPr>
        <p:grpSpPr>
          <a:xfrm>
            <a:off x="3365997" y="4120011"/>
            <a:ext cx="2641772" cy="1024430"/>
            <a:chOff x="6553744" y="1556364"/>
            <a:chExt cx="2333840" cy="878589"/>
          </a:xfrm>
        </p:grpSpPr>
        <p:pic>
          <p:nvPicPr>
            <p:cNvPr id="9" name="Picture 10" descr="Image result for Ferris State university  logo">
              <a:extLst>
                <a:ext uri="{FF2B5EF4-FFF2-40B4-BE49-F238E27FC236}">
                  <a16:creationId xmlns:a16="http://schemas.microsoft.com/office/drawing/2014/main" id="{4E07293F-E9E5-4147-A731-E67F023C5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8" t="9404" r="8421" b="29193"/>
            <a:stretch/>
          </p:blipFill>
          <p:spPr bwMode="auto">
            <a:xfrm>
              <a:off x="6553744" y="1556364"/>
              <a:ext cx="2333840" cy="566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E8E948-5B5D-489F-A371-3A432327DEF6}"/>
                </a:ext>
              </a:extLst>
            </p:cNvPr>
            <p:cNvSpPr txBox="1"/>
            <p:nvPr/>
          </p:nvSpPr>
          <p:spPr>
            <a:xfrm>
              <a:off x="6553744" y="2139790"/>
              <a:ext cx="2333840" cy="295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College of Engineering and Computing Technology Dean’s Office</a:t>
              </a:r>
            </a:p>
          </p:txBody>
        </p:sp>
      </p:grpSp>
      <p:pic>
        <p:nvPicPr>
          <p:cNvPr id="11" name="Picture 6" descr="Image result for bikeman performance logo">
            <a:extLst>
              <a:ext uri="{FF2B5EF4-FFF2-40B4-BE49-F238E27FC236}">
                <a16:creationId xmlns:a16="http://schemas.microsoft.com/office/drawing/2014/main" id="{6F31F9DA-D2CC-4990-AC52-CD4B6D95F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76" y="5491849"/>
            <a:ext cx="2028614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KLIM logo">
            <a:extLst>
              <a:ext uri="{FF2B5EF4-FFF2-40B4-BE49-F238E27FC236}">
                <a16:creationId xmlns:a16="http://schemas.microsoft.com/office/drawing/2014/main" id="{C2C0944C-5B5D-443B-AC15-C96B5BF4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06" y="5618092"/>
            <a:ext cx="1778083" cy="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mage result for faurecia logo automotive">
            <a:extLst>
              <a:ext uri="{FF2B5EF4-FFF2-40B4-BE49-F238E27FC236}">
                <a16:creationId xmlns:a16="http://schemas.microsoft.com/office/drawing/2014/main" id="{83FF3683-C864-41EA-9EE3-1A616D1D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9" y="2687773"/>
            <a:ext cx="3797906" cy="1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DE6D64-2A80-4741-9320-D7F48AFD8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3" y="4600720"/>
            <a:ext cx="2209672" cy="699611"/>
          </a:xfrm>
          <a:prstGeom prst="rect">
            <a:avLst/>
          </a:prstGeom>
        </p:spPr>
      </p:pic>
      <p:pic>
        <p:nvPicPr>
          <p:cNvPr id="19" name="Picture 18" descr="Image result for SAE west michigan logo">
            <a:extLst>
              <a:ext uri="{FF2B5EF4-FFF2-40B4-BE49-F238E27FC236}">
                <a16:creationId xmlns:a16="http://schemas.microsoft.com/office/drawing/2014/main" id="{F3A95093-8EE2-46A8-B857-D3495D294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9"/>
          <a:stretch/>
        </p:blipFill>
        <p:spPr bwMode="auto">
          <a:xfrm>
            <a:off x="6453701" y="4629290"/>
            <a:ext cx="1958094" cy="6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canada motorsports templates">
            <a:extLst>
              <a:ext uri="{FF2B5EF4-FFF2-40B4-BE49-F238E27FC236}">
                <a16:creationId xmlns:a16="http://schemas.microsoft.com/office/drawing/2014/main" id="{9BF85958-C8C5-4E6F-A8ED-07EE484F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4" y="5581290"/>
            <a:ext cx="2209672" cy="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3497" y="1523603"/>
            <a:ext cx="5357006" cy="11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69F9-2D48-483A-989B-0140A26A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A00B-700E-4966-A700-DA066D81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2457973" y="182881"/>
            <a:ext cx="6036740" cy="1635564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400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MT"/>
                <a:cs typeface="Arial MT"/>
              </a:rPr>
              <a:t>Ferris State </a:t>
            </a: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400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MT"/>
                <a:cs typeface="Arial MT"/>
              </a:rPr>
              <a:t>Clean Snowmobile</a:t>
            </a: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457973" y="5345723"/>
            <a:ext cx="6292132" cy="844062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Arial Bold"/>
                <a:cs typeface="Arial Bold"/>
              </a:rPr>
              <a:t>2018 SAE Clean Snowmobile </a:t>
            </a:r>
            <a:br>
              <a:rPr lang="en-US" sz="2400" b="0" dirty="0">
                <a:solidFill>
                  <a:schemeClr val="bg1"/>
                </a:solidFill>
                <a:latin typeface="Arial Bold"/>
                <a:cs typeface="Arial Bold"/>
              </a:rPr>
            </a:br>
            <a:r>
              <a:rPr lang="en-US" sz="2400" b="0" dirty="0">
                <a:solidFill>
                  <a:schemeClr val="bg1"/>
                </a:solidFill>
                <a:latin typeface="Arial Bold"/>
                <a:cs typeface="Arial Bold"/>
              </a:rPr>
              <a:t>MSRP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AEA26-9548-4A70-9E04-35134B9BA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076" y="1858962"/>
            <a:ext cx="5168627" cy="34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650"/>
                </a:solidFill>
                <a:latin typeface="Arial Bold"/>
                <a:cs typeface="Arial Bold"/>
              </a:rPr>
              <a:t>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58617"/>
            <a:ext cx="8229600" cy="4267546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Team Goals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Design Process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Fuel Management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Muffler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Catalytic Converter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Other Modifications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MSRP</a:t>
            </a:r>
          </a:p>
        </p:txBody>
      </p:sp>
    </p:spTree>
    <p:extLst>
      <p:ext uri="{BB962C8B-B14F-4D97-AF65-F5344CB8AC3E}">
        <p14:creationId xmlns:p14="http://schemas.microsoft.com/office/powerpoint/2010/main" val="346900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650"/>
                </a:solidFill>
                <a:latin typeface="Arial Bold"/>
                <a:cs typeface="Arial Bold"/>
              </a:rPr>
              <a:t>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58617"/>
            <a:ext cx="8229600" cy="4267546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Stock Sled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Custom Muffler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Catalytic Converter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Ethanol Sensor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Traction Control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Deleted Parts</a:t>
            </a:r>
          </a:p>
        </p:txBody>
      </p:sp>
    </p:spTree>
    <p:extLst>
      <p:ext uri="{BB962C8B-B14F-4D97-AF65-F5344CB8AC3E}">
        <p14:creationId xmlns:p14="http://schemas.microsoft.com/office/powerpoint/2010/main" val="52078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Stock Sled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001000" cy="44002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2017 Polaris 800 Switchback Assault 144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$13,999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800 Switchback Assault 144">
            <a:extLst>
              <a:ext uri="{FF2B5EF4-FFF2-40B4-BE49-F238E27FC236}">
                <a16:creationId xmlns:a16="http://schemas.microsoft.com/office/drawing/2014/main" id="{7909E20C-B176-4B36-896D-05089441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2877154"/>
            <a:ext cx="5724940" cy="32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Muffler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4363278" cy="44002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Wholesale Cost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304 Stainless Steel and Heat Wrap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$300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Welding Man-Hours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$500</a:t>
            </a:r>
          </a:p>
          <a:p>
            <a:r>
              <a:rPr lang="en-US" dirty="0">
                <a:solidFill>
                  <a:schemeClr val="bg1"/>
                </a:solidFill>
              </a:rPr>
              <a:t>Retail Cost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$800 x 1.5 Multiplier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$1200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190BDFF-0C44-4825-956B-326C9829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37" y="1759226"/>
            <a:ext cx="2844989" cy="4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Catalyst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229600" cy="2922104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MagnaFlow</a:t>
            </a:r>
            <a:r>
              <a:rPr lang="en-US" dirty="0">
                <a:solidFill>
                  <a:schemeClr val="bg1"/>
                </a:solidFill>
              </a:rPr>
              <a:t> Universal Spun Catalyst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Metallic Substrate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200 CPI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$97.71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metallic substrate catalytic converter">
            <a:extLst>
              <a:ext uri="{FF2B5EF4-FFF2-40B4-BE49-F238E27FC236}">
                <a16:creationId xmlns:a16="http://schemas.microsoft.com/office/drawing/2014/main" id="{25E48492-3854-416C-94F5-468DC648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32148"/>
          <a:stretch/>
        </p:blipFill>
        <p:spPr bwMode="auto">
          <a:xfrm>
            <a:off x="3826564" y="3298052"/>
            <a:ext cx="5120649" cy="27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9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Ethanol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229600" cy="2922104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Zeitronix</a:t>
            </a:r>
            <a:r>
              <a:rPr lang="en-US" dirty="0">
                <a:solidFill>
                  <a:schemeClr val="bg1"/>
                </a:solidFill>
              </a:rPr>
              <a:t> ECA-2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Heads-up Display</a:t>
            </a:r>
          </a:p>
          <a:p>
            <a:r>
              <a:rPr lang="en-US" dirty="0">
                <a:solidFill>
                  <a:schemeClr val="bg1"/>
                </a:solidFill>
              </a:rPr>
              <a:t>$349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Image result for zeitronix ethanol content analyzer">
            <a:extLst>
              <a:ext uri="{FF2B5EF4-FFF2-40B4-BE49-F238E27FC236}">
                <a16:creationId xmlns:a16="http://schemas.microsoft.com/office/drawing/2014/main" id="{90A49023-F101-4BCF-9F55-6B29E4613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577" l="10000" r="90000">
                        <a14:foregroundMark x1="61552" y1="55769" x2="40345" y2="41346"/>
                        <a14:foregroundMark x1="40345" y1="41346" x2="40345" y2="41346"/>
                        <a14:foregroundMark x1="50862" y1="94423" x2="53448" y2="90385"/>
                        <a14:foregroundMark x1="53448" y1="90385" x2="57414" y2="87308"/>
                        <a14:foregroundMark x1="57414" y1="87308" x2="61552" y2="87115"/>
                        <a14:foregroundMark x1="53793" y1="93269" x2="49483" y2="95385"/>
                        <a14:foregroundMark x1="49483" y1="95385" x2="45690" y2="95577"/>
                        <a14:foregroundMark x1="34138" y1="50577" x2="34828" y2="4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33362" r="15609"/>
          <a:stretch/>
        </p:blipFill>
        <p:spPr bwMode="auto">
          <a:xfrm>
            <a:off x="4076653" y="3219656"/>
            <a:ext cx="3369367" cy="28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zeitronix ethanol content analyzer">
            <a:extLst>
              <a:ext uri="{FF2B5EF4-FFF2-40B4-BE49-F238E27FC236}">
                <a16:creationId xmlns:a16="http://schemas.microsoft.com/office/drawing/2014/main" id="{5A1B4C31-B417-4AE9-BC77-0B310CA4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31923" l="50517" r="94483">
                        <a14:foregroundMark x1="71379" y1="29808" x2="68103" y2="31923"/>
                        <a14:foregroundMark x1="68103" y1="31923" x2="64138" y2="31923"/>
                        <a14:foregroundMark x1="64138" y1="31923" x2="61724" y2="3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2910" r="20701" b="67287"/>
          <a:stretch/>
        </p:blipFill>
        <p:spPr bwMode="auto">
          <a:xfrm>
            <a:off x="2056687" y="3667540"/>
            <a:ext cx="2019966" cy="20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4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Traction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229600" cy="29221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$228</a:t>
            </a:r>
          </a:p>
          <a:p>
            <a:r>
              <a:rPr lang="en-US" dirty="0">
                <a:solidFill>
                  <a:schemeClr val="bg1"/>
                </a:solidFill>
              </a:rPr>
              <a:t>Runners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$60</a:t>
            </a:r>
          </a:p>
        </p:txBody>
      </p:sp>
      <p:pic>
        <p:nvPicPr>
          <p:cNvPr id="3074" name="Picture 2" descr="Interior Banner">
            <a:extLst>
              <a:ext uri="{FF2B5EF4-FFF2-40B4-BE49-F238E27FC236}">
                <a16:creationId xmlns:a16="http://schemas.microsoft.com/office/drawing/2014/main" id="{D22AB8A0-6BA9-40A9-86F6-B1FA4FAEB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r="24130"/>
          <a:stretch/>
        </p:blipFill>
        <p:spPr bwMode="auto">
          <a:xfrm>
            <a:off x="3955774" y="1759227"/>
            <a:ext cx="4731026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aris 1300 Dooly &amp; Slim Jim Carbide Runner Bolt Spacing, Overall Measurements and Part Numbers to Purchase.">
            <a:extLst>
              <a:ext uri="{FF2B5EF4-FFF2-40B4-BE49-F238E27FC236}">
                <a16:creationId xmlns:a16="http://schemas.microsoft.com/office/drawing/2014/main" id="{C593E457-D23F-4089-BF0C-DAAE2008B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9" b="25583"/>
          <a:stretch/>
        </p:blipFill>
        <p:spPr bwMode="auto">
          <a:xfrm>
            <a:off x="3955774" y="3840025"/>
            <a:ext cx="4762500" cy="9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11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Stock Resonator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229600" cy="29221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AXYS Resonator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(-$703.99)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PN: 1262701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69C74-AB78-4E9B-9253-6FD2A912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10" y="1759227"/>
            <a:ext cx="3949977" cy="42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9824-BCEB-4571-BA3F-482F4F85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EC54E"/>
                </a:solidFill>
              </a:rPr>
              <a:t>Total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8CE1B8-D812-431D-B4BB-08C59BD154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034" y="1764225"/>
          <a:ext cx="8123931" cy="415949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4505">
                  <a:extLst>
                    <a:ext uri="{9D8B030D-6E8A-4147-A177-3AD203B41FA5}">
                      <a16:colId xmlns:a16="http://schemas.microsoft.com/office/drawing/2014/main" val="1571157823"/>
                    </a:ext>
                  </a:extLst>
                </a:gridCol>
                <a:gridCol w="1630540">
                  <a:extLst>
                    <a:ext uri="{9D8B030D-6E8A-4147-A177-3AD203B41FA5}">
                      <a16:colId xmlns:a16="http://schemas.microsoft.com/office/drawing/2014/main" val="428111757"/>
                    </a:ext>
                  </a:extLst>
                </a:gridCol>
                <a:gridCol w="4478886">
                  <a:extLst>
                    <a:ext uri="{9D8B030D-6E8A-4147-A177-3AD203B41FA5}">
                      <a16:colId xmlns:a16="http://schemas.microsoft.com/office/drawing/2014/main" val="615522112"/>
                    </a:ext>
                  </a:extLst>
                </a:gridCol>
              </a:tblGrid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7592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Stock Sled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$13,999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91054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Muffler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including hourly wage of welder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255420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Catalyst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$97.71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13881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Ethanol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0129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Traction Studs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$228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61869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75214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Resonator Removal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(-703.99)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PN: 1262701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27547"/>
                  </a:ext>
                </a:extLst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15,299.72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6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4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CAF2-5B12-4666-8BAB-CB89D1FAFD09}"/>
              </a:ext>
            </a:extLst>
          </p:cNvPr>
          <p:cNvSpPr txBox="1">
            <a:spLocks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EC54E"/>
                </a:solidFill>
                <a:effectLst/>
                <a:uLnTx/>
                <a:uFillTx/>
                <a:latin typeface="Arial Bold" panose="020B0704020202020204" pitchFamily="34" charset="0"/>
                <a:ea typeface="+mj-ea"/>
                <a:cs typeface="Arial Bold" panose="020B07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821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650"/>
                </a:solidFill>
                <a:latin typeface="Arial Bold"/>
                <a:cs typeface="Arial Bold"/>
              </a:rPr>
              <a:t>Team Goals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58617"/>
            <a:ext cx="8229600" cy="4267546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Qualify for CSC 2018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Complete All Events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Prove Reliability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Improve Noise Quality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Reduce Emissions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Maintain Rider Experience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Learn from Mistakes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  <a:latin typeface="Arial MT"/>
              <a:cs typeface="Arial MT"/>
            </a:endParaRPr>
          </a:p>
          <a:p>
            <a:pPr>
              <a:buSzPct val="80000"/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9506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650"/>
                </a:solidFill>
                <a:latin typeface="Arial Bold"/>
                <a:cs typeface="Arial Bold"/>
              </a:rPr>
              <a:t>Design Process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2017 SAE CSC Visit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Polaris Sled Donation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Formation of Project Groups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Design and Simulations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Fabrication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Testing</a:t>
            </a:r>
          </a:p>
          <a:p>
            <a:r>
              <a:rPr lang="en-US" dirty="0">
                <a:solidFill>
                  <a:srgbClr val="FFFFFF"/>
                </a:solidFill>
                <a:latin typeface="Arial MT"/>
                <a:cs typeface="Arial MT"/>
              </a:rPr>
              <a:t>2018 SAE CSC </a:t>
            </a:r>
          </a:p>
        </p:txBody>
      </p:sp>
    </p:spTree>
    <p:extLst>
      <p:ext uri="{BB962C8B-B14F-4D97-AF65-F5344CB8AC3E}">
        <p14:creationId xmlns:p14="http://schemas.microsoft.com/office/powerpoint/2010/main" val="33402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Fuel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227"/>
            <a:ext cx="8229600" cy="19182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Ethanol Sensor</a:t>
            </a:r>
          </a:p>
          <a:p>
            <a:r>
              <a:rPr lang="en-US" dirty="0">
                <a:solidFill>
                  <a:schemeClr val="bg1"/>
                </a:solidFill>
              </a:rPr>
              <a:t>Engine Tuning</a:t>
            </a:r>
          </a:p>
        </p:txBody>
      </p:sp>
      <p:pic>
        <p:nvPicPr>
          <p:cNvPr id="4" name="Picture 2" descr="Image result for dynojet PCV">
            <a:extLst>
              <a:ext uri="{FF2B5EF4-FFF2-40B4-BE49-F238E27FC236}">
                <a16:creationId xmlns:a16="http://schemas.microsoft.com/office/drawing/2014/main" id="{81ECDC7E-600D-492F-9F01-0D5AF7C7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0" b="89815" l="9769" r="89974">
                        <a14:foregroundMark x1="35219" y1="19444" x2="26735" y2="7716"/>
                        <a14:foregroundMark x1="26735" y1="7716" x2="25964" y2="2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67" y="3744421"/>
            <a:ext cx="2897258" cy="24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zeitronix ethanol content analyzer">
            <a:extLst>
              <a:ext uri="{FF2B5EF4-FFF2-40B4-BE49-F238E27FC236}">
                <a16:creationId xmlns:a16="http://schemas.microsoft.com/office/drawing/2014/main" id="{90A49023-F101-4BCF-9F55-6B29E4613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577" l="10000" r="90000">
                        <a14:foregroundMark x1="61552" y1="55769" x2="40345" y2="41346"/>
                        <a14:foregroundMark x1="40345" y1="41346" x2="40345" y2="41346"/>
                        <a14:foregroundMark x1="50862" y1="94423" x2="53448" y2="90385"/>
                        <a14:foregroundMark x1="53448" y1="90385" x2="57414" y2="87308"/>
                        <a14:foregroundMark x1="57414" y1="87308" x2="61552" y2="87115"/>
                        <a14:foregroundMark x1="53793" y1="93269" x2="49483" y2="95385"/>
                        <a14:foregroundMark x1="49483" y1="95385" x2="45690" y2="95577"/>
                        <a14:foregroundMark x1="34138" y1="50577" x2="34828" y2="4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33362" r="15609"/>
          <a:stretch/>
        </p:blipFill>
        <p:spPr bwMode="auto">
          <a:xfrm>
            <a:off x="3351662" y="3664236"/>
            <a:ext cx="2450904" cy="21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zeitronix ethanol content analyzer">
            <a:extLst>
              <a:ext uri="{FF2B5EF4-FFF2-40B4-BE49-F238E27FC236}">
                <a16:creationId xmlns:a16="http://schemas.microsoft.com/office/drawing/2014/main" id="{5A1B4C31-B417-4AE9-BC77-0B310CA4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2" b="31923" l="50517" r="94483">
                        <a14:foregroundMark x1="71379" y1="29808" x2="68103" y2="31923"/>
                        <a14:foregroundMark x1="68103" y1="31923" x2="64138" y2="31923"/>
                        <a14:foregroundMark x1="64138" y1="31923" x2="61724" y2="3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6" b="65202"/>
          <a:stretch/>
        </p:blipFill>
        <p:spPr bwMode="auto">
          <a:xfrm>
            <a:off x="373662" y="3499937"/>
            <a:ext cx="4009495" cy="22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4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7634-4950-490D-8B68-371D7626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Fuel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FB67-AE66-4016-92AB-6F36F80C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409"/>
            <a:ext cx="8229600" cy="43967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Lean AFR Targets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Too Lean Causes Knock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Engine Enters Limp Mode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1.05 for Efficiency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1.2-1.3 for Emissions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Unrealistic for a 2-Stroke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Much More Research Needs to be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E96E6-272D-4E28-905C-A05086FB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45" y="2355575"/>
            <a:ext cx="2060653" cy="228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B174F-EE3E-4149-96F3-943C277F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47" y="1828801"/>
            <a:ext cx="1971019" cy="3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9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7634-4950-490D-8B68-371D7626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Fuel Management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161476-52EF-470E-B994-47AAC9145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13903"/>
              </p:ext>
            </p:extLst>
          </p:nvPr>
        </p:nvGraphicFramePr>
        <p:xfrm>
          <a:off x="1521528" y="1606809"/>
          <a:ext cx="3944994" cy="4531765"/>
        </p:xfrm>
        <a:graphic>
          <a:graphicData uri="http://schemas.openxmlformats.org/drawingml/2006/table">
            <a:tbl>
              <a:tblPr/>
              <a:tblGrid>
                <a:gridCol w="131675">
                  <a:extLst>
                    <a:ext uri="{9D8B030D-6E8A-4147-A177-3AD203B41FA5}">
                      <a16:colId xmlns:a16="http://schemas.microsoft.com/office/drawing/2014/main" val="1729529347"/>
                    </a:ext>
                  </a:extLst>
                </a:gridCol>
                <a:gridCol w="337089">
                  <a:extLst>
                    <a:ext uri="{9D8B030D-6E8A-4147-A177-3AD203B41FA5}">
                      <a16:colId xmlns:a16="http://schemas.microsoft.com/office/drawing/2014/main" val="430849823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196664637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2048729029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3881220294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2540340319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2184942005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3113789750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271585151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3329600708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1294965462"/>
                    </a:ext>
                  </a:extLst>
                </a:gridCol>
                <a:gridCol w="347623">
                  <a:extLst>
                    <a:ext uri="{9D8B030D-6E8A-4147-A177-3AD203B41FA5}">
                      <a16:colId xmlns:a16="http://schemas.microsoft.com/office/drawing/2014/main" val="4269007353"/>
                    </a:ext>
                  </a:extLst>
                </a:gridCol>
              </a:tblGrid>
              <a:tr h="21220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Lambda (Assuming Stock Map at Pure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Stoich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02276"/>
                  </a:ext>
                </a:extLst>
              </a:tr>
              <a:tr h="14959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Throttle Position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09759"/>
                  </a:ext>
                </a:extLst>
              </a:tr>
              <a:tr h="13219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38530"/>
                  </a:ext>
                </a:extLst>
              </a:tr>
              <a:tr h="107844">
                <a:tc rowSpan="37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 RPM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44224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6376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21472"/>
                  </a:ext>
                </a:extLst>
              </a:tr>
              <a:tr h="100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41812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06437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19386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43269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78132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1981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04432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91390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45700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82467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81905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41806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3512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1405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8807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19523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06667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22988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58639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06411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67069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97655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84000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21163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89199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77212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53299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35901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64104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30381"/>
                  </a:ext>
                </a:extLst>
              </a:tr>
              <a:tr h="107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48850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39329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70373"/>
                  </a:ext>
                </a:extLst>
              </a:tr>
              <a:tr h="11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68327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82A2C6-DEC2-4CF6-92EA-63722CD7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183" y="1699591"/>
            <a:ext cx="3409122" cy="445058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Mode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Very Poor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Limp Mode</a:t>
            </a:r>
          </a:p>
          <a:p>
            <a:r>
              <a:rPr lang="en-US" dirty="0">
                <a:solidFill>
                  <a:schemeClr val="bg1"/>
                </a:solidFill>
              </a:rPr>
              <a:t>Mode 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Good</a:t>
            </a:r>
          </a:p>
          <a:p>
            <a:r>
              <a:rPr lang="en-US" dirty="0">
                <a:solidFill>
                  <a:schemeClr val="bg1"/>
                </a:solidFill>
              </a:rPr>
              <a:t>Mode 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Good</a:t>
            </a:r>
          </a:p>
          <a:p>
            <a:r>
              <a:rPr lang="en-US" dirty="0">
                <a:solidFill>
                  <a:schemeClr val="bg1"/>
                </a:solidFill>
              </a:rPr>
              <a:t>Mode 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Good</a:t>
            </a:r>
          </a:p>
          <a:p>
            <a:r>
              <a:rPr lang="en-US" dirty="0">
                <a:solidFill>
                  <a:schemeClr val="bg1"/>
                </a:solidFill>
              </a:rPr>
              <a:t>Mode 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281253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BC89-005F-40F1-BBF1-00D29C3A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Custom Muffler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189E-7844-4FA8-957C-AC4CB66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409"/>
            <a:ext cx="4094922" cy="439675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Shell Development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Original volume conservation with addition of catalyst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Ease of fabrication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Internal Geometry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Designs simulated to predict best Insertion Loss </a:t>
            </a:r>
          </a:p>
        </p:txBody>
      </p:sp>
      <p:pic>
        <p:nvPicPr>
          <p:cNvPr id="4" name="Picture 2" descr="https://lh3.googleusercontent.com/4ImR3M3yxxJGfOjVRCEKk0JrUMkObNBHz4b-y8OnYUlb_CpxQSAObSJxboa66zJYkMNPN-ZVl2_A6PVvreD-3w6JC68OHs9k5k9_-JfrUcIeow0men_pH9rlEW32_2xY4JbloiH5I2Js4hxCM0nPUyf7k9eJfDTitxaOs3Ik2Z6FSldlVvXIv01B4vFuQ2cy5k7wKjvnpWt-gdj96QRoDaF4Ylj5_jk6s-b3ryzWIVzNkF5h6wnJ_xNhIIXOjxXUd97gt79NMmnuCg5qTbg0opMUIyK7-Xjcs0rG9mQkrbZPlRti44Gd7ONBGx-ABqxd0mfxTZFBi8s_Drdtz5bONUV_N_mNsg9b9WRq1gIHlQF6UoYi_RzoH00TPhHMCnlAkd3e0UJZkPgrbrp0Jr6k-A-ZbbBGvi7txERs749oYJWBlDBeoec2AvIxHm2bAYo3TrjxRr8AZU9tDp0hshlziqG6Yh6-NAxzKtb8aK-wIAaGfhbTuzjb3dbVzJqBeDoMOoBPNZcAv9zvMfHQ3fWiDkPVIlHpuALcSWZ_4xqjtL2eIVj8shhAJfZy_SYo3Z2mneMOkPVBy48Zf0NT1UYvsnmoQcwmau1YLA0Ik4Q=w441-h588-no">
            <a:extLst>
              <a:ext uri="{FF2B5EF4-FFF2-40B4-BE49-F238E27FC236}">
                <a16:creationId xmlns:a16="http://schemas.microsoft.com/office/drawing/2014/main" id="{E97F9606-640F-45EC-8003-92E7C337C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/>
          <a:stretch/>
        </p:blipFill>
        <p:spPr bwMode="auto">
          <a:xfrm>
            <a:off x="4929808" y="1875467"/>
            <a:ext cx="3319193" cy="41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5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393D-95DA-4D35-A7FE-AA8C9642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EC54E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76FC-6250-4A11-A693-EFF69E04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409"/>
            <a:ext cx="8229600" cy="4396754"/>
          </a:xfrm>
        </p:spPr>
        <p:txBody>
          <a:bodyPr numCol="2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Attenuation Targets High Frequencies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Above 500 Hz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Unpleasant to Human Ear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FF"/>
                </a:solidFill>
              </a:rPr>
              <a:t>Perforate Location on Pipes Optimized for High Frequencies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FFFF"/>
              </a:solidFill>
              <a:latin typeface="Arial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19C7-EAE9-4AD6-8C12-10221166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777" y="2049632"/>
            <a:ext cx="4376691" cy="27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07853"/>
      </p:ext>
    </p:extLst>
  </p:cSld>
  <p:clrMapOvr>
    <a:masterClrMapping/>
  </p:clrMapOvr>
</p:sld>
</file>

<file path=ppt/theme/theme1.xml><?xml version="1.0" encoding="utf-8"?>
<a:theme xmlns:a="http://schemas.openxmlformats.org/drawingml/2006/main" name="Working_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Working_templates.thmx</Template>
  <TotalTime>2287</TotalTime>
  <Words>935</Words>
  <Application>Microsoft Office PowerPoint</Application>
  <PresentationFormat>On-screen Show (4:3)</PresentationFormat>
  <Paragraphs>614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Bold</vt:lpstr>
      <vt:lpstr>Arial MT</vt:lpstr>
      <vt:lpstr>Bookman Old Style</vt:lpstr>
      <vt:lpstr>Calibri</vt:lpstr>
      <vt:lpstr>Wingdings</vt:lpstr>
      <vt:lpstr>Working_templates</vt:lpstr>
      <vt:lpstr>2018 SAE Clean Snowmobile Challenge Design Presentation</vt:lpstr>
      <vt:lpstr>Overview</vt:lpstr>
      <vt:lpstr>Team Goals</vt:lpstr>
      <vt:lpstr>Design Process</vt:lpstr>
      <vt:lpstr>Fuel Management</vt:lpstr>
      <vt:lpstr>Fuel Management</vt:lpstr>
      <vt:lpstr>Fuel Management</vt:lpstr>
      <vt:lpstr>Custom Muffler</vt:lpstr>
      <vt:lpstr>Simulations</vt:lpstr>
      <vt:lpstr>Final Design</vt:lpstr>
      <vt:lpstr>Emissions Treatment</vt:lpstr>
      <vt:lpstr>Stock and Custom Flow Comparison</vt:lpstr>
      <vt:lpstr>Simulated Backpressure</vt:lpstr>
      <vt:lpstr>Emissions</vt:lpstr>
      <vt:lpstr>MSRP</vt:lpstr>
      <vt:lpstr>Lessons Learned</vt:lpstr>
      <vt:lpstr>Thank You Sponsors</vt:lpstr>
      <vt:lpstr>PowerPoint Presentation</vt:lpstr>
      <vt:lpstr>2018 SAE Clean Snowmobile  MSRP Presentation</vt:lpstr>
      <vt:lpstr>Overview</vt:lpstr>
      <vt:lpstr>Stock Sled</vt:lpstr>
      <vt:lpstr>Muffler</vt:lpstr>
      <vt:lpstr>Catalyst</vt:lpstr>
      <vt:lpstr>Ethanol Sensor</vt:lpstr>
      <vt:lpstr>Traction Control</vt:lpstr>
      <vt:lpstr>Stock Resonator Removal</vt:lpstr>
      <vt:lpstr>Total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Kasul</dc:creator>
  <cp:lastModifiedBy>Luke Summey</cp:lastModifiedBy>
  <cp:revision>65</cp:revision>
  <dcterms:created xsi:type="dcterms:W3CDTF">2013-08-09T15:30:51Z</dcterms:created>
  <dcterms:modified xsi:type="dcterms:W3CDTF">2018-03-08T16:52:56Z</dcterms:modified>
</cp:coreProperties>
</file>