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4"/>
  </p:notesMasterIdLst>
  <p:sldIdLst>
    <p:sldId id="256" r:id="rId2"/>
    <p:sldId id="257" r:id="rId3"/>
    <p:sldId id="328" r:id="rId4"/>
    <p:sldId id="330" r:id="rId5"/>
    <p:sldId id="329" r:id="rId6"/>
    <p:sldId id="324" r:id="rId7"/>
    <p:sldId id="325" r:id="rId8"/>
    <p:sldId id="327" r:id="rId9"/>
    <p:sldId id="321" r:id="rId10"/>
    <p:sldId id="303" r:id="rId11"/>
    <p:sldId id="326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4" autoAdjust="0"/>
    <p:restoredTop sz="94656" autoAdjust="0"/>
  </p:normalViewPr>
  <p:slideViewPr>
    <p:cSldViewPr>
      <p:cViewPr>
        <p:scale>
          <a:sx n="89" d="100"/>
          <a:sy n="89" d="100"/>
        </p:scale>
        <p:origin x="1464" y="5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SSD:Users:Pixedd:Downloads:TestBigWheel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/>
              <a:t>Return</a:t>
            </a:r>
            <a:r>
              <a:rPr lang="fr-CA" baseline="0"/>
              <a:t> wheels comparison</a:t>
            </a:r>
            <a:endParaRPr lang="fr-CA"/>
          </a:p>
        </c:rich>
      </c:tx>
      <c:layout>
        <c:manualLayout>
          <c:xMode val="edge"/>
          <c:yMode val="edge"/>
          <c:x val="0.3335970419238135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Feuil1!$D$5</c:f>
              <c:strCache>
                <c:ptCount val="1"/>
                <c:pt idx="0">
                  <c:v>OEM wheels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Feuil1!$C$6:$C$8</c:f>
              <c:numCache>
                <c:formatCode>General</c:formatCode>
                <c:ptCount val="3"/>
                <c:pt idx="0">
                  <c:v>1200</c:v>
                </c:pt>
                <c:pt idx="1">
                  <c:v>1800</c:v>
                </c:pt>
                <c:pt idx="2">
                  <c:v>2400</c:v>
                </c:pt>
              </c:numCache>
            </c:numRef>
          </c:xVal>
          <c:yVal>
            <c:numRef>
              <c:f>Feuil1!$D$6:$D$8</c:f>
              <c:numCache>
                <c:formatCode>General</c:formatCode>
                <c:ptCount val="3"/>
                <c:pt idx="0">
                  <c:v>1.5</c:v>
                </c:pt>
                <c:pt idx="1">
                  <c:v>3.15</c:v>
                </c:pt>
                <c:pt idx="2">
                  <c:v>6.45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AEF2-4F47-A096-E1EDBCBA5252}"/>
            </c:ext>
          </c:extLst>
        </c:ser>
        <c:ser>
          <c:idx val="1"/>
          <c:order val="1"/>
          <c:tx>
            <c:strRef>
              <c:f>Feuil1!$E$5</c:f>
              <c:strCache>
                <c:ptCount val="1"/>
                <c:pt idx="0">
                  <c:v>Alu. Big wheels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Feuil1!$C$6:$C$8</c:f>
              <c:numCache>
                <c:formatCode>General</c:formatCode>
                <c:ptCount val="3"/>
                <c:pt idx="0">
                  <c:v>1200</c:v>
                </c:pt>
                <c:pt idx="1">
                  <c:v>1800</c:v>
                </c:pt>
                <c:pt idx="2">
                  <c:v>2400</c:v>
                </c:pt>
              </c:numCache>
            </c:numRef>
          </c:xVal>
          <c:yVal>
            <c:numRef>
              <c:f>Feuil1!$E$6:$E$8</c:f>
              <c:numCache>
                <c:formatCode>General</c:formatCode>
                <c:ptCount val="3"/>
                <c:pt idx="0">
                  <c:v>1.3</c:v>
                </c:pt>
                <c:pt idx="1">
                  <c:v>2.85</c:v>
                </c:pt>
                <c:pt idx="2">
                  <c:v>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AEF2-4F47-A096-E1EDBCBA5252}"/>
            </c:ext>
          </c:extLst>
        </c:ser>
        <c:ser>
          <c:idx val="2"/>
          <c:order val="2"/>
          <c:tx>
            <c:strRef>
              <c:f>Feuil1!$H$5</c:f>
              <c:strCache>
                <c:ptCount val="1"/>
                <c:pt idx="0">
                  <c:v>Rubber big wheels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Feuil1!$C$6:$C$8</c:f>
              <c:numCache>
                <c:formatCode>General</c:formatCode>
                <c:ptCount val="3"/>
                <c:pt idx="0">
                  <c:v>1200</c:v>
                </c:pt>
                <c:pt idx="1">
                  <c:v>1800</c:v>
                </c:pt>
                <c:pt idx="2">
                  <c:v>2400</c:v>
                </c:pt>
              </c:numCache>
            </c:numRef>
          </c:xVal>
          <c:yVal>
            <c:numRef>
              <c:f>Feuil1!$H$6:$H$8</c:f>
              <c:numCache>
                <c:formatCode>General</c:formatCode>
                <c:ptCount val="3"/>
                <c:pt idx="0">
                  <c:v>1.3</c:v>
                </c:pt>
                <c:pt idx="1">
                  <c:v>2.8</c:v>
                </c:pt>
                <c:pt idx="2">
                  <c:v>5.95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AEF2-4F47-A096-E1EDBCBA5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931592"/>
        <c:axId val="2130629144"/>
      </c:scatterChart>
      <c:valAx>
        <c:axId val="-2144931592"/>
        <c:scaling>
          <c:orientation val="minMax"/>
          <c:min val="110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Speed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crossAx val="2130629144"/>
        <c:crosses val="autoZero"/>
        <c:crossBetween val="midCat"/>
      </c:valAx>
      <c:valAx>
        <c:axId val="2130629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Consumption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931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3DD21-5A1D-4C15-8E12-09EF2804792E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F398-4A4B-4455-A9DE-229F5B7C4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0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3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2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9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7929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0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74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7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8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2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2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5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16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40042-EF71-422B-9E0B-B2E21C369E85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26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343150" y="168276"/>
            <a:ext cx="7467600" cy="4692650"/>
          </a:xfrm>
        </p:spPr>
        <p:txBody>
          <a:bodyPr>
            <a:noAutofit/>
          </a:bodyPr>
          <a:lstStyle/>
          <a:p>
            <a:pPr algn="ctr"/>
            <a:r>
              <a:rPr lang="fr-CA" sz="4500" dirty="0"/>
              <a:t>TEAM QUIETS #04</a:t>
            </a:r>
            <a:br>
              <a:rPr lang="fr-CA" sz="4500" dirty="0"/>
            </a:br>
            <a:r>
              <a:rPr lang="fr-CA" sz="4500" dirty="0"/>
              <a:t>École de technologie supérieure</a:t>
            </a:r>
            <a:br>
              <a:rPr lang="fr-CA" sz="4500" dirty="0"/>
            </a:br>
            <a:br>
              <a:rPr lang="fr-CA" sz="4500" dirty="0"/>
            </a:br>
            <a:r>
              <a:rPr lang="fr-CA" sz="4500" dirty="0"/>
              <a:t>2019</a:t>
            </a:r>
            <a:br>
              <a:rPr lang="fr-CA" sz="4500" dirty="0"/>
            </a:br>
            <a:r>
              <a:rPr lang="fr-CA" sz="4500" dirty="0"/>
              <a:t>SAE CSC DESIGN PRESENTATION</a:t>
            </a:r>
            <a:endParaRPr lang="en-US" sz="4500" dirty="0"/>
          </a:p>
        </p:txBody>
      </p:sp>
      <p:pic>
        <p:nvPicPr>
          <p:cNvPr id="10" name="Picture 9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315200" y="5257800"/>
            <a:ext cx="4457700" cy="1143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38600" y="5257800"/>
            <a:ext cx="407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By:</a:t>
            </a:r>
          </a:p>
          <a:p>
            <a:pPr algn="ctr"/>
            <a:r>
              <a:rPr lang="fr-CA" dirty="0"/>
              <a:t> Mathieu </a:t>
            </a:r>
            <a:r>
              <a:rPr lang="fr-CA" dirty="0" err="1"/>
              <a:t>Verner</a:t>
            </a:r>
            <a:endParaRPr lang="fr-CA" dirty="0"/>
          </a:p>
          <a:p>
            <a:pPr algn="ctr"/>
            <a:r>
              <a:rPr lang="fr-CA" dirty="0"/>
              <a:t>Quentin Gravel</a:t>
            </a:r>
          </a:p>
        </p:txBody>
      </p:sp>
      <p:sp>
        <p:nvSpPr>
          <p:cNvPr id="4" name="AutoShape 2" descr="https://scontent-ord1-1.xx.fbcdn.net/hphotos-xlp1/v/t1.0-9/12814055_1071074856290572_7015483622389468194_n.jpg?oh=acb470d2b6300647f20331b4dfc4d419&amp;oe=574E4E8A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D7951DCE-CC81-45BF-855A-2292C34EC07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9822"/>
            <a:ext cx="10972800" cy="1143000"/>
          </a:xfrm>
        </p:spPr>
        <p:txBody>
          <a:bodyPr>
            <a:normAutofit/>
          </a:bodyPr>
          <a:lstStyle/>
          <a:p>
            <a:r>
              <a:rPr lang="fr-CA" dirty="0"/>
              <a:t>Noise and </a:t>
            </a:r>
            <a:r>
              <a:rPr lang="fr-CA" dirty="0" err="1"/>
              <a:t>efficiency</a:t>
            </a:r>
            <a:endParaRPr lang="en-US" dirty="0"/>
          </a:p>
        </p:txBody>
      </p:sp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495827" y="1417638"/>
            <a:ext cx="4705105" cy="1934430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Custom drive sprocket design</a:t>
            </a:r>
          </a:p>
          <a:p>
            <a:pPr lvl="1"/>
            <a:r>
              <a:rPr lang="en-CA" dirty="0"/>
              <a:t>9 tooth</a:t>
            </a:r>
          </a:p>
          <a:p>
            <a:pPr lvl="1"/>
            <a:r>
              <a:rPr lang="en-CA" dirty="0"/>
              <a:t>Constant contact</a:t>
            </a:r>
          </a:p>
          <a:p>
            <a:pPr lvl="1"/>
            <a:r>
              <a:rPr lang="en-CA" dirty="0"/>
              <a:t>Drive rollers</a:t>
            </a:r>
          </a:p>
          <a:p>
            <a:pPr lvl="1"/>
            <a:r>
              <a:rPr lang="en-CA" dirty="0"/>
              <a:t>4% amperage draw reduction</a:t>
            </a: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28" y="1417638"/>
            <a:ext cx="6722259" cy="504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73" y="3505932"/>
            <a:ext cx="4811759" cy="211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1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66552"/>
            <a:ext cx="4724400" cy="1143000"/>
          </a:xfrm>
        </p:spPr>
        <p:txBody>
          <a:bodyPr/>
          <a:lstStyle/>
          <a:p>
            <a:r>
              <a:rPr lang="fr-CA" dirty="0" err="1"/>
              <a:t>Additional</a:t>
            </a:r>
            <a:r>
              <a:rPr lang="fr-CA" dirty="0"/>
              <a:t> </a:t>
            </a:r>
            <a:r>
              <a:rPr lang="fr-CA" dirty="0" err="1"/>
              <a:t>features</a:t>
            </a:r>
            <a:endParaRPr lang="en-US" dirty="0"/>
          </a:p>
        </p:txBody>
      </p:sp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5410200"/>
          </a:xfrm>
        </p:spPr>
        <p:txBody>
          <a:bodyPr/>
          <a:lstStyle/>
          <a:p>
            <a:r>
              <a:rPr lang="en-CA" dirty="0"/>
              <a:t>Roller ski</a:t>
            </a:r>
          </a:p>
          <a:p>
            <a:pPr lvl="1"/>
            <a:r>
              <a:rPr lang="en-CA" dirty="0"/>
              <a:t>Auto retractable ski wheel system</a:t>
            </a:r>
          </a:p>
          <a:p>
            <a:r>
              <a:rPr lang="en-CA" dirty="0"/>
              <a:t>Reverse</a:t>
            </a:r>
          </a:p>
          <a:p>
            <a:pPr lvl="1"/>
            <a:r>
              <a:rPr lang="en-CA" dirty="0"/>
              <a:t>Because every snowmobile should have a reverse</a:t>
            </a:r>
          </a:p>
          <a:p>
            <a:r>
              <a:rPr lang="en-CA" dirty="0"/>
              <a:t>Ice scratcher</a:t>
            </a:r>
          </a:p>
          <a:p>
            <a:pPr lvl="1"/>
            <a:r>
              <a:rPr lang="en-CA" dirty="0"/>
              <a:t>Lubricate the track clips to reduce friction</a:t>
            </a:r>
          </a:p>
          <a:p>
            <a:pPr lvl="1"/>
            <a:r>
              <a:rPr lang="en-CA" dirty="0"/>
              <a:t>Reduce coolant temperature on icy conditions</a:t>
            </a:r>
          </a:p>
          <a:p>
            <a:r>
              <a:rPr lang="en-CA" dirty="0"/>
              <a:t>Adjustable ski runner depth</a:t>
            </a:r>
          </a:p>
          <a:p>
            <a:pPr lvl="1"/>
            <a:r>
              <a:rPr lang="en-CA" dirty="0"/>
              <a:t>Adapt to all snow conditions</a:t>
            </a:r>
          </a:p>
          <a:p>
            <a:r>
              <a:rPr lang="en-CA" dirty="0"/>
              <a:t>3D printed can holder!</a:t>
            </a:r>
          </a:p>
          <a:p>
            <a:pPr lvl="1"/>
            <a:r>
              <a:rPr lang="en-CA" dirty="0"/>
              <a:t>Coca-Cola and </a:t>
            </a:r>
            <a:r>
              <a:rPr lang="en-CA" dirty="0" err="1"/>
              <a:t>Redbull</a:t>
            </a:r>
            <a:r>
              <a:rPr lang="en-CA" dirty="0"/>
              <a:t> version available</a:t>
            </a:r>
          </a:p>
          <a:p>
            <a:pPr lvl="1"/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pPr lvl="1"/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B10B71-06BB-436D-A503-D93173802A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21111" r="21249" b="15555"/>
          <a:stretch/>
        </p:blipFill>
        <p:spPr>
          <a:xfrm>
            <a:off x="5498969" y="285206"/>
            <a:ext cx="349263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FBCD3F-DBFD-43F5-9F6D-9C5EB037EC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2009" r="23233"/>
          <a:stretch/>
        </p:blipFill>
        <p:spPr>
          <a:xfrm>
            <a:off x="8991600" y="334800"/>
            <a:ext cx="282857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A0C4E-4FB3-AE48-85ED-540423347A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r="21361"/>
          <a:stretch/>
        </p:blipFill>
        <p:spPr>
          <a:xfrm>
            <a:off x="6629400" y="3267327"/>
            <a:ext cx="3079817" cy="3170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86F45C-98F7-0748-8D12-4C232A601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19" y="3265706"/>
            <a:ext cx="1775552" cy="31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4C81137-CC05-4F72-AC74-D3A0376D3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-635447"/>
            <a:ext cx="12344400" cy="82305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762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C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Untitled-1 copy.png">
            <a:extLst>
              <a:ext uri="{FF2B5EF4-FFF2-40B4-BE49-F238E27FC236}">
                <a16:creationId xmlns:a16="http://schemas.microsoft.com/office/drawing/2014/main" id="{93FBDDB5-2278-7C4C-96EF-82AF24D501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33" t="25187" r="1667" b="30370"/>
          <a:stretch>
            <a:fillRect/>
          </a:stretch>
        </p:blipFill>
        <p:spPr>
          <a:xfrm>
            <a:off x="152400" y="6858000"/>
            <a:ext cx="1828800" cy="4689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ord1-1.xx.fbcdn.net/hphotos-xtp1/v/t1.0-9/12744546_1066919163372808_1010485178758874434_n.jpg?oh=5e37bfb2edcdfde518a67e9e229d973b&amp;oe=575A344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6779"/>
          <a:stretch/>
        </p:blipFill>
        <p:spPr bwMode="auto">
          <a:xfrm>
            <a:off x="5181600" y="1828800"/>
            <a:ext cx="6172199" cy="4508366"/>
          </a:xfrm>
          <a:prstGeom prst="rect">
            <a:avLst/>
          </a:prstGeom>
          <a:ln>
            <a:noFill/>
          </a:ln>
          <a:effectLst>
            <a:softEdge rad="3683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err="1"/>
              <a:t>Presentation</a:t>
            </a:r>
            <a:r>
              <a:rPr lang="fr-CA" dirty="0"/>
              <a:t> content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2137" y="2286000"/>
            <a:ext cx="4489938" cy="28194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600 ACE turbo</a:t>
            </a:r>
          </a:p>
          <a:p>
            <a:pPr>
              <a:lnSpc>
                <a:spcPct val="200000"/>
              </a:lnSpc>
            </a:pPr>
            <a:r>
              <a:rPr lang="en-US" dirty="0"/>
              <a:t>Noise and efficiency</a:t>
            </a:r>
          </a:p>
          <a:p>
            <a:pPr>
              <a:lnSpc>
                <a:spcPct val="200000"/>
              </a:lnSpc>
            </a:pPr>
            <a:r>
              <a:rPr lang="en-US" dirty="0"/>
              <a:t>Additional features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A71BFF-5C9E-B34B-A587-06DABE7A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152400"/>
            <a:ext cx="9905998" cy="1478570"/>
          </a:xfrm>
        </p:spPr>
        <p:txBody>
          <a:bodyPr/>
          <a:lstStyle/>
          <a:p>
            <a:r>
              <a:rPr lang="fr-CA" dirty="0"/>
              <a:t>600 Ace Turbo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8E4932-EA28-BC4C-823A-C1354EB21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808" y="867217"/>
            <a:ext cx="10972800" cy="957071"/>
          </a:xfrm>
        </p:spPr>
        <p:txBody>
          <a:bodyPr>
            <a:normAutofit/>
          </a:bodyPr>
          <a:lstStyle/>
          <a:p>
            <a:r>
              <a:rPr lang="fr-CA" dirty="0"/>
              <a:t>New turbo location and </a:t>
            </a:r>
            <a:r>
              <a:rPr lang="fr-CA" dirty="0" err="1"/>
              <a:t>exhaust</a:t>
            </a:r>
            <a:r>
              <a:rPr lang="fr-CA" dirty="0"/>
              <a:t> manifold</a:t>
            </a:r>
          </a:p>
        </p:txBody>
      </p:sp>
      <p:pic>
        <p:nvPicPr>
          <p:cNvPr id="1026" name="Picture 2" descr="https://lh5.googleusercontent.com/R00kF6QE8XkeLetHlhKLxUcXgX7pS60Xw7d6YbkRJboQCwkoq2sBlQJS-nfmBkj_YsSezJ2MeFb9gcTfOqlXrF5XgahF5ZgKMj8Wbz6N3Db8SvdlyDhTWoG4Dn86xdkbH1i5Mism">
            <a:extLst>
              <a:ext uri="{FF2B5EF4-FFF2-40B4-BE49-F238E27FC236}">
                <a16:creationId xmlns:a16="http://schemas.microsoft.com/office/drawing/2014/main" id="{861871B5-1505-5640-AC06-47A9A5564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7632"/>
            <a:ext cx="4533106" cy="600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8E4D9E0-A5C1-AE40-8FF3-17EFFCDC4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55" y="1875075"/>
            <a:ext cx="3552588" cy="473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411B8-4DAB-694B-BC8D-9C023995C23E}"/>
              </a:ext>
            </a:extLst>
          </p:cNvPr>
          <p:cNvSpPr txBox="1"/>
          <p:nvPr/>
        </p:nvSpPr>
        <p:spPr>
          <a:xfrm>
            <a:off x="3139041" y="148035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2018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FB45F-CD1B-DA44-A513-6F081C991121}"/>
              </a:ext>
            </a:extLst>
          </p:cNvPr>
          <p:cNvSpPr txBox="1"/>
          <p:nvPr/>
        </p:nvSpPr>
        <p:spPr>
          <a:xfrm>
            <a:off x="8702745" y="20627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6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E9E57E-68AD-6344-BDDF-553459147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87" y="26530"/>
            <a:ext cx="3446813" cy="1056904"/>
          </a:xfrm>
        </p:spPr>
        <p:txBody>
          <a:bodyPr/>
          <a:lstStyle/>
          <a:p>
            <a:r>
              <a:rPr lang="fr-CA" dirty="0"/>
              <a:t>600 Ace Turbo 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EDFBFD-7075-E24A-ABAB-AC95F2E77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787" y="1083434"/>
            <a:ext cx="2160320" cy="685800"/>
          </a:xfrm>
        </p:spPr>
        <p:txBody>
          <a:bodyPr/>
          <a:lstStyle/>
          <a:p>
            <a:r>
              <a:rPr lang="fr-CA" dirty="0"/>
              <a:t>Intercooler</a:t>
            </a:r>
            <a:endParaRPr lang="en-US" dirty="0"/>
          </a:p>
        </p:txBody>
      </p:sp>
      <p:pic>
        <p:nvPicPr>
          <p:cNvPr id="2050" name="Picture 2" descr="https://lh6.googleusercontent.com/DaFfvm3_3akjGAMBZTOURPH632ZT-AUYgTtTHyvJTHqKl1eXzemoLe9A2NcUraxEL7UJYkQuIxB_YEv8u1ZPFoD5NAlulC1t6S_jm2TTbMWMe_xed-FUW5zu_Wk0gjIyRQGhZFSmtV9IWnDQmQ">
            <a:extLst>
              <a:ext uri="{FF2B5EF4-FFF2-40B4-BE49-F238E27FC236}">
                <a16:creationId xmlns:a16="http://schemas.microsoft.com/office/drawing/2014/main" id="{EFD3CAB1-F40C-E64B-BD13-17B252CD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483" y="457199"/>
            <a:ext cx="4411940" cy="58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055AF-85D1-D14B-BB84-12476B845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4845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73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8C24BC-A9CC-FE4A-9328-A97F5A8A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-8906"/>
            <a:ext cx="3278187" cy="1478570"/>
          </a:xfrm>
        </p:spPr>
        <p:txBody>
          <a:bodyPr/>
          <a:lstStyle/>
          <a:p>
            <a:r>
              <a:rPr lang="fr-CA" dirty="0"/>
              <a:t>600 Ace Turbo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F2BEAF-357D-B542-A489-E96989F1C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097384"/>
            <a:ext cx="2516188" cy="722313"/>
          </a:xfrm>
        </p:spPr>
        <p:txBody>
          <a:bodyPr/>
          <a:lstStyle/>
          <a:p>
            <a:r>
              <a:rPr lang="fr-CA" dirty="0" err="1"/>
              <a:t>Steering</a:t>
            </a:r>
            <a:r>
              <a:rPr lang="fr-CA" dirty="0"/>
              <a:t> </a:t>
            </a:r>
            <a:r>
              <a:rPr lang="fr-CA" dirty="0" err="1"/>
              <a:t>column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D557D8-A47C-0B43-B5A7-AB2482C57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" y="2286000"/>
            <a:ext cx="4775200" cy="3581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1F04B-DA4C-854C-9A2A-FCB5E6B44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18166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95400" y="76310"/>
            <a:ext cx="3791072" cy="1478570"/>
          </a:xfrm>
        </p:spPr>
        <p:txBody>
          <a:bodyPr/>
          <a:lstStyle/>
          <a:p>
            <a:r>
              <a:rPr lang="fr-CA" dirty="0"/>
              <a:t>600 ACE Turbo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BBE514F-75C9-4F95-B0C2-C327767F96D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29274" y="2844425"/>
            <a:ext cx="4648200" cy="2713134"/>
          </a:xfrm>
          <a:prstGeom prst="rect">
            <a:avLst/>
          </a:prstGeom>
        </p:spPr>
        <p:txBody>
          <a:bodyPr vert="horz" numCol="2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lnSpc>
                <a:spcPct val="150000"/>
              </a:lnSpc>
              <a:buNone/>
            </a:pPr>
            <a:r>
              <a:rPr lang="en-US" sz="2000" b="1" u="sng" dirty="0"/>
              <a:t>E20.2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79.5 </a:t>
            </a:r>
            <a:r>
              <a:rPr lang="en-US" sz="2000" dirty="0" err="1"/>
              <a:t>hp</a:t>
            </a:r>
            <a:endParaRPr lang="en-US" sz="2000" dirty="0"/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60.3 ft.-</a:t>
            </a:r>
            <a:r>
              <a:rPr lang="en-US" sz="2000" dirty="0" err="1"/>
              <a:t>lbs</a:t>
            </a:r>
            <a:endParaRPr lang="en-US" sz="2000" dirty="0"/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BSFC : 490 g/kW-hr</a:t>
            </a:r>
          </a:p>
          <a:p>
            <a:pPr marL="109728" indent="0" algn="ctr">
              <a:lnSpc>
                <a:spcPct val="150000"/>
              </a:lnSpc>
              <a:buNone/>
            </a:pPr>
            <a:endParaRPr lang="en-US" sz="1800" dirty="0"/>
          </a:p>
          <a:p>
            <a:pPr marL="109728" indent="0" algn="ctr">
              <a:lnSpc>
                <a:spcPct val="150000"/>
              </a:lnSpc>
              <a:buNone/>
            </a:pPr>
            <a:endParaRPr lang="en-US" sz="1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049A07-9DDA-41D4-A521-2374F704ACF6}"/>
              </a:ext>
            </a:extLst>
          </p:cNvPr>
          <p:cNvSpPr txBox="1"/>
          <p:nvPr/>
        </p:nvSpPr>
        <p:spPr>
          <a:xfrm>
            <a:off x="1680157" y="2133600"/>
            <a:ext cx="3220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fr-CA" sz="2800" dirty="0"/>
              <a:t>2018 </a:t>
            </a:r>
            <a:r>
              <a:rPr lang="fr-CA" sz="2800" dirty="0" err="1"/>
              <a:t>specifications</a:t>
            </a:r>
            <a:endParaRPr lang="fr-CA" sz="2800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5AFEB75-7486-2E48-A34F-997DD56C805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034673" y="2839323"/>
            <a:ext cx="4876800" cy="2964423"/>
          </a:xfrm>
          <a:prstGeom prst="rect">
            <a:avLst/>
          </a:prstGeom>
        </p:spPr>
        <p:txBody>
          <a:bodyPr vert="horz" numCol="2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lnSpc>
                <a:spcPct val="150000"/>
              </a:lnSpc>
              <a:buNone/>
            </a:pPr>
            <a:r>
              <a:rPr lang="en-US" sz="2000" b="1" u="sng" dirty="0"/>
              <a:t>87 octane 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90 </a:t>
            </a:r>
            <a:r>
              <a:rPr lang="en-US" sz="2000" dirty="0" err="1"/>
              <a:t>hp</a:t>
            </a:r>
            <a:endParaRPr lang="en-US" sz="2000" dirty="0"/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68.3 ft.-</a:t>
            </a:r>
            <a:r>
              <a:rPr lang="en-US" sz="2000" dirty="0" err="1"/>
              <a:t>lbs</a:t>
            </a:r>
            <a:endParaRPr lang="en-US" sz="2000" dirty="0"/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BSFC : 490 g/kW-hr</a:t>
            </a:r>
          </a:p>
          <a:p>
            <a:pPr marL="109728" indent="0" algn="ctr">
              <a:lnSpc>
                <a:spcPct val="150000"/>
              </a:lnSpc>
              <a:buNone/>
            </a:pPr>
            <a:endParaRPr lang="en-US" sz="1800" dirty="0"/>
          </a:p>
          <a:p>
            <a:pPr marL="109728" indent="0" algn="ctr">
              <a:lnSpc>
                <a:spcPct val="150000"/>
              </a:lnSpc>
              <a:buNone/>
            </a:pPr>
            <a:endParaRPr lang="en-US" sz="1800" dirty="0"/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A742CEC9-C5A4-1A45-98EA-2CBD8C82A3D7}"/>
              </a:ext>
            </a:extLst>
          </p:cNvPr>
          <p:cNvSpPr txBox="1"/>
          <p:nvPr/>
        </p:nvSpPr>
        <p:spPr>
          <a:xfrm>
            <a:off x="5815473" y="21336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fr-CA" sz="2800" dirty="0"/>
              <a:t>2019 </a:t>
            </a:r>
            <a:r>
              <a:rPr lang="fr-CA" sz="2800" dirty="0" err="1"/>
              <a:t>specifications</a:t>
            </a:r>
            <a:r>
              <a:rPr lang="fr-CA" sz="2800" dirty="0"/>
              <a:t> (estimations)</a:t>
            </a:r>
          </a:p>
        </p:txBody>
      </p:sp>
    </p:spTree>
    <p:extLst>
      <p:ext uri="{BB962C8B-B14F-4D97-AF65-F5344CB8AC3E}">
        <p14:creationId xmlns:p14="http://schemas.microsoft.com/office/powerpoint/2010/main" val="153801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66800" y="444"/>
            <a:ext cx="9905998" cy="1478570"/>
          </a:xfrm>
        </p:spPr>
        <p:txBody>
          <a:bodyPr/>
          <a:lstStyle/>
          <a:p>
            <a:r>
              <a:rPr lang="fr-CA" dirty="0"/>
              <a:t>600 ACE Turbo</a:t>
            </a:r>
            <a:endParaRPr lang="en-US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9432A71-F6D0-4256-99CC-F59B7D2D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066800"/>
            <a:ext cx="3212123" cy="2087562"/>
          </a:xfrm>
        </p:spPr>
        <p:txBody>
          <a:bodyPr/>
          <a:lstStyle/>
          <a:p>
            <a:r>
              <a:rPr lang="fr-CA" dirty="0" err="1"/>
              <a:t>Catalytic</a:t>
            </a:r>
            <a:r>
              <a:rPr lang="fr-CA" dirty="0"/>
              <a:t> </a:t>
            </a:r>
            <a:r>
              <a:rPr lang="fr-CA" dirty="0" err="1"/>
              <a:t>converter</a:t>
            </a:r>
            <a:endParaRPr lang="fr-CA" dirty="0"/>
          </a:p>
          <a:p>
            <a:pPr lvl="1"/>
            <a:r>
              <a:rPr lang="fr-CA" dirty="0" err="1"/>
              <a:t>Larger</a:t>
            </a:r>
            <a:r>
              <a:rPr lang="fr-CA" dirty="0"/>
              <a:t> </a:t>
            </a:r>
            <a:r>
              <a:rPr lang="fr-CA" dirty="0" err="1"/>
              <a:t>diameter</a:t>
            </a:r>
            <a:r>
              <a:rPr lang="fr-CA" dirty="0"/>
              <a:t> </a:t>
            </a:r>
          </a:p>
          <a:p>
            <a:pPr lvl="1"/>
            <a:r>
              <a:rPr lang="fr-CA" dirty="0" err="1"/>
              <a:t>Better</a:t>
            </a:r>
            <a:r>
              <a:rPr lang="fr-CA" dirty="0"/>
              <a:t> flow</a:t>
            </a:r>
          </a:p>
          <a:p>
            <a:pPr lvl="1"/>
            <a:r>
              <a:rPr lang="fr-CA" dirty="0" err="1"/>
              <a:t>Lower</a:t>
            </a:r>
            <a:r>
              <a:rPr lang="fr-CA" dirty="0"/>
              <a:t> </a:t>
            </a:r>
            <a:r>
              <a:rPr lang="fr-CA" dirty="0" err="1"/>
              <a:t>emissions</a:t>
            </a:r>
            <a:endParaRPr lang="fr-CA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C54933-8DD8-4358-8730-067D73AA8E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3333" b="20672"/>
          <a:stretch/>
        </p:blipFill>
        <p:spPr>
          <a:xfrm>
            <a:off x="3886200" y="1981200"/>
            <a:ext cx="8153400" cy="432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613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9822"/>
            <a:ext cx="4876800" cy="1143000"/>
          </a:xfrm>
        </p:spPr>
        <p:txBody>
          <a:bodyPr>
            <a:normAutofit/>
          </a:bodyPr>
          <a:lstStyle/>
          <a:p>
            <a:r>
              <a:rPr lang="fr-CA" dirty="0"/>
              <a:t>Noise and </a:t>
            </a:r>
            <a:r>
              <a:rPr lang="fr-CA" dirty="0" err="1"/>
              <a:t>efficiency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A6F1AA-A475-4922-8473-9A747466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49175"/>
            <a:ext cx="9296400" cy="522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93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4525963"/>
          </a:xfrm>
        </p:spPr>
        <p:txBody>
          <a:bodyPr/>
          <a:lstStyle/>
          <a:p>
            <a:r>
              <a:rPr lang="en-CA" dirty="0"/>
              <a:t>Big wheels and track</a:t>
            </a:r>
          </a:p>
          <a:p>
            <a:pPr lvl="1"/>
            <a:r>
              <a:rPr lang="en-CA" dirty="0"/>
              <a:t>Modified track structure</a:t>
            </a:r>
          </a:p>
          <a:p>
            <a:pPr lvl="1"/>
            <a:r>
              <a:rPr lang="en-CA" dirty="0"/>
              <a:t>8” plastic/rubber big wheels</a:t>
            </a:r>
          </a:p>
          <a:p>
            <a:pPr lvl="1"/>
            <a:r>
              <a:rPr lang="en-CA" dirty="0"/>
              <a:t>15% amperage draw reduction</a:t>
            </a:r>
            <a:endParaRPr lang="fr-CA" dirty="0"/>
          </a:p>
        </p:txBody>
      </p:sp>
      <p:graphicFrame>
        <p:nvGraphicFramePr>
          <p:cNvPr id="11" name="Graphique 1">
            <a:extLst>
              <a:ext uri="{FF2B5EF4-FFF2-40B4-BE49-F238E27FC236}">
                <a16:creationId xmlns:a16="http://schemas.microsoft.com/office/drawing/2014/main" id="{15896261-0D7D-4268-92C4-6C44FCCEC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88655"/>
              </p:ext>
            </p:extLst>
          </p:nvPr>
        </p:nvGraphicFramePr>
        <p:xfrm>
          <a:off x="457200" y="2971800"/>
          <a:ext cx="5181600" cy="32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C3ECEB67-B455-4EC0-8168-33BDF784F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3124"/>
          <a:stretch/>
        </p:blipFill>
        <p:spPr>
          <a:xfrm>
            <a:off x="5871633" y="1524000"/>
            <a:ext cx="6239934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FFD089A-6EE5-3941-86F2-966173E10D8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9822"/>
            <a:ext cx="4876800" cy="1143000"/>
          </a:xfrm>
        </p:spPr>
        <p:txBody>
          <a:bodyPr>
            <a:normAutofit/>
          </a:bodyPr>
          <a:lstStyle/>
          <a:p>
            <a:r>
              <a:rPr lang="fr-CA" dirty="0"/>
              <a:t>Noise and </a:t>
            </a:r>
            <a:r>
              <a:rPr lang="fr-CA" dirty="0" err="1"/>
              <a:t>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8675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ourse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{F7EE9A4F-8BD9-894D-9361-A80411A78CE4}tf10001122</Template>
  <TotalTime>4917</TotalTime>
  <Words>196</Words>
  <Application>Microsoft Macintosh PowerPoint</Application>
  <PresentationFormat>Widescreen</PresentationFormat>
  <Paragraphs>64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Trebuchet MS</vt:lpstr>
      <vt:lpstr>Tw Cen MT</vt:lpstr>
      <vt:lpstr>Wingdings 3</vt:lpstr>
      <vt:lpstr>Circuit</vt:lpstr>
      <vt:lpstr>TEAM QUIETS #04 École de technologie supérieure  2019 SAE CSC DESIGN PRESENTATION</vt:lpstr>
      <vt:lpstr>Presentation content</vt:lpstr>
      <vt:lpstr>600 Ace Turbo</vt:lpstr>
      <vt:lpstr>600 Ace Turbo </vt:lpstr>
      <vt:lpstr>600 Ace Turbo</vt:lpstr>
      <vt:lpstr>600 ACE Turbo</vt:lpstr>
      <vt:lpstr>600 ACE Turbo</vt:lpstr>
      <vt:lpstr>Noise and efficiency</vt:lpstr>
      <vt:lpstr>Noise and efficiency</vt:lpstr>
      <vt:lpstr>Noise and efficiency</vt:lpstr>
      <vt:lpstr>Additional features</vt:lpstr>
      <vt:lpstr>Questions?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Conception d’un système de recirculation des gazs d’échappement</dc:title>
  <dc:creator>rayray</dc:creator>
  <cp:lastModifiedBy>Quentin Gravel</cp:lastModifiedBy>
  <cp:revision>270</cp:revision>
  <dcterms:created xsi:type="dcterms:W3CDTF">2013-12-08T12:34:22Z</dcterms:created>
  <dcterms:modified xsi:type="dcterms:W3CDTF">2019-03-06T07:24:03Z</dcterms:modified>
</cp:coreProperties>
</file>