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6"/>
  </p:notesMasterIdLst>
  <p:sldIdLst>
    <p:sldId id="256" r:id="rId2"/>
    <p:sldId id="257" r:id="rId3"/>
    <p:sldId id="314" r:id="rId4"/>
    <p:sldId id="318" r:id="rId5"/>
    <p:sldId id="315" r:id="rId6"/>
    <p:sldId id="323" r:id="rId7"/>
    <p:sldId id="324" r:id="rId8"/>
    <p:sldId id="325" r:id="rId9"/>
    <p:sldId id="327" r:id="rId10"/>
    <p:sldId id="321" r:id="rId11"/>
    <p:sldId id="303" r:id="rId12"/>
    <p:sldId id="326" r:id="rId13"/>
    <p:sldId id="280" r:id="rId14"/>
    <p:sldId id="32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7" autoAdjust="0"/>
    <p:restoredTop sz="94671" autoAdjust="0"/>
  </p:normalViewPr>
  <p:slideViewPr>
    <p:cSldViewPr>
      <p:cViewPr varScale="1">
        <p:scale>
          <a:sx n="82" d="100"/>
          <a:sy n="82" d="100"/>
        </p:scale>
        <p:origin x="82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SSD:Users:Pixedd:Downloads:TestBigWheel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/>
              <a:t>Return</a:t>
            </a:r>
            <a:r>
              <a:rPr lang="fr-CA" baseline="0"/>
              <a:t> wheels comparison</a:t>
            </a:r>
            <a:endParaRPr lang="fr-CA"/>
          </a:p>
        </c:rich>
      </c:tx>
      <c:layout>
        <c:manualLayout>
          <c:xMode val="edge"/>
          <c:yMode val="edge"/>
          <c:x val="0.33359704192381351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Feuil1!$D$5</c:f>
              <c:strCache>
                <c:ptCount val="1"/>
                <c:pt idx="0">
                  <c:v>OEM wheels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Feuil1!$C$6:$C$8</c:f>
              <c:numCache>
                <c:formatCode>General</c:formatCode>
                <c:ptCount val="3"/>
                <c:pt idx="0">
                  <c:v>1200</c:v>
                </c:pt>
                <c:pt idx="1">
                  <c:v>1800</c:v>
                </c:pt>
                <c:pt idx="2">
                  <c:v>2400</c:v>
                </c:pt>
              </c:numCache>
            </c:numRef>
          </c:xVal>
          <c:yVal>
            <c:numRef>
              <c:f>Feuil1!$D$6:$D$8</c:f>
              <c:numCache>
                <c:formatCode>General</c:formatCode>
                <c:ptCount val="3"/>
                <c:pt idx="0">
                  <c:v>1.5</c:v>
                </c:pt>
                <c:pt idx="1">
                  <c:v>3.15</c:v>
                </c:pt>
                <c:pt idx="2">
                  <c:v>6.45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AEF2-4F47-A096-E1EDBCBA5252}"/>
            </c:ext>
          </c:extLst>
        </c:ser>
        <c:ser>
          <c:idx val="1"/>
          <c:order val="1"/>
          <c:tx>
            <c:strRef>
              <c:f>Feuil1!$E$5</c:f>
              <c:strCache>
                <c:ptCount val="1"/>
                <c:pt idx="0">
                  <c:v>Alu. Big wheels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Feuil1!$C$6:$C$8</c:f>
              <c:numCache>
                <c:formatCode>General</c:formatCode>
                <c:ptCount val="3"/>
                <c:pt idx="0">
                  <c:v>1200</c:v>
                </c:pt>
                <c:pt idx="1">
                  <c:v>1800</c:v>
                </c:pt>
                <c:pt idx="2">
                  <c:v>2400</c:v>
                </c:pt>
              </c:numCache>
            </c:numRef>
          </c:xVal>
          <c:yVal>
            <c:numRef>
              <c:f>Feuil1!$E$6:$E$8</c:f>
              <c:numCache>
                <c:formatCode>General</c:formatCode>
                <c:ptCount val="3"/>
                <c:pt idx="0">
                  <c:v>1.3</c:v>
                </c:pt>
                <c:pt idx="1">
                  <c:v>2.85</c:v>
                </c:pt>
                <c:pt idx="2">
                  <c:v>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AEF2-4F47-A096-E1EDBCBA5252}"/>
            </c:ext>
          </c:extLst>
        </c:ser>
        <c:ser>
          <c:idx val="2"/>
          <c:order val="2"/>
          <c:tx>
            <c:strRef>
              <c:f>Feuil1!$H$5</c:f>
              <c:strCache>
                <c:ptCount val="1"/>
                <c:pt idx="0">
                  <c:v>Rubber big wheels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Feuil1!$C$6:$C$8</c:f>
              <c:numCache>
                <c:formatCode>General</c:formatCode>
                <c:ptCount val="3"/>
                <c:pt idx="0">
                  <c:v>1200</c:v>
                </c:pt>
                <c:pt idx="1">
                  <c:v>1800</c:v>
                </c:pt>
                <c:pt idx="2">
                  <c:v>2400</c:v>
                </c:pt>
              </c:numCache>
            </c:numRef>
          </c:xVal>
          <c:yVal>
            <c:numRef>
              <c:f>Feuil1!$H$6:$H$8</c:f>
              <c:numCache>
                <c:formatCode>General</c:formatCode>
                <c:ptCount val="3"/>
                <c:pt idx="0">
                  <c:v>1.3</c:v>
                </c:pt>
                <c:pt idx="1">
                  <c:v>2.8</c:v>
                </c:pt>
                <c:pt idx="2">
                  <c:v>5.95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AEF2-4F47-A096-E1EDBCBA52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4931592"/>
        <c:axId val="2130629144"/>
      </c:scatterChart>
      <c:valAx>
        <c:axId val="-2144931592"/>
        <c:scaling>
          <c:orientation val="minMax"/>
          <c:min val="110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A"/>
                  <a:t>Speed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crossAx val="2130629144"/>
        <c:crosses val="autoZero"/>
        <c:crossBetween val="midCat"/>
      </c:valAx>
      <c:valAx>
        <c:axId val="2130629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A"/>
                  <a:t>Consumption (A)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144931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3DD21-5A1D-4C15-8E12-09EF2804792E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1F398-4A4B-4455-A9DE-229F5B7C443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0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6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6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01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30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2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C540042-EF71-422B-9E0B-B2E21C369E85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9C540042-EF71-422B-9E0B-B2E21C369E85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C540042-EF71-422B-9E0B-B2E21C369E85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C540042-EF71-422B-9E0B-B2E21C369E85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15E807A-C58A-464A-8700-F2D19F17E10A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7.jpeg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23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8.xml"/><Relationship Id="rId7" Type="http://schemas.openxmlformats.org/officeDocument/2006/relationships/image" Target="../media/image4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11.xml"/><Relationship Id="rId7" Type="http://schemas.openxmlformats.org/officeDocument/2006/relationships/image" Target="../media/image7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14.xml"/><Relationship Id="rId7" Type="http://schemas.openxmlformats.org/officeDocument/2006/relationships/image" Target="../media/image10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2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14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5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324100" y="914400"/>
            <a:ext cx="7467600" cy="3276600"/>
          </a:xfrm>
        </p:spPr>
        <p:txBody>
          <a:bodyPr>
            <a:noAutofit/>
          </a:bodyPr>
          <a:lstStyle/>
          <a:p>
            <a:pPr algn="ctr"/>
            <a:r>
              <a:rPr lang="fr-CA" sz="4500" dirty="0"/>
              <a:t>TEAM QUIETS</a:t>
            </a:r>
            <a:br>
              <a:rPr lang="fr-CA" sz="4500" dirty="0"/>
            </a:br>
            <a:r>
              <a:rPr lang="fr-CA" sz="4500" dirty="0"/>
              <a:t>2018</a:t>
            </a:r>
            <a:br>
              <a:rPr lang="fr-CA" sz="4500" dirty="0"/>
            </a:br>
            <a:r>
              <a:rPr lang="fr-CA" sz="4500" dirty="0"/>
              <a:t>SAE CSC DESIGN PRESENTATION</a:t>
            </a:r>
            <a:endParaRPr lang="en-US" sz="4500" dirty="0"/>
          </a:p>
        </p:txBody>
      </p:sp>
      <p:pic>
        <p:nvPicPr>
          <p:cNvPr id="10" name="Picture 9" descr="Untitled-1 copy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457200" y="5562600"/>
            <a:ext cx="4457700" cy="1143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038600" y="4191000"/>
            <a:ext cx="4076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By:</a:t>
            </a:r>
          </a:p>
          <a:p>
            <a:pPr algn="ctr"/>
            <a:r>
              <a:rPr lang="fr-CA" dirty="0"/>
              <a:t> Pierre-Olivier Langlois</a:t>
            </a:r>
          </a:p>
          <a:p>
            <a:pPr algn="ctr"/>
            <a:r>
              <a:rPr lang="fr-CA" dirty="0"/>
              <a:t>Guillaume Verner</a:t>
            </a:r>
          </a:p>
        </p:txBody>
      </p:sp>
      <p:sp>
        <p:nvSpPr>
          <p:cNvPr id="4" name="AutoShape 2" descr="https://scontent-ord1-1.xx.fbcdn.net/hphotos-xlp1/v/t1.0-9/12814055_1071074856290572_7015483622389468194_n.jpg?oh=acb470d2b6300647f20331b4dfc4d419&amp;oe=574E4E8A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sp>
        <p:nvSpPr>
          <p:cNvPr id="10" name="Espace réservé du contenu 15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4525963"/>
          </a:xfrm>
        </p:spPr>
        <p:txBody>
          <a:bodyPr/>
          <a:lstStyle/>
          <a:p>
            <a:r>
              <a:rPr lang="en-CA" dirty="0"/>
              <a:t>Big wheels and track</a:t>
            </a:r>
          </a:p>
          <a:p>
            <a:pPr lvl="1"/>
            <a:r>
              <a:rPr lang="en-CA" dirty="0"/>
              <a:t>Modified track structure</a:t>
            </a:r>
          </a:p>
          <a:p>
            <a:pPr lvl="1"/>
            <a:r>
              <a:rPr lang="en-CA" dirty="0"/>
              <a:t>8” plastic/rubber big wheels</a:t>
            </a:r>
          </a:p>
          <a:p>
            <a:pPr lvl="1"/>
            <a:r>
              <a:rPr lang="en-CA" dirty="0"/>
              <a:t>15% amperage draw reduction</a:t>
            </a:r>
            <a:endParaRPr lang="fr-CA" dirty="0"/>
          </a:p>
        </p:txBody>
      </p:sp>
      <p:graphicFrame>
        <p:nvGraphicFramePr>
          <p:cNvPr id="11" name="Graphique 1">
            <a:extLst>
              <a:ext uri="{FF2B5EF4-FFF2-40B4-BE49-F238E27FC236}">
                <a16:creationId xmlns:a16="http://schemas.microsoft.com/office/drawing/2014/main" id="{15896261-0D7D-4268-92C4-6C44FCCEC7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7059129"/>
              </p:ext>
            </p:extLst>
          </p:nvPr>
        </p:nvGraphicFramePr>
        <p:xfrm>
          <a:off x="609600" y="2667000"/>
          <a:ext cx="5181600" cy="320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itle 2">
            <a:extLst>
              <a:ext uri="{FF2B5EF4-FFF2-40B4-BE49-F238E27FC236}">
                <a16:creationId xmlns:a16="http://schemas.microsoft.com/office/drawing/2014/main" id="{F2958D96-1110-47BE-A0D6-A387B71371F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57200" y="139822"/>
            <a:ext cx="109728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fr-CA" dirty="0"/>
              <a:t>Noise and </a:t>
            </a:r>
            <a:r>
              <a:rPr lang="fr-CA" dirty="0" err="1"/>
              <a:t>efficiency</a:t>
            </a:r>
            <a:endParaRPr lang="en-US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3ECEB67-B455-4EC0-8168-33BDF784F7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3124"/>
          <a:stretch/>
        </p:blipFill>
        <p:spPr>
          <a:xfrm>
            <a:off x="5871633" y="1524000"/>
            <a:ext cx="6239934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6867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sp>
        <p:nvSpPr>
          <p:cNvPr id="10" name="Espace réservé du contenu 15"/>
          <p:cNvSpPr>
            <a:spLocks noGrp="1"/>
          </p:cNvSpPr>
          <p:nvPr>
            <p:ph idx="1"/>
          </p:nvPr>
        </p:nvSpPr>
        <p:spPr>
          <a:xfrm>
            <a:off x="495827" y="1417638"/>
            <a:ext cx="4705105" cy="1934430"/>
          </a:xfrm>
        </p:spPr>
        <p:txBody>
          <a:bodyPr>
            <a:normAutofit fontScale="92500"/>
          </a:bodyPr>
          <a:lstStyle/>
          <a:p>
            <a:r>
              <a:rPr lang="en-CA" dirty="0"/>
              <a:t>New drive sprocket design</a:t>
            </a:r>
          </a:p>
          <a:p>
            <a:pPr lvl="1"/>
            <a:r>
              <a:rPr lang="en-CA" dirty="0"/>
              <a:t>9 tooth</a:t>
            </a:r>
          </a:p>
          <a:p>
            <a:pPr lvl="1"/>
            <a:r>
              <a:rPr lang="en-CA" dirty="0"/>
              <a:t>Constant contact</a:t>
            </a:r>
          </a:p>
          <a:p>
            <a:pPr lvl="1"/>
            <a:r>
              <a:rPr lang="en-CA" dirty="0"/>
              <a:t>Drive rollers</a:t>
            </a:r>
          </a:p>
          <a:p>
            <a:pPr lvl="1"/>
            <a:r>
              <a:rPr lang="en-CA" dirty="0"/>
              <a:t>4% amperage draw reduction</a:t>
            </a:r>
            <a:endParaRPr lang="fr-CA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28" y="1417638"/>
            <a:ext cx="6722259" cy="5041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173" y="3505932"/>
            <a:ext cx="4811759" cy="2115626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D7951DCE-CC81-45BF-855A-2292C34EC07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39822"/>
            <a:ext cx="10972800" cy="1143000"/>
          </a:xfrm>
        </p:spPr>
        <p:txBody>
          <a:bodyPr>
            <a:normAutofit/>
          </a:bodyPr>
          <a:lstStyle/>
          <a:p>
            <a:r>
              <a:rPr lang="fr-CA" dirty="0"/>
              <a:t>Noise and </a:t>
            </a:r>
            <a:r>
              <a:rPr lang="fr-CA" dirty="0" err="1"/>
              <a:t>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311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04800"/>
            <a:ext cx="10972800" cy="1143000"/>
          </a:xfrm>
        </p:spPr>
        <p:txBody>
          <a:bodyPr/>
          <a:lstStyle/>
          <a:p>
            <a:r>
              <a:rPr lang="fr-CA" dirty="0" err="1"/>
              <a:t>Additional</a:t>
            </a:r>
            <a:r>
              <a:rPr lang="fr-CA" dirty="0"/>
              <a:t> </a:t>
            </a:r>
            <a:r>
              <a:rPr lang="fr-CA" dirty="0" err="1"/>
              <a:t>features</a:t>
            </a:r>
            <a:endParaRPr lang="en-US" dirty="0"/>
          </a:p>
        </p:txBody>
      </p:sp>
      <p:pic>
        <p:nvPicPr>
          <p:cNvPr id="9" name="Picture 5" descr="Untitled-1 copy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sp>
        <p:nvSpPr>
          <p:cNvPr id="10" name="Espace réservé du contenu 15"/>
          <p:cNvSpPr>
            <a:spLocks noGrp="1"/>
          </p:cNvSpPr>
          <p:nvPr>
            <p:ph idx="1"/>
          </p:nvPr>
        </p:nvSpPr>
        <p:spPr>
          <a:xfrm>
            <a:off x="609600" y="1371600"/>
            <a:ext cx="8229600" cy="4525963"/>
          </a:xfrm>
        </p:spPr>
        <p:txBody>
          <a:bodyPr/>
          <a:lstStyle/>
          <a:p>
            <a:r>
              <a:rPr lang="en-CA" dirty="0"/>
              <a:t>Roller ski</a:t>
            </a:r>
          </a:p>
          <a:p>
            <a:pPr lvl="1"/>
            <a:r>
              <a:rPr lang="en-CA" dirty="0"/>
              <a:t>Auto retractable ski wheel system</a:t>
            </a:r>
          </a:p>
          <a:p>
            <a:r>
              <a:rPr lang="en-CA" dirty="0"/>
              <a:t>Reverse</a:t>
            </a:r>
          </a:p>
          <a:p>
            <a:pPr lvl="1"/>
            <a:r>
              <a:rPr lang="en-CA" dirty="0"/>
              <a:t>Because every snowmobile should have a reverse</a:t>
            </a:r>
          </a:p>
          <a:p>
            <a:r>
              <a:rPr lang="en-CA" dirty="0"/>
              <a:t>Ice scratcher</a:t>
            </a:r>
          </a:p>
          <a:p>
            <a:pPr lvl="1"/>
            <a:r>
              <a:rPr lang="en-CA" dirty="0"/>
              <a:t>Lubricate the track clips to reduce friction</a:t>
            </a:r>
          </a:p>
          <a:p>
            <a:pPr lvl="1"/>
            <a:r>
              <a:rPr lang="en-CA" dirty="0"/>
              <a:t>Reduce coolant temperature on icy conditions</a:t>
            </a:r>
          </a:p>
          <a:p>
            <a:r>
              <a:rPr lang="en-CA" dirty="0"/>
              <a:t>Adjustable ski runner depth</a:t>
            </a:r>
          </a:p>
          <a:p>
            <a:pPr lvl="1"/>
            <a:r>
              <a:rPr lang="en-CA" dirty="0"/>
              <a:t>Adapt to all snow conditions</a:t>
            </a:r>
          </a:p>
          <a:p>
            <a:pPr lvl="1"/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B10B71-06BB-436D-A503-D93173802A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21111" r="21249" b="15555"/>
          <a:stretch/>
        </p:blipFill>
        <p:spPr>
          <a:xfrm>
            <a:off x="7931273" y="87630"/>
            <a:ext cx="349263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FBCD3F-DBFD-43F5-9F6D-9C5EB037EC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t="12009" r="23233"/>
          <a:stretch/>
        </p:blipFill>
        <p:spPr>
          <a:xfrm>
            <a:off x="8595333" y="2824800"/>
            <a:ext cx="282857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051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4C81137-CC05-4F72-AC74-D3A0376D35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-635447"/>
            <a:ext cx="12344400" cy="823050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762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r-C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04800"/>
            <a:ext cx="10972800" cy="1143000"/>
          </a:xfrm>
        </p:spPr>
        <p:txBody>
          <a:bodyPr/>
          <a:lstStyle/>
          <a:p>
            <a:r>
              <a:rPr lang="fr-CA" dirty="0"/>
              <a:t>Noise </a:t>
            </a:r>
            <a:r>
              <a:rPr lang="fr-CA" dirty="0" err="1"/>
              <a:t>Reduction</a:t>
            </a:r>
            <a:endParaRPr lang="en-US" dirty="0"/>
          </a:p>
        </p:txBody>
      </p:sp>
      <p:pic>
        <p:nvPicPr>
          <p:cNvPr id="9" name="Picture 5" descr="Untitled-1 copy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sp>
        <p:nvSpPr>
          <p:cNvPr id="10" name="Espace réservé du contenu 15"/>
          <p:cNvSpPr>
            <a:spLocks noGrp="1"/>
          </p:cNvSpPr>
          <p:nvPr>
            <p:ph idx="1"/>
          </p:nvPr>
        </p:nvSpPr>
        <p:spPr>
          <a:xfrm>
            <a:off x="609600" y="1219200"/>
            <a:ext cx="8229600" cy="4525963"/>
          </a:xfrm>
        </p:spPr>
        <p:txBody>
          <a:bodyPr/>
          <a:lstStyle/>
          <a:p>
            <a:r>
              <a:rPr lang="en-CA" dirty="0"/>
              <a:t>Big wheels and track</a:t>
            </a:r>
            <a:endParaRPr lang="fr-CA" dirty="0"/>
          </a:p>
        </p:txBody>
      </p:sp>
      <p:pic>
        <p:nvPicPr>
          <p:cNvPr id="6" name="20170217_000138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0" y="0"/>
            <a:ext cx="12182589" cy="685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6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ord1-1.xx.fbcdn.net/hphotos-xtp1/v/t1.0-9/12744546_1066919163372808_1010485178758874434_n.jpg?oh=5e37bfb2edcdfde518a67e9e229d973b&amp;oe=575A344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t="6779"/>
          <a:stretch/>
        </p:blipFill>
        <p:spPr bwMode="auto">
          <a:xfrm>
            <a:off x="5080902" y="1295400"/>
            <a:ext cx="6806297" cy="4971531"/>
          </a:xfrm>
          <a:prstGeom prst="rect">
            <a:avLst/>
          </a:prstGeom>
          <a:ln>
            <a:noFill/>
          </a:ln>
          <a:effectLst>
            <a:softEdge rad="3683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590964" y="1676400"/>
            <a:ext cx="4489938" cy="38862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2018 HPDI 600 ACE</a:t>
            </a:r>
          </a:p>
          <a:p>
            <a:pPr>
              <a:lnSpc>
                <a:spcPct val="200000"/>
              </a:lnSpc>
            </a:pPr>
            <a:r>
              <a:rPr lang="en-US" dirty="0"/>
              <a:t>2018 600 ACE turbo</a:t>
            </a:r>
          </a:p>
          <a:p>
            <a:pPr>
              <a:lnSpc>
                <a:spcPct val="200000"/>
              </a:lnSpc>
            </a:pPr>
            <a:r>
              <a:rPr lang="en-US" dirty="0"/>
              <a:t>Noise and efficiency</a:t>
            </a:r>
          </a:p>
          <a:p>
            <a:pPr>
              <a:lnSpc>
                <a:spcPct val="200000"/>
              </a:lnSpc>
            </a:pPr>
            <a:r>
              <a:rPr lang="en-US" dirty="0"/>
              <a:t>Additional features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CA" dirty="0" err="1"/>
              <a:t>Presentation</a:t>
            </a:r>
            <a:r>
              <a:rPr lang="fr-CA" dirty="0"/>
              <a:t> content</a:t>
            </a:r>
            <a:endParaRPr lang="en-US" dirty="0"/>
          </a:p>
        </p:txBody>
      </p:sp>
      <p:pic>
        <p:nvPicPr>
          <p:cNvPr id="7" name="Picture 5" descr="Untitled-1 copy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09600" y="1211823"/>
            <a:ext cx="8229600" cy="3886200"/>
          </a:xfrm>
        </p:spPr>
        <p:txBody>
          <a:bodyPr>
            <a:normAutofit/>
          </a:bodyPr>
          <a:lstStyle/>
          <a:p>
            <a:r>
              <a:rPr lang="en-US" dirty="0"/>
              <a:t>High pressure mechanical fuel pump</a:t>
            </a:r>
          </a:p>
          <a:p>
            <a:pPr lvl="1"/>
            <a:r>
              <a:rPr lang="en-US" dirty="0"/>
              <a:t>Automotive fuel pump</a:t>
            </a:r>
          </a:p>
          <a:p>
            <a:pPr lvl="1"/>
            <a:r>
              <a:rPr lang="en-US" dirty="0"/>
              <a:t>Pressure range : 500 – 2500 PSI</a:t>
            </a:r>
          </a:p>
          <a:p>
            <a:r>
              <a:rPr lang="en-US" dirty="0"/>
              <a:t>Custom designed cam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HPDI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pic>
        <p:nvPicPr>
          <p:cNvPr id="12" name="Picture 5" descr="Untitled-1 copy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6" name="Picture 5" descr="Montréal-20150805-0076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3725" y="1133475"/>
            <a:ext cx="5410200" cy="405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Montréal-20150715-0073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8642" y="3416966"/>
            <a:ext cx="2951723" cy="2213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Montréal-20150626-00703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048000"/>
            <a:ext cx="2213793" cy="2951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8820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42546" y="1213073"/>
            <a:ext cx="5715000" cy="2749327"/>
          </a:xfrm>
        </p:spPr>
        <p:txBody>
          <a:bodyPr>
            <a:normAutofit/>
          </a:bodyPr>
          <a:lstStyle/>
          <a:p>
            <a:r>
              <a:rPr lang="en-US" sz="2400" dirty="0"/>
              <a:t>DI optimized piston shape</a:t>
            </a:r>
          </a:p>
          <a:p>
            <a:pPr lvl="1"/>
            <a:r>
              <a:rPr lang="en-US" sz="2000" dirty="0"/>
              <a:t>Forged aluminum</a:t>
            </a:r>
          </a:p>
          <a:p>
            <a:pPr lvl="1"/>
            <a:r>
              <a:rPr lang="en-US" sz="2000" dirty="0"/>
              <a:t>Increased compression ratio (12.6:1)</a:t>
            </a:r>
          </a:p>
          <a:p>
            <a:pPr lvl="1"/>
            <a:r>
              <a:rPr lang="en-US" sz="2000" dirty="0"/>
              <a:t>Optimized shape</a:t>
            </a:r>
          </a:p>
          <a:p>
            <a:pPr lvl="1"/>
            <a:r>
              <a:rPr lang="en-US" sz="2000" dirty="0"/>
              <a:t>Maximize fuel atomization</a:t>
            </a:r>
          </a:p>
          <a:p>
            <a:pPr lvl="1"/>
            <a:r>
              <a:rPr lang="en-US" sz="2000" dirty="0"/>
              <a:t>Prevent cylinder wall wetting</a:t>
            </a:r>
          </a:p>
          <a:p>
            <a:pPr lvl="1"/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HPDI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pic>
        <p:nvPicPr>
          <p:cNvPr id="12" name="Picture 5" descr="Untitled-1 copy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DDF078F-8D12-4E3D-8538-27AB5EB3A8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t="13954" r="26516" b="9184"/>
          <a:stretch/>
        </p:blipFill>
        <p:spPr>
          <a:xfrm>
            <a:off x="6400800" y="2215699"/>
            <a:ext cx="41148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A1DB7B62-ED8A-4AC7-9891-C028B1067CFC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8" t="20933" r="25233" b="8597"/>
          <a:stretch/>
        </p:blipFill>
        <p:spPr bwMode="auto">
          <a:xfrm>
            <a:off x="785446" y="3429000"/>
            <a:ext cx="2276810" cy="22159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BAB6809F-93FB-43E4-A4C8-CE9D94D8D916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1" t="15303" r="22630" b="2506"/>
          <a:stretch/>
        </p:blipFill>
        <p:spPr bwMode="auto">
          <a:xfrm>
            <a:off x="3300046" y="3429000"/>
            <a:ext cx="2286000" cy="22549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189A551-CB11-4213-A5F2-AEDC2A392819}"/>
              </a:ext>
            </a:extLst>
          </p:cNvPr>
          <p:cNvSpPr txBox="1"/>
          <p:nvPr/>
        </p:nvSpPr>
        <p:spPr>
          <a:xfrm>
            <a:off x="1474271" y="5661585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2017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0D88CF8-2F73-4E60-A0DA-BF674B214DFD}"/>
              </a:ext>
            </a:extLst>
          </p:cNvPr>
          <p:cNvSpPr txBox="1"/>
          <p:nvPr/>
        </p:nvSpPr>
        <p:spPr>
          <a:xfrm>
            <a:off x="4062046" y="5714239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697332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09600" y="1211823"/>
            <a:ext cx="8229600" cy="3886200"/>
          </a:xfrm>
        </p:spPr>
        <p:txBody>
          <a:bodyPr>
            <a:normAutofit/>
          </a:bodyPr>
          <a:lstStyle/>
          <a:p>
            <a:r>
              <a:rPr lang="en-US" dirty="0"/>
              <a:t>New cylinder head design</a:t>
            </a:r>
          </a:p>
          <a:p>
            <a:r>
              <a:rPr lang="en-US" dirty="0"/>
              <a:t>Modified head to install DI injectors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HPDI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pic>
        <p:nvPicPr>
          <p:cNvPr id="12" name="Picture 5" descr="Untitled-1 copy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A05A2AF-0EBD-4384-90F5-5A32784915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522" y="2225339"/>
            <a:ext cx="5040000" cy="37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5F1F702-957E-49FF-B34F-47E7A20D03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61" y="2231070"/>
            <a:ext cx="5040000" cy="37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3973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HPDI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pic>
        <p:nvPicPr>
          <p:cNvPr id="12" name="Picture 5" descr="Untitled-1 copy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AD67313A-F08E-46B6-9044-711129029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t="17503" r="14082" b="8418"/>
          <a:stretch/>
        </p:blipFill>
        <p:spPr>
          <a:xfrm>
            <a:off x="533399" y="1371600"/>
            <a:ext cx="3200401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E91336-9528-4008-8B1B-F0A71A77C2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" r="14166" b="18889"/>
          <a:stretch/>
        </p:blipFill>
        <p:spPr>
          <a:xfrm>
            <a:off x="4267200" y="963675"/>
            <a:ext cx="7391400" cy="4979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7102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600 ACE Turbo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pic>
        <p:nvPicPr>
          <p:cNvPr id="12" name="Picture 5" descr="Untitled-1 copy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559ACE63-836D-46BB-8B48-7320A16B5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35928"/>
            <a:ext cx="4639607" cy="618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ABBE514F-75C9-4F95-B0C2-C327767F96D9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04800" y="2316066"/>
            <a:ext cx="6019800" cy="2964423"/>
          </a:xfrm>
          <a:prstGeom prst="rect">
            <a:avLst/>
          </a:prstGeom>
        </p:spPr>
        <p:txBody>
          <a:bodyPr vert="horz" numCol="2"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lnSpc>
                <a:spcPct val="150000"/>
              </a:lnSpc>
              <a:buNone/>
            </a:pPr>
            <a:r>
              <a:rPr lang="en-US" sz="2000" b="1" u="sng" dirty="0"/>
              <a:t>87 octane </a:t>
            </a:r>
          </a:p>
          <a:p>
            <a:pPr marL="109728" indent="0" algn="ctr">
              <a:lnSpc>
                <a:spcPct val="150000"/>
              </a:lnSpc>
              <a:buNone/>
            </a:pPr>
            <a:r>
              <a:rPr lang="en-US" sz="2000" dirty="0"/>
              <a:t>85 </a:t>
            </a:r>
            <a:r>
              <a:rPr lang="en-US" sz="2000" dirty="0" err="1"/>
              <a:t>hp</a:t>
            </a:r>
            <a:endParaRPr lang="en-US" sz="2000" dirty="0"/>
          </a:p>
          <a:p>
            <a:pPr marL="109728" indent="0" algn="ctr">
              <a:lnSpc>
                <a:spcPct val="150000"/>
              </a:lnSpc>
              <a:buNone/>
            </a:pPr>
            <a:r>
              <a:rPr lang="en-US" sz="2000" dirty="0"/>
              <a:t>60 ft.-</a:t>
            </a:r>
            <a:r>
              <a:rPr lang="en-US" sz="2000" dirty="0" err="1"/>
              <a:t>lbs</a:t>
            </a:r>
            <a:endParaRPr lang="en-US" sz="2000" dirty="0"/>
          </a:p>
          <a:p>
            <a:pPr marL="109728" indent="0" algn="ctr">
              <a:lnSpc>
                <a:spcPct val="150000"/>
              </a:lnSpc>
              <a:buNone/>
            </a:pPr>
            <a:r>
              <a:rPr lang="en-US" sz="2000" dirty="0"/>
              <a:t>BSFC : 375 g/kW-hr</a:t>
            </a:r>
          </a:p>
          <a:p>
            <a:pPr marL="109728" indent="0" algn="ctr">
              <a:lnSpc>
                <a:spcPct val="150000"/>
              </a:lnSpc>
              <a:buNone/>
            </a:pPr>
            <a:endParaRPr lang="en-US" sz="1800" dirty="0"/>
          </a:p>
          <a:p>
            <a:pPr marL="109728" indent="0" algn="ctr">
              <a:lnSpc>
                <a:spcPct val="150000"/>
              </a:lnSpc>
              <a:buNone/>
            </a:pPr>
            <a:endParaRPr lang="en-US" sz="1800" dirty="0"/>
          </a:p>
          <a:p>
            <a:pPr marL="109728" indent="0" algn="ctr">
              <a:lnSpc>
                <a:spcPct val="150000"/>
              </a:lnSpc>
              <a:buNone/>
            </a:pPr>
            <a:r>
              <a:rPr lang="en-US" sz="2000" b="1" u="sng" dirty="0"/>
              <a:t>E85</a:t>
            </a:r>
          </a:p>
          <a:p>
            <a:pPr marL="109728" indent="0" algn="ctr">
              <a:lnSpc>
                <a:spcPct val="150000"/>
              </a:lnSpc>
              <a:buNone/>
            </a:pPr>
            <a:r>
              <a:rPr lang="en-US" sz="2000" dirty="0"/>
              <a:t>110 </a:t>
            </a:r>
            <a:r>
              <a:rPr lang="en-US" sz="2000" dirty="0" err="1"/>
              <a:t>hp</a:t>
            </a:r>
            <a:endParaRPr lang="en-US" sz="2000" dirty="0"/>
          </a:p>
          <a:p>
            <a:pPr marL="109728" indent="0" algn="ctr">
              <a:lnSpc>
                <a:spcPct val="150000"/>
              </a:lnSpc>
              <a:buNone/>
            </a:pPr>
            <a:r>
              <a:rPr lang="en-US" sz="2000" dirty="0"/>
              <a:t>80 ft.-</a:t>
            </a:r>
            <a:r>
              <a:rPr lang="en-US" sz="2000" dirty="0" err="1"/>
              <a:t>lbs</a:t>
            </a:r>
            <a:endParaRPr lang="en-US" sz="2000" dirty="0"/>
          </a:p>
          <a:p>
            <a:pPr marL="109728" indent="0" algn="ctr">
              <a:lnSpc>
                <a:spcPct val="150000"/>
              </a:lnSpc>
              <a:buNone/>
            </a:pPr>
            <a:r>
              <a:rPr lang="en-US" sz="2000" dirty="0"/>
              <a:t>BSFC : 450 g/kW-hr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049A07-9DDA-41D4-A521-2374F704ACF6}"/>
              </a:ext>
            </a:extLst>
          </p:cNvPr>
          <p:cNvSpPr txBox="1"/>
          <p:nvPr/>
        </p:nvSpPr>
        <p:spPr>
          <a:xfrm>
            <a:off x="1960685" y="1605242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algn="ctr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fr-CA" sz="2800" dirty="0" err="1"/>
              <a:t>Specifications</a:t>
            </a:r>
            <a:endParaRPr lang="fr-CA" sz="2800" dirty="0"/>
          </a:p>
        </p:txBody>
      </p:sp>
    </p:spTree>
    <p:extLst>
      <p:ext uri="{BB962C8B-B14F-4D97-AF65-F5344CB8AC3E}">
        <p14:creationId xmlns:p14="http://schemas.microsoft.com/office/powerpoint/2010/main" val="1538010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600 ACE Turbo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pic>
        <p:nvPicPr>
          <p:cNvPr id="12" name="Picture 5" descr="Untitled-1 copy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F9432A71-F6D0-4256-99CC-F59B7D2D1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1417638"/>
            <a:ext cx="10972800" cy="4525963"/>
          </a:xfrm>
        </p:spPr>
        <p:txBody>
          <a:bodyPr/>
          <a:lstStyle/>
          <a:p>
            <a:r>
              <a:rPr lang="fr-CA" dirty="0"/>
              <a:t>New </a:t>
            </a:r>
            <a:r>
              <a:rPr lang="fr-CA" dirty="0" err="1"/>
              <a:t>catalytic</a:t>
            </a:r>
            <a:r>
              <a:rPr lang="fr-CA" dirty="0"/>
              <a:t> </a:t>
            </a:r>
            <a:r>
              <a:rPr lang="fr-CA" dirty="0" err="1"/>
              <a:t>converter</a:t>
            </a:r>
            <a:endParaRPr lang="fr-CA" dirty="0"/>
          </a:p>
          <a:p>
            <a:pPr lvl="1"/>
            <a:r>
              <a:rPr lang="fr-CA" dirty="0" err="1"/>
              <a:t>Larger</a:t>
            </a:r>
            <a:r>
              <a:rPr lang="fr-CA" dirty="0"/>
              <a:t> </a:t>
            </a:r>
            <a:r>
              <a:rPr lang="fr-CA" dirty="0" err="1"/>
              <a:t>diameter</a:t>
            </a:r>
            <a:r>
              <a:rPr lang="fr-CA" dirty="0"/>
              <a:t> </a:t>
            </a:r>
          </a:p>
          <a:p>
            <a:pPr lvl="1"/>
            <a:r>
              <a:rPr lang="fr-CA" dirty="0" err="1"/>
              <a:t>Better</a:t>
            </a:r>
            <a:r>
              <a:rPr lang="fr-CA" dirty="0"/>
              <a:t> flow</a:t>
            </a:r>
          </a:p>
          <a:p>
            <a:pPr lvl="1"/>
            <a:r>
              <a:rPr lang="fr-CA" dirty="0" err="1"/>
              <a:t>Lower</a:t>
            </a:r>
            <a:r>
              <a:rPr lang="fr-CA" dirty="0"/>
              <a:t> </a:t>
            </a:r>
            <a:r>
              <a:rPr lang="fr-CA" dirty="0" err="1"/>
              <a:t>emissions</a:t>
            </a:r>
            <a:endParaRPr lang="fr-C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EC54933-8DD8-4358-8730-067D73AA8E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3333" b="20672"/>
          <a:stretch/>
        </p:blipFill>
        <p:spPr>
          <a:xfrm>
            <a:off x="3886200" y="1981200"/>
            <a:ext cx="8153400" cy="4323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6139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39822"/>
            <a:ext cx="10972800" cy="1143000"/>
          </a:xfrm>
        </p:spPr>
        <p:txBody>
          <a:bodyPr>
            <a:normAutofit/>
          </a:bodyPr>
          <a:lstStyle/>
          <a:p>
            <a:r>
              <a:rPr lang="fr-CA" dirty="0"/>
              <a:t>Noise and </a:t>
            </a:r>
            <a:r>
              <a:rPr lang="fr-CA" dirty="0" err="1"/>
              <a:t>efficiency</a:t>
            </a:r>
            <a:endParaRPr lang="en-US" dirty="0"/>
          </a:p>
        </p:txBody>
      </p:sp>
      <p:pic>
        <p:nvPicPr>
          <p:cNvPr id="9" name="Picture 5" descr="Untitled-1 copy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A6F1AA-A475-4922-8473-9A7474665F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020030"/>
            <a:ext cx="9296400" cy="522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69339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Concourse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Concourse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4637</TotalTime>
  <Words>229</Words>
  <Application>Microsoft Office PowerPoint</Application>
  <PresentationFormat>Grand écran</PresentationFormat>
  <Paragraphs>79</Paragraphs>
  <Slides>14</Slides>
  <Notes>7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Calibri</vt:lpstr>
      <vt:lpstr>Lucida Sans Unicode</vt:lpstr>
      <vt:lpstr>Verdana</vt:lpstr>
      <vt:lpstr>Wingdings 2</vt:lpstr>
      <vt:lpstr>Wingdings 3</vt:lpstr>
      <vt:lpstr>Concourse</vt:lpstr>
      <vt:lpstr>TEAM QUIETS 2018 SAE CSC DESIGN PRESENTATION</vt:lpstr>
      <vt:lpstr>Presentation content</vt:lpstr>
      <vt:lpstr>HPDI</vt:lpstr>
      <vt:lpstr>HPDI</vt:lpstr>
      <vt:lpstr>HPDI</vt:lpstr>
      <vt:lpstr>HPDI</vt:lpstr>
      <vt:lpstr>600 ACE Turbo</vt:lpstr>
      <vt:lpstr>600 ACE Turbo</vt:lpstr>
      <vt:lpstr>Noise and efficiency</vt:lpstr>
      <vt:lpstr>Présentation PowerPoint</vt:lpstr>
      <vt:lpstr>Noise and efficiency</vt:lpstr>
      <vt:lpstr>Additional features</vt:lpstr>
      <vt:lpstr>Questions?</vt:lpstr>
      <vt:lpstr>Noise Reduction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Conception d’un système de recirculation des gazs d’échappement</dc:title>
  <dc:creator>rayray</dc:creator>
  <cp:lastModifiedBy>Guillaume Verner</cp:lastModifiedBy>
  <cp:revision>257</cp:revision>
  <dcterms:created xsi:type="dcterms:W3CDTF">2013-12-08T12:34:22Z</dcterms:created>
  <dcterms:modified xsi:type="dcterms:W3CDTF">2018-03-07T17:45:00Z</dcterms:modified>
</cp:coreProperties>
</file>