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5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7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8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9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0.xml" ContentType="application/vnd.openxmlformats-officedocument.presentationml.notesSlide+xml"/>
  <Override PartName="/ppt/tags/tag4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8"/>
  </p:notesMasterIdLst>
  <p:sldIdLst>
    <p:sldId id="256" r:id="rId2"/>
    <p:sldId id="257" r:id="rId3"/>
    <p:sldId id="296" r:id="rId4"/>
    <p:sldId id="313" r:id="rId5"/>
    <p:sldId id="317" r:id="rId6"/>
    <p:sldId id="316" r:id="rId7"/>
    <p:sldId id="314" r:id="rId8"/>
    <p:sldId id="318" r:id="rId9"/>
    <p:sldId id="315" r:id="rId10"/>
    <p:sldId id="319" r:id="rId11"/>
    <p:sldId id="292" r:id="rId12"/>
    <p:sldId id="320" r:id="rId13"/>
    <p:sldId id="303" r:id="rId14"/>
    <p:sldId id="321" r:id="rId15"/>
    <p:sldId id="308" r:id="rId16"/>
    <p:sldId id="28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Style moyen 3 - Accentuation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7" autoAdjust="0"/>
    <p:restoredTop sz="94671" autoAdjust="0"/>
  </p:normalViewPr>
  <p:slideViewPr>
    <p:cSldViewPr>
      <p:cViewPr varScale="1">
        <p:scale>
          <a:sx n="136" d="100"/>
          <a:sy n="136" d="100"/>
        </p:scale>
        <p:origin x="-400" y="-1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SSD:Users:Pixedd:Downloads:TestBigWheel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A"/>
              <a:t>Return</a:t>
            </a:r>
            <a:r>
              <a:rPr lang="fr-CA" baseline="0"/>
              <a:t> wheels comparison</a:t>
            </a:r>
            <a:endParaRPr lang="fr-CA"/>
          </a:p>
        </c:rich>
      </c:tx>
      <c:layout>
        <c:manualLayout>
          <c:xMode val="edge"/>
          <c:yMode val="edge"/>
          <c:x val="0.333597030839895"/>
          <c:y val="0.0212765957446808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Feuil1!$D$5</c:f>
              <c:strCache>
                <c:ptCount val="1"/>
                <c:pt idx="0">
                  <c:v>OEM wheels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Feuil1!$C$6:$C$8</c:f>
              <c:numCache>
                <c:formatCode>General</c:formatCode>
                <c:ptCount val="3"/>
                <c:pt idx="0">
                  <c:v>1200.0</c:v>
                </c:pt>
                <c:pt idx="1">
                  <c:v>1800.0</c:v>
                </c:pt>
                <c:pt idx="2">
                  <c:v>2400.0</c:v>
                </c:pt>
              </c:numCache>
            </c:numRef>
          </c:xVal>
          <c:yVal>
            <c:numRef>
              <c:f>Feuil1!$D$6:$D$8</c:f>
              <c:numCache>
                <c:formatCode>General</c:formatCode>
                <c:ptCount val="3"/>
                <c:pt idx="0">
                  <c:v>1.5</c:v>
                </c:pt>
                <c:pt idx="1">
                  <c:v>3.15</c:v>
                </c:pt>
                <c:pt idx="2">
                  <c:v>6.45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6-AEF2-4F47-A096-E1EDBCBA5252}"/>
            </c:ext>
          </c:extLst>
        </c:ser>
        <c:ser>
          <c:idx val="1"/>
          <c:order val="1"/>
          <c:tx>
            <c:strRef>
              <c:f>Feuil1!$E$5</c:f>
              <c:strCache>
                <c:ptCount val="1"/>
                <c:pt idx="0">
                  <c:v>Alu. Big wheels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Feuil1!$C$6:$C$8</c:f>
              <c:numCache>
                <c:formatCode>General</c:formatCode>
                <c:ptCount val="3"/>
                <c:pt idx="0">
                  <c:v>1200.0</c:v>
                </c:pt>
                <c:pt idx="1">
                  <c:v>1800.0</c:v>
                </c:pt>
                <c:pt idx="2">
                  <c:v>2400.0</c:v>
                </c:pt>
              </c:numCache>
            </c:numRef>
          </c:xVal>
          <c:yVal>
            <c:numRef>
              <c:f>Feuil1!$E$6:$E$8</c:f>
              <c:numCache>
                <c:formatCode>General</c:formatCode>
                <c:ptCount val="3"/>
                <c:pt idx="0">
                  <c:v>1.3</c:v>
                </c:pt>
                <c:pt idx="1">
                  <c:v>2.85</c:v>
                </c:pt>
                <c:pt idx="2">
                  <c:v>6.0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7-AEF2-4F47-A096-E1EDBCBA5252}"/>
            </c:ext>
          </c:extLst>
        </c:ser>
        <c:ser>
          <c:idx val="2"/>
          <c:order val="2"/>
          <c:tx>
            <c:strRef>
              <c:f>Feuil1!$H$5</c:f>
              <c:strCache>
                <c:ptCount val="1"/>
                <c:pt idx="0">
                  <c:v>Rubber big wheels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Feuil1!$C$6:$C$8</c:f>
              <c:numCache>
                <c:formatCode>General</c:formatCode>
                <c:ptCount val="3"/>
                <c:pt idx="0">
                  <c:v>1200.0</c:v>
                </c:pt>
                <c:pt idx="1">
                  <c:v>1800.0</c:v>
                </c:pt>
                <c:pt idx="2">
                  <c:v>2400.0</c:v>
                </c:pt>
              </c:numCache>
            </c:numRef>
          </c:xVal>
          <c:yVal>
            <c:numRef>
              <c:f>Feuil1!$H$6:$H$8</c:f>
              <c:numCache>
                <c:formatCode>General</c:formatCode>
                <c:ptCount val="3"/>
                <c:pt idx="0">
                  <c:v>1.3</c:v>
                </c:pt>
                <c:pt idx="1">
                  <c:v>2.8</c:v>
                </c:pt>
                <c:pt idx="2">
                  <c:v>5.95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8-AEF2-4F47-A096-E1EDBCBA52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4931592"/>
        <c:axId val="2130629144"/>
      </c:scatterChart>
      <c:valAx>
        <c:axId val="-2144931592"/>
        <c:scaling>
          <c:orientation val="minMax"/>
          <c:min val="1100.0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A"/>
                  <a:t>Speed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crossAx val="2130629144"/>
        <c:crosses val="autoZero"/>
        <c:crossBetween val="midCat"/>
      </c:valAx>
      <c:valAx>
        <c:axId val="2130629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A"/>
                  <a:t>Consumption (A)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49315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33DD21-5A1D-4C15-8E12-09EF2804792E}" type="datetimeFigureOut">
              <a:rPr lang="en-US" smtClean="0"/>
              <a:pPr/>
              <a:t>17-03-07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1F398-4A4B-4455-A9DE-229F5B7C4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202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1F398-4A4B-4455-A9DE-229F5B7C443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1F398-4A4B-4455-A9DE-229F5B7C443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1F398-4A4B-4455-A9DE-229F5B7C443C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1F398-4A4B-4455-A9DE-229F5B7C443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383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1F398-4A4B-4455-A9DE-229F5B7C443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383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1F398-4A4B-4455-A9DE-229F5B7C443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383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1F398-4A4B-4455-A9DE-229F5B7C443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6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1F398-4A4B-4455-A9DE-229F5B7C443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6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1F398-4A4B-4455-A9DE-229F5B7C443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1F398-4A4B-4455-A9DE-229F5B7C443C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sz="180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C540042-EF71-422B-9E0B-B2E21C369E85}" type="datetimeFigureOut">
              <a:rPr lang="en-US" smtClean="0"/>
              <a:pPr/>
              <a:t>17-03-07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15E807A-C58A-464A-8700-F2D19F17E1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17-03-07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17-03-07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17-03-07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17-03-07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17-03-07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17-03-07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17-03-07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17-03-07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9C540042-EF71-422B-9E0B-B2E21C369E85}" type="datetimeFigureOut">
              <a:rPr lang="en-US" smtClean="0"/>
              <a:pPr/>
              <a:t>17-03-07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C540042-EF71-422B-9E0B-B2E21C369E85}" type="datetimeFigureOut">
              <a:rPr lang="en-US" smtClean="0"/>
              <a:pPr/>
              <a:t>17-03-07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15E807A-C58A-464A-8700-F2D19F17E1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9C540042-EF71-422B-9E0B-B2E21C369E85}" type="datetimeFigureOut">
              <a:rPr lang="en-US" smtClean="0"/>
              <a:pPr/>
              <a:t>17-03-07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15E807A-C58A-464A-8700-F2D19F17E10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9.xml"/><Relationship Id="rId6" Type="http://schemas.openxmlformats.org/officeDocument/2006/relationships/image" Target="../media/image2.png"/><Relationship Id="rId7" Type="http://schemas.openxmlformats.org/officeDocument/2006/relationships/image" Target="../media/image15.PNG"/><Relationship Id="rId8" Type="http://schemas.openxmlformats.org/officeDocument/2006/relationships/image" Target="../media/image16.JPG"/><Relationship Id="rId1" Type="http://schemas.openxmlformats.org/officeDocument/2006/relationships/tags" Target="../tags/tag27.xml"/><Relationship Id="rId2" Type="http://schemas.openxmlformats.org/officeDocument/2006/relationships/tags" Target="../tags/tag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5" Type="http://schemas.openxmlformats.org/officeDocument/2006/relationships/image" Target="../media/image17.jpeg"/><Relationship Id="rId1" Type="http://schemas.openxmlformats.org/officeDocument/2006/relationships/tags" Target="../tags/tag30.xml"/><Relationship Id="rId2" Type="http://schemas.openxmlformats.org/officeDocument/2006/relationships/tags" Target="../tags/tag3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4" Type="http://schemas.openxmlformats.org/officeDocument/2006/relationships/video" Target="../media/media1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7" Type="http://schemas.openxmlformats.org/officeDocument/2006/relationships/image" Target="../media/image18.png"/><Relationship Id="rId1" Type="http://schemas.openxmlformats.org/officeDocument/2006/relationships/tags" Target="../tags/tag32.xml"/><Relationship Id="rId2" Type="http://schemas.openxmlformats.org/officeDocument/2006/relationships/tags" Target="../tags/tag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5" Type="http://schemas.openxmlformats.org/officeDocument/2006/relationships/image" Target="../media/image19.jpeg"/><Relationship Id="rId6" Type="http://schemas.openxmlformats.org/officeDocument/2006/relationships/image" Target="../media/image20.png"/><Relationship Id="rId1" Type="http://schemas.openxmlformats.org/officeDocument/2006/relationships/tags" Target="../tags/tag34.xml"/><Relationship Id="rId2" Type="http://schemas.openxmlformats.org/officeDocument/2006/relationships/tags" Target="../tags/tag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5" Type="http://schemas.openxmlformats.org/officeDocument/2006/relationships/chart" Target="../charts/chart1.xml"/><Relationship Id="rId6" Type="http://schemas.openxmlformats.org/officeDocument/2006/relationships/image" Target="../media/image21.png"/><Relationship Id="rId1" Type="http://schemas.openxmlformats.org/officeDocument/2006/relationships/tags" Target="../tags/tag36.xml"/><Relationship Id="rId2" Type="http://schemas.openxmlformats.org/officeDocument/2006/relationships/tags" Target="../tags/tag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2.png"/><Relationship Id="rId6" Type="http://schemas.openxmlformats.org/officeDocument/2006/relationships/image" Target="../media/image22.jpeg"/><Relationship Id="rId1" Type="http://schemas.openxmlformats.org/officeDocument/2006/relationships/tags" Target="../tags/tag38.xml"/><Relationship Id="rId2" Type="http://schemas.openxmlformats.org/officeDocument/2006/relationships/tags" Target="../tags/tag3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tags" Target="../tags/tag40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.xml"/><Relationship Id="rId6" Type="http://schemas.openxmlformats.org/officeDocument/2006/relationships/image" Target="../media/image3.jpeg"/><Relationship Id="rId7" Type="http://schemas.openxmlformats.org/officeDocument/2006/relationships/image" Target="../media/image2.png"/><Relationship Id="rId1" Type="http://schemas.openxmlformats.org/officeDocument/2006/relationships/tags" Target="../tags/tag3.xml"/><Relationship Id="rId2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.xml"/><Relationship Id="rId6" Type="http://schemas.openxmlformats.org/officeDocument/2006/relationships/image" Target="../media/image2.png"/><Relationship Id="rId7" Type="http://schemas.openxmlformats.org/officeDocument/2006/relationships/image" Target="../media/image4.jpeg"/><Relationship Id="rId1" Type="http://schemas.openxmlformats.org/officeDocument/2006/relationships/tags" Target="../tags/tag6.xml"/><Relationship Id="rId2" Type="http://schemas.openxmlformats.org/officeDocument/2006/relationships/tags" Target="../tags/tag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3.xml"/><Relationship Id="rId6" Type="http://schemas.openxmlformats.org/officeDocument/2006/relationships/image" Target="../media/image2.png"/><Relationship Id="rId7" Type="http://schemas.openxmlformats.org/officeDocument/2006/relationships/image" Target="../media/image5.png"/><Relationship Id="rId1" Type="http://schemas.openxmlformats.org/officeDocument/2006/relationships/tags" Target="../tags/tag9.xml"/><Relationship Id="rId2" Type="http://schemas.openxmlformats.org/officeDocument/2006/relationships/tags" Target="../tags/tag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4.xml"/><Relationship Id="rId6" Type="http://schemas.openxmlformats.org/officeDocument/2006/relationships/image" Target="../media/image2.png"/><Relationship Id="rId7" Type="http://schemas.openxmlformats.org/officeDocument/2006/relationships/image" Target="../media/image6.png"/><Relationship Id="rId1" Type="http://schemas.openxmlformats.org/officeDocument/2006/relationships/tags" Target="../tags/tag12.xml"/><Relationship Id="rId2" Type="http://schemas.openxmlformats.org/officeDocument/2006/relationships/tags" Target="../tags/tag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5.xml"/><Relationship Id="rId6" Type="http://schemas.openxmlformats.org/officeDocument/2006/relationships/image" Target="../media/image2.png"/><Relationship Id="rId7" Type="http://schemas.openxmlformats.org/officeDocument/2006/relationships/image" Target="../media/image7.PNG"/><Relationship Id="rId1" Type="http://schemas.openxmlformats.org/officeDocument/2006/relationships/tags" Target="../tags/tag15.xml"/><Relationship Id="rId2" Type="http://schemas.openxmlformats.org/officeDocument/2006/relationships/tags" Target="../tags/tag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6.xml"/><Relationship Id="rId6" Type="http://schemas.openxmlformats.org/officeDocument/2006/relationships/image" Target="../media/image2.png"/><Relationship Id="rId7" Type="http://schemas.openxmlformats.org/officeDocument/2006/relationships/image" Target="../media/image8.jpg"/><Relationship Id="rId8" Type="http://schemas.openxmlformats.org/officeDocument/2006/relationships/image" Target="../media/image9.jpg"/><Relationship Id="rId9" Type="http://schemas.openxmlformats.org/officeDocument/2006/relationships/image" Target="../media/image10.jpeg"/><Relationship Id="rId1" Type="http://schemas.openxmlformats.org/officeDocument/2006/relationships/tags" Target="../tags/tag18.xml"/><Relationship Id="rId2" Type="http://schemas.openxmlformats.org/officeDocument/2006/relationships/tags" Target="../tags/tag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7.xml"/><Relationship Id="rId6" Type="http://schemas.openxmlformats.org/officeDocument/2006/relationships/image" Target="../media/image2.png"/><Relationship Id="rId7" Type="http://schemas.openxmlformats.org/officeDocument/2006/relationships/image" Target="../media/image11.jpeg"/><Relationship Id="rId8" Type="http://schemas.openxmlformats.org/officeDocument/2006/relationships/image" Target="../media/image12.JPG"/><Relationship Id="rId1" Type="http://schemas.openxmlformats.org/officeDocument/2006/relationships/tags" Target="../tags/tag21.xml"/><Relationship Id="rId2" Type="http://schemas.openxmlformats.org/officeDocument/2006/relationships/tags" Target="../tags/tag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8.xml"/><Relationship Id="rId6" Type="http://schemas.openxmlformats.org/officeDocument/2006/relationships/image" Target="../media/image2.png"/><Relationship Id="rId7" Type="http://schemas.openxmlformats.org/officeDocument/2006/relationships/image" Target="../media/image13.jpeg"/><Relationship Id="rId8" Type="http://schemas.openxmlformats.org/officeDocument/2006/relationships/image" Target="../media/image14.jpeg"/><Relationship Id="rId1" Type="http://schemas.openxmlformats.org/officeDocument/2006/relationships/tags" Target="../tags/tag24.xml"/><Relationship Id="rId2" Type="http://schemas.openxmlformats.org/officeDocument/2006/relationships/tags" Target="../tags/tag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324100" y="914400"/>
            <a:ext cx="7467600" cy="3276600"/>
          </a:xfrm>
        </p:spPr>
        <p:txBody>
          <a:bodyPr>
            <a:noAutofit/>
          </a:bodyPr>
          <a:lstStyle/>
          <a:p>
            <a:pPr algn="ctr"/>
            <a:r>
              <a:rPr lang="fr-CA" sz="4500" dirty="0"/>
              <a:t>TEAM QUIETS</a:t>
            </a:r>
            <a:br>
              <a:rPr lang="fr-CA" sz="4500" dirty="0"/>
            </a:br>
            <a:r>
              <a:rPr lang="fr-CA" sz="4500" dirty="0"/>
              <a:t>2017</a:t>
            </a:r>
            <a:br>
              <a:rPr lang="fr-CA" sz="4500" dirty="0"/>
            </a:br>
            <a:r>
              <a:rPr lang="fr-CA" sz="4500" dirty="0"/>
              <a:t>SAE CSC DESIGN PRESENTATION</a:t>
            </a:r>
            <a:endParaRPr lang="en-US" sz="4500" dirty="0"/>
          </a:p>
        </p:txBody>
      </p:sp>
      <p:pic>
        <p:nvPicPr>
          <p:cNvPr id="10" name="Picture 9" descr="Untitled-1 copy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/>
          <a:srcRect l="833" t="25187" r="1667" b="30370"/>
          <a:stretch>
            <a:fillRect/>
          </a:stretch>
        </p:blipFill>
        <p:spPr>
          <a:xfrm>
            <a:off x="457200" y="5562600"/>
            <a:ext cx="4457700" cy="1143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038600" y="4191000"/>
            <a:ext cx="4076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By</a:t>
            </a:r>
            <a:r>
              <a:rPr lang="fr-CA" dirty="0" smtClean="0"/>
              <a:t>:</a:t>
            </a:r>
          </a:p>
          <a:p>
            <a:pPr algn="ctr"/>
            <a:r>
              <a:rPr lang="fr-CA" dirty="0" smtClean="0"/>
              <a:t> Marc-Antoine Fitzgerald</a:t>
            </a:r>
          </a:p>
          <a:p>
            <a:pPr algn="ctr"/>
            <a:r>
              <a:rPr lang="fr-CA" dirty="0" smtClean="0"/>
              <a:t>Édouard Levesque</a:t>
            </a:r>
            <a:endParaRPr lang="fr-CA" dirty="0"/>
          </a:p>
        </p:txBody>
      </p:sp>
      <p:sp>
        <p:nvSpPr>
          <p:cNvPr id="4" name="AutoShape 2" descr="https://scontent-ord1-1.xx.fbcdn.net/hphotos-xlp1/v/t1.0-9/12814055_1071074856290572_7015483622389468194_n.jpg?oh=acb470d2b6300647f20331b4dfc4d419&amp;oe=574E4E8A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09600" y="1211823"/>
            <a:ext cx="5029200" cy="3886200"/>
          </a:xfrm>
        </p:spPr>
        <p:txBody>
          <a:bodyPr>
            <a:normAutofit/>
          </a:bodyPr>
          <a:lstStyle/>
          <a:p>
            <a:r>
              <a:rPr lang="en-US" sz="1800" dirty="0" err="1" smtClean="0"/>
              <a:t>Motec</a:t>
            </a:r>
            <a:r>
              <a:rPr lang="en-US" sz="1800" dirty="0" smtClean="0"/>
              <a:t> M142 ECU </a:t>
            </a:r>
          </a:p>
          <a:p>
            <a:r>
              <a:rPr lang="en-US" sz="1800" dirty="0" smtClean="0"/>
              <a:t>V.E. (Volumetric efficiency) engine  based map</a:t>
            </a:r>
          </a:p>
          <a:p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/>
              <a:t>HPDI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pic>
        <p:nvPicPr>
          <p:cNvPr id="12" name="Picture 5" descr="Untitled-1 copy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  <p:pic>
        <p:nvPicPr>
          <p:cNvPr id="5" name="Picture 4" descr="Capture VE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447800"/>
            <a:ext cx="5928024" cy="4189946"/>
          </a:xfrm>
          <a:prstGeom prst="rect">
            <a:avLst/>
          </a:prstGeom>
        </p:spPr>
      </p:pic>
      <p:pic>
        <p:nvPicPr>
          <p:cNvPr id="8" name="Picture 7" descr="Motec M14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667000"/>
            <a:ext cx="4886325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67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 err="1"/>
              <a:t>Dyno</a:t>
            </a:r>
            <a:r>
              <a:rPr lang="fr-CA" dirty="0"/>
              <a:t> and </a:t>
            </a:r>
            <a:r>
              <a:rPr lang="fr-CA" dirty="0" err="1"/>
              <a:t>Emissions</a:t>
            </a:r>
            <a:r>
              <a:rPr lang="fr-CA" dirty="0"/>
              <a:t> Control</a:t>
            </a:r>
            <a:endParaRPr lang="en-US" dirty="0"/>
          </a:p>
        </p:txBody>
      </p:sp>
      <p:sp>
        <p:nvSpPr>
          <p:cNvPr id="8" name="Espace réservé du contenu 5"/>
          <p:cNvSpPr>
            <a:spLocks noGrp="1"/>
          </p:cNvSpPr>
          <p:nvPr>
            <p:ph idx="1"/>
          </p:nvPr>
        </p:nvSpPr>
        <p:spPr>
          <a:xfrm>
            <a:off x="609600" y="1417638"/>
            <a:ext cx="6019800" cy="4525963"/>
          </a:xfrm>
        </p:spPr>
        <p:txBody>
          <a:bodyPr/>
          <a:lstStyle/>
          <a:p>
            <a:r>
              <a:rPr lang="en-CA" sz="1800" dirty="0"/>
              <a:t>Catalytic </a:t>
            </a:r>
            <a:r>
              <a:rPr lang="en-CA" sz="1800" dirty="0" smtClean="0"/>
              <a:t>converters</a:t>
            </a:r>
            <a:endParaRPr lang="en-CA" sz="1800" dirty="0"/>
          </a:p>
          <a:p>
            <a:r>
              <a:rPr lang="en-US" sz="1800" dirty="0" smtClean="0"/>
              <a:t>E</a:t>
            </a:r>
            <a:r>
              <a:rPr lang="en-CA" sz="1800" dirty="0" err="1" smtClean="0"/>
              <a:t>qual</a:t>
            </a:r>
            <a:r>
              <a:rPr lang="en-CA" sz="1800" dirty="0" smtClean="0"/>
              <a:t> </a:t>
            </a:r>
            <a:r>
              <a:rPr lang="en-CA" sz="1800" dirty="0" err="1" smtClean="0"/>
              <a:t>leng</a:t>
            </a:r>
            <a:r>
              <a:rPr lang="en-US" sz="1800" dirty="0" err="1" smtClean="0"/>
              <a:t>th</a:t>
            </a:r>
            <a:r>
              <a:rPr lang="en-US" sz="1800" dirty="0" smtClean="0"/>
              <a:t> individual exhaust tubes</a:t>
            </a:r>
            <a:endParaRPr lang="en-CA" sz="1800" dirty="0" smtClean="0"/>
          </a:p>
          <a:p>
            <a:r>
              <a:rPr lang="en-US" sz="1800" dirty="0" smtClean="0"/>
              <a:t>P</a:t>
            </a:r>
            <a:r>
              <a:rPr lang="en-CA" sz="1800" dirty="0" smtClean="0"/>
              <a:t>re-cat wide bands</a:t>
            </a:r>
          </a:p>
          <a:p>
            <a:r>
              <a:rPr lang="en-CA" sz="1800" dirty="0" smtClean="0"/>
              <a:t>After cat narrow bands</a:t>
            </a:r>
          </a:p>
          <a:p>
            <a:endParaRPr lang="en-CA" dirty="0"/>
          </a:p>
        </p:txBody>
      </p:sp>
      <p:pic>
        <p:nvPicPr>
          <p:cNvPr id="11" name="Picture 5" descr="Untitled-1 copy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  <p:pic>
        <p:nvPicPr>
          <p:cNvPr id="2" name="Picture 1" descr="IMG_0731(1)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8"/>
          <a:stretch/>
        </p:blipFill>
        <p:spPr>
          <a:xfrm rot="5400000">
            <a:off x="6751277" y="1478323"/>
            <a:ext cx="493784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84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304800"/>
            <a:ext cx="10972800" cy="1143000"/>
          </a:xfrm>
        </p:spPr>
        <p:txBody>
          <a:bodyPr/>
          <a:lstStyle/>
          <a:p>
            <a:r>
              <a:rPr lang="fr-CA" dirty="0"/>
              <a:t>Noise </a:t>
            </a:r>
            <a:r>
              <a:rPr lang="fr-CA" dirty="0" err="1"/>
              <a:t>Reduction</a:t>
            </a:r>
            <a:endParaRPr lang="en-US" dirty="0"/>
          </a:p>
        </p:txBody>
      </p:sp>
      <p:pic>
        <p:nvPicPr>
          <p:cNvPr id="9" name="Picture 5" descr="Untitled-1 copy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  <p:sp>
        <p:nvSpPr>
          <p:cNvPr id="10" name="Espace réservé du contenu 15"/>
          <p:cNvSpPr>
            <a:spLocks noGrp="1"/>
          </p:cNvSpPr>
          <p:nvPr>
            <p:ph idx="1"/>
          </p:nvPr>
        </p:nvSpPr>
        <p:spPr>
          <a:xfrm>
            <a:off x="609600" y="1219200"/>
            <a:ext cx="8229600" cy="4525963"/>
          </a:xfrm>
        </p:spPr>
        <p:txBody>
          <a:bodyPr/>
          <a:lstStyle/>
          <a:p>
            <a:r>
              <a:rPr lang="en-CA" dirty="0" smtClean="0"/>
              <a:t>Big wheels and track</a:t>
            </a:r>
            <a:endParaRPr lang="fr-CA" dirty="0"/>
          </a:p>
        </p:txBody>
      </p:sp>
      <p:pic>
        <p:nvPicPr>
          <p:cNvPr id="6" name="20170217_000138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10" y="0"/>
            <a:ext cx="12182589" cy="685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64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Noise </a:t>
            </a:r>
            <a:r>
              <a:rPr lang="fr-CA" dirty="0" err="1"/>
              <a:t>Reduction</a:t>
            </a:r>
            <a:endParaRPr lang="en-US" dirty="0"/>
          </a:p>
        </p:txBody>
      </p:sp>
      <p:pic>
        <p:nvPicPr>
          <p:cNvPr id="9" name="Picture 5" descr="Untitled-1 copy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  <p:sp>
        <p:nvSpPr>
          <p:cNvPr id="10" name="Espace réservé du contenu 15"/>
          <p:cNvSpPr>
            <a:spLocks noGrp="1"/>
          </p:cNvSpPr>
          <p:nvPr>
            <p:ph idx="1"/>
          </p:nvPr>
        </p:nvSpPr>
        <p:spPr>
          <a:xfrm>
            <a:off x="638908" y="1417638"/>
            <a:ext cx="8229600" cy="4525963"/>
          </a:xfrm>
        </p:spPr>
        <p:txBody>
          <a:bodyPr/>
          <a:lstStyle/>
          <a:p>
            <a:r>
              <a:rPr lang="en-CA" dirty="0"/>
              <a:t>New drive gear design</a:t>
            </a:r>
            <a:endParaRPr lang="fr-CA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695878"/>
            <a:ext cx="5867400" cy="4400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3581400"/>
            <a:ext cx="4399649" cy="19344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2209800"/>
            <a:ext cx="358303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9 tooth design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Constant contact point</a:t>
            </a:r>
          </a:p>
          <a:p>
            <a:pPr marL="285750" indent="-285750">
              <a:buFontTx/>
              <a:buChar char="-"/>
            </a:pPr>
            <a:r>
              <a:rPr lang="en-US" dirty="0"/>
              <a:t>R</a:t>
            </a:r>
            <a:r>
              <a:rPr lang="en-US" dirty="0" smtClean="0"/>
              <a:t>otating drive rollers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Separate hub from sprocket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-4% amp draw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311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Noise </a:t>
            </a:r>
            <a:r>
              <a:rPr lang="fr-CA" dirty="0" err="1"/>
              <a:t>Reduction</a:t>
            </a:r>
            <a:endParaRPr lang="en-US" dirty="0"/>
          </a:p>
        </p:txBody>
      </p:sp>
      <p:pic>
        <p:nvPicPr>
          <p:cNvPr id="9" name="Picture 5" descr="Untitled-1 copy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  <p:sp>
        <p:nvSpPr>
          <p:cNvPr id="10" name="Espace réservé du contenu 15"/>
          <p:cNvSpPr>
            <a:spLocks noGrp="1"/>
          </p:cNvSpPr>
          <p:nvPr>
            <p:ph idx="1"/>
          </p:nvPr>
        </p:nvSpPr>
        <p:spPr>
          <a:xfrm>
            <a:off x="609600" y="1219200"/>
            <a:ext cx="8229600" cy="4525963"/>
          </a:xfrm>
        </p:spPr>
        <p:txBody>
          <a:bodyPr/>
          <a:lstStyle/>
          <a:p>
            <a:r>
              <a:rPr lang="en-CA" dirty="0" smtClean="0"/>
              <a:t>Big wheels and track</a:t>
            </a:r>
            <a:endParaRPr lang="fr-CA" dirty="0"/>
          </a:p>
        </p:txBody>
      </p:sp>
      <p:sp>
        <p:nvSpPr>
          <p:cNvPr id="5" name="TextBox 4"/>
          <p:cNvSpPr txBox="1"/>
          <p:nvPr/>
        </p:nvSpPr>
        <p:spPr>
          <a:xfrm>
            <a:off x="1066800" y="1752600"/>
            <a:ext cx="8738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Modified track structure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8’’ plastic/rubber big wheels (-1dB </a:t>
            </a:r>
            <a:r>
              <a:rPr lang="en-US" smtClean="0"/>
              <a:t>from aluminum </a:t>
            </a:r>
            <a:r>
              <a:rPr lang="en-US" dirty="0" smtClean="0"/>
              <a:t>to rubber big wheels)</a:t>
            </a:r>
            <a:endParaRPr lang="en-US" dirty="0"/>
          </a:p>
        </p:txBody>
      </p:sp>
      <p:graphicFrame>
        <p:nvGraphicFramePr>
          <p:cNvPr id="11" name="Graphique 1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15896261-0D7D-4268-92C4-6C44FCCEC7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0147548"/>
              </p:ext>
            </p:extLst>
          </p:nvPr>
        </p:nvGraphicFramePr>
        <p:xfrm>
          <a:off x="4419600" y="2590800"/>
          <a:ext cx="7315200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" name="Picture 1" descr="Capture d’écran 2017-03-08 à 00.17.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819400"/>
            <a:ext cx="2914004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67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 smtClean="0"/>
              <a:t>Conclusion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MXZ Blizzard 600 ACE </a:t>
            </a:r>
            <a:r>
              <a:rPr lang="fr-CA" dirty="0" smtClean="0"/>
              <a:t>Turbo</a:t>
            </a:r>
          </a:p>
          <a:p>
            <a:endParaRPr lang="fr-CA" dirty="0"/>
          </a:p>
          <a:p>
            <a:r>
              <a:rPr lang="fr-CA" dirty="0" err="1" smtClean="0"/>
              <a:t>Same</a:t>
            </a:r>
            <a:r>
              <a:rPr lang="fr-CA" dirty="0" smtClean="0"/>
              <a:t> power plant as last </a:t>
            </a:r>
            <a:r>
              <a:rPr lang="en-CA" dirty="0" smtClean="0"/>
              <a:t>year</a:t>
            </a:r>
          </a:p>
          <a:p>
            <a:endParaRPr lang="en-CA" dirty="0"/>
          </a:p>
          <a:p>
            <a:r>
              <a:rPr lang="en-CA" dirty="0" smtClean="0"/>
              <a:t>Slightly modified tune</a:t>
            </a:r>
            <a:endParaRPr lang="en-CA" dirty="0"/>
          </a:p>
        </p:txBody>
      </p:sp>
      <p:pic>
        <p:nvPicPr>
          <p:cNvPr id="7" name="Picture 5" descr="Untitled-1 copy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  <p:pic>
        <p:nvPicPr>
          <p:cNvPr id="2" name="Picture 1" descr="IMG_9829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446543"/>
            <a:ext cx="3352800" cy="503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27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114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0"/>
            <a:ext cx="12263239" cy="817344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-762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fr-CA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content-ord1-1.xx.fbcdn.net/hphotos-xtp1/v/t1.0-9/12744546_1066919163372808_1010485178758874434_n.jpg?oh=5e37bfb2edcdfde518a67e9e229d973b&amp;oe=575A344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0" t="6779"/>
          <a:stretch/>
        </p:blipFill>
        <p:spPr bwMode="auto">
          <a:xfrm>
            <a:off x="6019800" y="1981200"/>
            <a:ext cx="5867399" cy="4285731"/>
          </a:xfrm>
          <a:prstGeom prst="rect">
            <a:avLst/>
          </a:prstGeom>
          <a:ln>
            <a:noFill/>
          </a:ln>
          <a:effectLst>
            <a:softEdge rad="368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15462" y="1295400"/>
            <a:ext cx="8229600" cy="3886200"/>
          </a:xfrm>
        </p:spPr>
        <p:txBody>
          <a:bodyPr>
            <a:normAutofit/>
          </a:bodyPr>
          <a:lstStyle/>
          <a:p>
            <a:r>
              <a:rPr lang="en-US" dirty="0" smtClean="0"/>
              <a:t>2017 HPDI</a:t>
            </a:r>
            <a:r>
              <a:rPr lang="en-US" dirty="0"/>
              <a:t> </a:t>
            </a:r>
            <a:r>
              <a:rPr lang="en-US" dirty="0" smtClean="0"/>
              <a:t>600 ACE</a:t>
            </a:r>
            <a:endParaRPr lang="en-US" dirty="0" smtClean="0"/>
          </a:p>
          <a:p>
            <a:r>
              <a:rPr lang="en-US" dirty="0" smtClean="0"/>
              <a:t>Noise Reduction</a:t>
            </a:r>
          </a:p>
          <a:p>
            <a:r>
              <a:rPr lang="en-US" dirty="0" smtClean="0"/>
              <a:t>Drivetrain efficiency increase</a:t>
            </a:r>
            <a:endParaRPr lang="en-US" dirty="0"/>
          </a:p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 err="1"/>
              <a:t>Presentation</a:t>
            </a:r>
            <a:r>
              <a:rPr lang="fr-CA" dirty="0"/>
              <a:t> content</a:t>
            </a:r>
            <a:endParaRPr lang="en-US" dirty="0"/>
          </a:p>
        </p:txBody>
      </p:sp>
      <p:pic>
        <p:nvPicPr>
          <p:cNvPr id="7" name="Picture 5" descr="Untitled-1 copy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09600" y="1211823"/>
            <a:ext cx="8229600" cy="3886200"/>
          </a:xfrm>
        </p:spPr>
        <p:txBody>
          <a:bodyPr>
            <a:normAutofit/>
          </a:bodyPr>
          <a:lstStyle/>
          <a:p>
            <a:r>
              <a:rPr lang="en-US" dirty="0" smtClean="0"/>
              <a:t>High pressure direct injection design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/>
              <a:t>HPDI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pic>
        <p:nvPicPr>
          <p:cNvPr id="12" name="Picture 5" descr="Untitled-1 copy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  <p:pic>
        <p:nvPicPr>
          <p:cNvPr id="5" name="Picture 4" descr="DSC_0605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981200"/>
            <a:ext cx="5802176" cy="43516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0600" y="1981200"/>
            <a:ext cx="4114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Parts needed: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DI injectors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High pressure fuel pump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Modified pistons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Motec</a:t>
            </a:r>
            <a:r>
              <a:rPr lang="en-US" dirty="0" smtClean="0"/>
              <a:t> M142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594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09600" y="1211823"/>
            <a:ext cx="8229600" cy="3886200"/>
          </a:xfrm>
        </p:spPr>
        <p:txBody>
          <a:bodyPr>
            <a:normAutofit/>
          </a:bodyPr>
          <a:lstStyle/>
          <a:p>
            <a:r>
              <a:rPr lang="en-US" dirty="0" smtClean="0"/>
              <a:t>DI injectors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/>
              <a:t>HPDI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pic>
        <p:nvPicPr>
          <p:cNvPr id="12" name="Picture 5" descr="Untitled-1 copy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1905000"/>
            <a:ext cx="6224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Bosch model: 0 261 500 162 (found on VW 2.0 TSI)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6400" y="2438400"/>
            <a:ext cx="5829300" cy="3886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400" y="3124200"/>
            <a:ext cx="33380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Programming requirements: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Spray pattern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Injection curve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361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09600" y="1211823"/>
            <a:ext cx="6096000" cy="3886200"/>
          </a:xfrm>
        </p:spPr>
        <p:txBody>
          <a:bodyPr>
            <a:normAutofit/>
          </a:bodyPr>
          <a:lstStyle/>
          <a:p>
            <a:r>
              <a:rPr lang="en-US" dirty="0" smtClean="0"/>
              <a:t>Injection pattern</a:t>
            </a:r>
          </a:p>
          <a:p>
            <a:endParaRPr lang="en-US" dirty="0"/>
          </a:p>
          <a:p>
            <a:r>
              <a:rPr lang="en-US" sz="2000" dirty="0" smtClean="0"/>
              <a:t>Required for cylinder head drilling and pistons design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/>
              <a:t>HPDI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pic>
        <p:nvPicPr>
          <p:cNvPr id="12" name="Picture 5" descr="Untitled-1 copy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  <p:pic>
        <p:nvPicPr>
          <p:cNvPr id="5" name="Picture 4" descr="a2500 2000 cot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09600"/>
            <a:ext cx="381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44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09600" y="1211823"/>
            <a:ext cx="8229600" cy="3886200"/>
          </a:xfrm>
        </p:spPr>
        <p:txBody>
          <a:bodyPr>
            <a:normAutofit/>
          </a:bodyPr>
          <a:lstStyle/>
          <a:p>
            <a:r>
              <a:rPr lang="en-US" dirty="0" smtClean="0"/>
              <a:t>Injection curve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/>
              <a:t>HPDI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pic>
        <p:nvPicPr>
          <p:cNvPr id="12" name="Picture 5" descr="Untitled-1 copy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  <p:pic>
        <p:nvPicPr>
          <p:cNvPr id="5" name="Picture 4" descr="injector linerarisatio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752600"/>
            <a:ext cx="9230678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98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09600" y="1211823"/>
            <a:ext cx="8229600" cy="3886200"/>
          </a:xfrm>
        </p:spPr>
        <p:txBody>
          <a:bodyPr>
            <a:normAutofit/>
          </a:bodyPr>
          <a:lstStyle/>
          <a:p>
            <a:r>
              <a:rPr lang="en-US" dirty="0"/>
              <a:t>High pressure mechanical fuel pump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/>
              <a:t>HPDI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pic>
        <p:nvPicPr>
          <p:cNvPr id="12" name="Picture 5" descr="Untitled-1 copy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  <p:pic>
        <p:nvPicPr>
          <p:cNvPr id="6" name="Picture 5" descr="Montréal-20150805-0076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43725" y="1133475"/>
            <a:ext cx="5410200" cy="4057650"/>
          </a:xfrm>
          <a:prstGeom prst="rect">
            <a:avLst/>
          </a:prstGeom>
        </p:spPr>
      </p:pic>
      <p:pic>
        <p:nvPicPr>
          <p:cNvPr id="7" name="Picture 6" descr="Montréal-20150715-00736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2200" y="3251200"/>
            <a:ext cx="2844800" cy="2133600"/>
          </a:xfrm>
          <a:prstGeom prst="rect">
            <a:avLst/>
          </a:prstGeom>
        </p:spPr>
      </p:pic>
      <p:pic>
        <p:nvPicPr>
          <p:cNvPr id="8" name="Picture 7" descr="Montréal-20150626-00703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895600"/>
            <a:ext cx="2152650" cy="2870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2000" y="1676400"/>
            <a:ext cx="57246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 smtClean="0"/>
              <a:t>Pump model: Hitachi HPP0004 (found on VW 2.0 TSI)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Pressure range: 500-2500 PSI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Optimized cam lobes for flow requirement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88820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09600" y="1211823"/>
            <a:ext cx="8229600" cy="3886200"/>
          </a:xfrm>
        </p:spPr>
        <p:txBody>
          <a:bodyPr>
            <a:normAutofit/>
          </a:bodyPr>
          <a:lstStyle/>
          <a:p>
            <a:r>
              <a:rPr lang="en-US" dirty="0" smtClean="0"/>
              <a:t>DI optimized piston shape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/>
              <a:t>HPDI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pic>
        <p:nvPicPr>
          <p:cNvPr id="12" name="Picture 5" descr="Untitled-1 copy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  <p:pic>
        <p:nvPicPr>
          <p:cNvPr id="5" name="Picture 4" descr="IMG_0310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0" t="17974" r="204" b="13481"/>
          <a:stretch/>
        </p:blipFill>
        <p:spPr>
          <a:xfrm>
            <a:off x="6172200" y="762000"/>
            <a:ext cx="5477792" cy="47007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1" y="1981200"/>
            <a:ext cx="5791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 smtClean="0"/>
              <a:t>Optimized shape for injector angle and clearance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Maximize fuel atomization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Prevent cylinder wall wetting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8" name="Picture 7" descr="HPDI_PISTO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124200"/>
            <a:ext cx="316984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32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09600" y="1211823"/>
            <a:ext cx="8229600" cy="3886200"/>
          </a:xfrm>
        </p:spPr>
        <p:txBody>
          <a:bodyPr>
            <a:normAutofit/>
          </a:bodyPr>
          <a:lstStyle/>
          <a:p>
            <a:r>
              <a:rPr lang="en-US" dirty="0"/>
              <a:t>New cylinder head </a:t>
            </a:r>
            <a:r>
              <a:rPr lang="en-US" dirty="0" smtClean="0"/>
              <a:t>design</a:t>
            </a:r>
            <a:endParaRPr lang="en-US" dirty="0"/>
          </a:p>
          <a:p>
            <a:r>
              <a:rPr lang="en-US" dirty="0" smtClean="0"/>
              <a:t>Modified head to install DI injectors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/>
              <a:t>HPDI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pic>
        <p:nvPicPr>
          <p:cNvPr id="12" name="Picture 5" descr="Untitled-1 copy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  <p:pic>
        <p:nvPicPr>
          <p:cNvPr id="6" name="Picture 5" descr="IMG_1644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2225" y="1095375"/>
            <a:ext cx="6324600" cy="4743450"/>
          </a:xfrm>
          <a:prstGeom prst="rect">
            <a:avLst/>
          </a:prstGeom>
        </p:spPr>
      </p:pic>
      <p:pic>
        <p:nvPicPr>
          <p:cNvPr id="7" name="Picture 6" descr="IMG_1636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55"/>
          <a:stretch/>
        </p:blipFill>
        <p:spPr>
          <a:xfrm rot="5400000">
            <a:off x="2724239" y="2152561"/>
            <a:ext cx="3693023" cy="395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73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Concourse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inorFont>
  </a:fontScheme>
  <a:fmtScheme name="Concourse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65000" b="98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4171</TotalTime>
  <Words>266</Words>
  <Application>Microsoft Macintosh PowerPoint</Application>
  <PresentationFormat>Custom</PresentationFormat>
  <Paragraphs>84</Paragraphs>
  <Slides>16</Slides>
  <Notes>10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Concourse</vt:lpstr>
      <vt:lpstr>TEAM QUIETS 2017 SAE CSC DESIGN PRESENTATION</vt:lpstr>
      <vt:lpstr>Presentation content</vt:lpstr>
      <vt:lpstr>HPDI</vt:lpstr>
      <vt:lpstr>HPDI</vt:lpstr>
      <vt:lpstr>HPDI</vt:lpstr>
      <vt:lpstr>HPDI</vt:lpstr>
      <vt:lpstr>HPDI</vt:lpstr>
      <vt:lpstr>HPDI</vt:lpstr>
      <vt:lpstr>HPDI</vt:lpstr>
      <vt:lpstr>HPDI</vt:lpstr>
      <vt:lpstr>Dyno and Emissions Control</vt:lpstr>
      <vt:lpstr>Noise Reduction</vt:lpstr>
      <vt:lpstr>Noise Reduction</vt:lpstr>
      <vt:lpstr>Noise Reduction</vt:lpstr>
      <vt:lpstr>Conclusion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Conception d’un système de recirculation des gazs d’échappement</dc:title>
  <dc:creator>rayray</dc:creator>
  <cp:lastModifiedBy>kjhgh kdhgmjv</cp:lastModifiedBy>
  <cp:revision>230</cp:revision>
  <dcterms:created xsi:type="dcterms:W3CDTF">2013-12-08T12:34:22Z</dcterms:created>
  <dcterms:modified xsi:type="dcterms:W3CDTF">2017-03-08T14:22:11Z</dcterms:modified>
</cp:coreProperties>
</file>