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charts/chart1.xml" ContentType="application/vnd.openxmlformats-officedocument.drawingml.chart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tags/tag43.xml" ContentType="application/vnd.openxmlformats-officedocument.presentationml.tags+xml"/>
  <Override PartName="/ppt/charts/chart4.xml" ContentType="application/vnd.openxmlformats-officedocument.drawingml.chart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256" r:id="rId2"/>
    <p:sldId id="257" r:id="rId3"/>
    <p:sldId id="301" r:id="rId4"/>
    <p:sldId id="302" r:id="rId5"/>
    <p:sldId id="310" r:id="rId6"/>
    <p:sldId id="303" r:id="rId7"/>
    <p:sldId id="305" r:id="rId8"/>
    <p:sldId id="304" r:id="rId9"/>
    <p:sldId id="291" r:id="rId10"/>
    <p:sldId id="307" r:id="rId11"/>
    <p:sldId id="309" r:id="rId12"/>
    <p:sldId id="275" r:id="rId13"/>
    <p:sldId id="293" r:id="rId14"/>
    <p:sldId id="308" r:id="rId15"/>
    <p:sldId id="289" r:id="rId16"/>
    <p:sldId id="295" r:id="rId17"/>
    <p:sldId id="296" r:id="rId18"/>
    <p:sldId id="298" r:id="rId19"/>
    <p:sldId id="299" r:id="rId20"/>
    <p:sldId id="300" r:id="rId21"/>
    <p:sldId id="306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yno%20emissions%20600%20ace%20turbo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H:\A2013\MEC791\Calculs\dyno%20emissions%20600%20ace%20turbo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A2013\MEC791\Calculs\dyno%20emissions%20600%20ace%20turb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yno%20emissions%20600%20ace%20turb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dirty="0"/>
              <a:t>SFC </a:t>
            </a:r>
            <a:r>
              <a:rPr lang="en-US" dirty="0" smtClean="0"/>
              <a:t>(@ 4900 </a:t>
            </a:r>
            <a:r>
              <a:rPr lang="en-US" dirty="0"/>
              <a:t>RPM)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SFC (4900 RPM)</c:v>
          </c:tx>
          <c:xVal>
            <c:numRef>
              <c:f>SFC!$E$9:$E$13</c:f>
              <c:numCache>
                <c:formatCode>0.00</c:formatCode>
                <c:ptCount val="5"/>
                <c:pt idx="0">
                  <c:v>1</c:v>
                </c:pt>
                <c:pt idx="1">
                  <c:v>1.0204081632653061</c:v>
                </c:pt>
                <c:pt idx="2">
                  <c:v>1.0408163265306123</c:v>
                </c:pt>
                <c:pt idx="3">
                  <c:v>1.0612244897959184</c:v>
                </c:pt>
                <c:pt idx="4">
                  <c:v>1.08843537414966</c:v>
                </c:pt>
              </c:numCache>
            </c:numRef>
          </c:xVal>
          <c:yVal>
            <c:numRef>
              <c:f>SFC!$J$9:$J$13</c:f>
              <c:numCache>
                <c:formatCode>0.00</c:formatCode>
                <c:ptCount val="5"/>
                <c:pt idx="0">
                  <c:v>393.61010648118116</c:v>
                </c:pt>
                <c:pt idx="1">
                  <c:v>390.24216286173646</c:v>
                </c:pt>
                <c:pt idx="2">
                  <c:v>375.11339095105035</c:v>
                </c:pt>
                <c:pt idx="3">
                  <c:v>383.18034559515894</c:v>
                </c:pt>
                <c:pt idx="4">
                  <c:v>385.80038214623693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540224"/>
        <c:axId val="79542144"/>
      </c:scatterChart>
      <c:valAx>
        <c:axId val="79540224"/>
        <c:scaling>
          <c:orientation val="minMax"/>
          <c:min val="0.98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CA" sz="1400" dirty="0"/>
                  <a:t>Lambda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79542144"/>
        <c:crosses val="autoZero"/>
        <c:crossBetween val="midCat"/>
      </c:valAx>
      <c:valAx>
        <c:axId val="795421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CA" sz="1400" dirty="0"/>
                  <a:t>SFC (g/</a:t>
                </a:r>
                <a:r>
                  <a:rPr lang="fr-CA" sz="1400" dirty="0" err="1"/>
                  <a:t>kW-h</a:t>
                </a:r>
                <a:r>
                  <a:rPr lang="fr-CA" sz="1400" dirty="0"/>
                  <a:t>)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79540224"/>
        <c:crosses val="autoZero"/>
        <c:crossBetween val="midCat"/>
      </c:valAx>
      <c:spPr>
        <a:solidFill>
          <a:schemeClr val="dk1"/>
        </a:solidFill>
        <a:ln w="55000" cap="flat" cmpd="thickThin" algn="ctr">
          <a:solidFill>
            <a:schemeClr val="dk1">
              <a:shade val="50000"/>
            </a:schemeClr>
          </a:solidFill>
          <a:prstDash val="solid"/>
        </a:ln>
        <a:effectLst/>
      </c:spPr>
    </c:plotArea>
    <c:legend>
      <c:legendPos val="r"/>
      <c:layout/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NOx quantity without</a:t>
            </a:r>
            <a:r>
              <a:rPr lang="en-US" sz="1900" baseline="0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EGR valve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5828908405680057"/>
          <c:y val="0"/>
        </c:manualLayout>
      </c:layout>
      <c:overlay val="0"/>
    </c:title>
    <c:autoTitleDeleted val="0"/>
    <c:view3D>
      <c:rotX val="20"/>
      <c:rotY val="20"/>
      <c:depthPercent val="10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11836020497438"/>
          <c:y val="9.9300941040906476E-2"/>
          <c:w val="0.78155340236684512"/>
          <c:h val="0.78710780068078445"/>
        </c:manualLayout>
      </c:layout>
      <c:surface3DChart>
        <c:wireframe val="0"/>
        <c:ser>
          <c:idx val="0"/>
          <c:order val="0"/>
          <c:tx>
            <c:strRef>
              <c:f>'Résultats '!$B$26</c:f>
              <c:strCache>
                <c:ptCount val="1"/>
                <c:pt idx="0">
                  <c:v>15</c:v>
                </c:pt>
              </c:strCache>
            </c:strRef>
          </c:tx>
          <c:cat>
            <c:numRef>
              <c:f>'Résultats '!$C$27:$H$27</c:f>
              <c:numCache>
                <c:formatCode>General</c:formatCode>
                <c:ptCount val="6"/>
                <c:pt idx="0">
                  <c:v>3250</c:v>
                </c:pt>
                <c:pt idx="1">
                  <c:v>3750</c:v>
                </c:pt>
                <c:pt idx="2">
                  <c:v>4500</c:v>
                </c:pt>
                <c:pt idx="3">
                  <c:v>4750</c:v>
                </c:pt>
                <c:pt idx="4">
                  <c:v>5250</c:v>
                </c:pt>
                <c:pt idx="5">
                  <c:v>5500</c:v>
                </c:pt>
              </c:numCache>
            </c:numRef>
          </c:cat>
          <c:val>
            <c:numRef>
              <c:f>'Résultats '!$C$26:$H$26</c:f>
              <c:numCache>
                <c:formatCode>General</c:formatCode>
                <c:ptCount val="6"/>
                <c:pt idx="0">
                  <c:v>282</c:v>
                </c:pt>
              </c:numCache>
            </c:numRef>
          </c:val>
        </c:ser>
        <c:ser>
          <c:idx val="1"/>
          <c:order val="1"/>
          <c:tx>
            <c:strRef>
              <c:f>'Résultats '!$B$25</c:f>
              <c:strCache>
                <c:ptCount val="1"/>
                <c:pt idx="0">
                  <c:v>20</c:v>
                </c:pt>
              </c:strCache>
            </c:strRef>
          </c:tx>
          <c:cat>
            <c:numRef>
              <c:f>'Résultats '!$C$27:$H$27</c:f>
              <c:numCache>
                <c:formatCode>General</c:formatCode>
                <c:ptCount val="6"/>
                <c:pt idx="0">
                  <c:v>3250</c:v>
                </c:pt>
                <c:pt idx="1">
                  <c:v>3750</c:v>
                </c:pt>
                <c:pt idx="2">
                  <c:v>4500</c:v>
                </c:pt>
                <c:pt idx="3">
                  <c:v>4750</c:v>
                </c:pt>
                <c:pt idx="4">
                  <c:v>5250</c:v>
                </c:pt>
                <c:pt idx="5">
                  <c:v>5500</c:v>
                </c:pt>
              </c:numCache>
            </c:numRef>
          </c:cat>
          <c:val>
            <c:numRef>
              <c:f>'Résultats '!$C$25:$H$25</c:f>
              <c:numCache>
                <c:formatCode>General</c:formatCode>
                <c:ptCount val="6"/>
                <c:pt idx="0">
                  <c:v>315</c:v>
                </c:pt>
                <c:pt idx="1">
                  <c:v>303</c:v>
                </c:pt>
              </c:numCache>
            </c:numRef>
          </c:val>
        </c:ser>
        <c:ser>
          <c:idx val="2"/>
          <c:order val="2"/>
          <c:tx>
            <c:strRef>
              <c:f>'Résultats '!$B$24</c:f>
              <c:strCache>
                <c:ptCount val="1"/>
                <c:pt idx="0">
                  <c:v>25</c:v>
                </c:pt>
              </c:strCache>
            </c:strRef>
          </c:tx>
          <c:cat>
            <c:numRef>
              <c:f>'Résultats '!$C$27:$H$27</c:f>
              <c:numCache>
                <c:formatCode>General</c:formatCode>
                <c:ptCount val="6"/>
                <c:pt idx="0">
                  <c:v>3250</c:v>
                </c:pt>
                <c:pt idx="1">
                  <c:v>3750</c:v>
                </c:pt>
                <c:pt idx="2">
                  <c:v>4500</c:v>
                </c:pt>
                <c:pt idx="3">
                  <c:v>4750</c:v>
                </c:pt>
                <c:pt idx="4">
                  <c:v>5250</c:v>
                </c:pt>
                <c:pt idx="5">
                  <c:v>5500</c:v>
                </c:pt>
              </c:numCache>
            </c:numRef>
          </c:cat>
          <c:val>
            <c:numRef>
              <c:f>'Résultats '!$C$24:$H$24</c:f>
              <c:numCache>
                <c:formatCode>General</c:formatCode>
                <c:ptCount val="6"/>
                <c:pt idx="0">
                  <c:v>338</c:v>
                </c:pt>
                <c:pt idx="1">
                  <c:v>347</c:v>
                </c:pt>
                <c:pt idx="2">
                  <c:v>310</c:v>
                </c:pt>
                <c:pt idx="3">
                  <c:v>367</c:v>
                </c:pt>
                <c:pt idx="4">
                  <c:v>355</c:v>
                </c:pt>
              </c:numCache>
            </c:numRef>
          </c:val>
        </c:ser>
        <c:ser>
          <c:idx val="3"/>
          <c:order val="3"/>
          <c:tx>
            <c:strRef>
              <c:f>'Résultats '!$B$23</c:f>
              <c:strCache>
                <c:ptCount val="1"/>
                <c:pt idx="0">
                  <c:v>30</c:v>
                </c:pt>
              </c:strCache>
            </c:strRef>
          </c:tx>
          <c:cat>
            <c:numRef>
              <c:f>'Résultats '!$C$27:$H$27</c:f>
              <c:numCache>
                <c:formatCode>General</c:formatCode>
                <c:ptCount val="6"/>
                <c:pt idx="0">
                  <c:v>3250</c:v>
                </c:pt>
                <c:pt idx="1">
                  <c:v>3750</c:v>
                </c:pt>
                <c:pt idx="2">
                  <c:v>4500</c:v>
                </c:pt>
                <c:pt idx="3">
                  <c:v>4750</c:v>
                </c:pt>
                <c:pt idx="4">
                  <c:v>5250</c:v>
                </c:pt>
                <c:pt idx="5">
                  <c:v>5500</c:v>
                </c:pt>
              </c:numCache>
            </c:numRef>
          </c:cat>
          <c:val>
            <c:numRef>
              <c:f>'Résultats '!$C$23:$H$23</c:f>
              <c:numCache>
                <c:formatCode>General</c:formatCode>
                <c:ptCount val="6"/>
                <c:pt idx="0">
                  <c:v>348</c:v>
                </c:pt>
                <c:pt idx="1">
                  <c:v>380</c:v>
                </c:pt>
                <c:pt idx="2">
                  <c:v>306</c:v>
                </c:pt>
                <c:pt idx="3">
                  <c:v>377</c:v>
                </c:pt>
                <c:pt idx="4">
                  <c:v>308</c:v>
                </c:pt>
                <c:pt idx="5">
                  <c:v>304</c:v>
                </c:pt>
              </c:numCache>
            </c:numRef>
          </c:val>
        </c:ser>
        <c:ser>
          <c:idx val="4"/>
          <c:order val="4"/>
          <c:tx>
            <c:strRef>
              <c:f>'Résultats '!$B$22</c:f>
              <c:strCache>
                <c:ptCount val="1"/>
                <c:pt idx="0">
                  <c:v>35</c:v>
                </c:pt>
              </c:strCache>
            </c:strRef>
          </c:tx>
          <c:cat>
            <c:numRef>
              <c:f>'Résultats '!$C$27:$H$27</c:f>
              <c:numCache>
                <c:formatCode>General</c:formatCode>
                <c:ptCount val="6"/>
                <c:pt idx="0">
                  <c:v>3250</c:v>
                </c:pt>
                <c:pt idx="1">
                  <c:v>3750</c:v>
                </c:pt>
                <c:pt idx="2">
                  <c:v>4500</c:v>
                </c:pt>
                <c:pt idx="3">
                  <c:v>4750</c:v>
                </c:pt>
                <c:pt idx="4">
                  <c:v>5250</c:v>
                </c:pt>
                <c:pt idx="5">
                  <c:v>5500</c:v>
                </c:pt>
              </c:numCache>
            </c:numRef>
          </c:cat>
          <c:val>
            <c:numRef>
              <c:f>'Résultats '!$C$22:$H$22</c:f>
              <c:numCache>
                <c:formatCode>General</c:formatCode>
                <c:ptCount val="6"/>
                <c:pt idx="0">
                  <c:v>362</c:v>
                </c:pt>
                <c:pt idx="1">
                  <c:v>390</c:v>
                </c:pt>
                <c:pt idx="2">
                  <c:v>335</c:v>
                </c:pt>
                <c:pt idx="3">
                  <c:v>362</c:v>
                </c:pt>
                <c:pt idx="4">
                  <c:v>291</c:v>
                </c:pt>
                <c:pt idx="5">
                  <c:v>290</c:v>
                </c:pt>
              </c:numCache>
            </c:numRef>
          </c:val>
        </c:ser>
        <c:ser>
          <c:idx val="5"/>
          <c:order val="5"/>
          <c:tx>
            <c:strRef>
              <c:f>'Résultats '!$B$21</c:f>
              <c:strCache>
                <c:ptCount val="1"/>
                <c:pt idx="0">
                  <c:v>40</c:v>
                </c:pt>
              </c:strCache>
            </c:strRef>
          </c:tx>
          <c:cat>
            <c:numRef>
              <c:f>'Résultats '!$C$27:$H$27</c:f>
              <c:numCache>
                <c:formatCode>General</c:formatCode>
                <c:ptCount val="6"/>
                <c:pt idx="0">
                  <c:v>3250</c:v>
                </c:pt>
                <c:pt idx="1">
                  <c:v>3750</c:v>
                </c:pt>
                <c:pt idx="2">
                  <c:v>4500</c:v>
                </c:pt>
                <c:pt idx="3">
                  <c:v>4750</c:v>
                </c:pt>
                <c:pt idx="4">
                  <c:v>5250</c:v>
                </c:pt>
                <c:pt idx="5">
                  <c:v>5500</c:v>
                </c:pt>
              </c:numCache>
            </c:numRef>
          </c:cat>
          <c:val>
            <c:numRef>
              <c:f>'Résultats '!$C$21:$H$21</c:f>
              <c:numCache>
                <c:formatCode>General</c:formatCode>
                <c:ptCount val="6"/>
                <c:pt idx="0">
                  <c:v>366</c:v>
                </c:pt>
                <c:pt idx="1">
                  <c:v>395</c:v>
                </c:pt>
                <c:pt idx="2">
                  <c:v>318</c:v>
                </c:pt>
                <c:pt idx="3">
                  <c:v>350</c:v>
                </c:pt>
                <c:pt idx="4">
                  <c:v>287</c:v>
                </c:pt>
                <c:pt idx="5">
                  <c:v>296</c:v>
                </c:pt>
              </c:numCache>
            </c:numRef>
          </c:val>
        </c:ser>
        <c:ser>
          <c:idx val="6"/>
          <c:order val="6"/>
          <c:tx>
            <c:v>TPS</c:v>
          </c:tx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bandFmts/>
        <c:axId val="81805696"/>
        <c:axId val="81807616"/>
        <c:axId val="81801216"/>
      </c:surface3DChart>
      <c:catAx>
        <c:axId val="81805696"/>
        <c:scaling>
          <c:orientation val="maxMin"/>
        </c:scaling>
        <c:delete val="0"/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fr-CA" sz="1400" dirty="0">
                    <a:latin typeface="Times New Roman" pitchFamily="18" charset="0"/>
                    <a:cs typeface="Times New Roman" pitchFamily="18" charset="0"/>
                  </a:rPr>
                  <a:t>RPM</a:t>
                </a:r>
              </a:p>
            </c:rich>
          </c:tx>
          <c:layout>
            <c:manualLayout>
              <c:xMode val="edge"/>
              <c:yMode val="edge"/>
              <c:x val="0.28309836270466204"/>
              <c:y val="0.89590764569063008"/>
            </c:manualLayout>
          </c:layout>
          <c:overlay val="0"/>
        </c:title>
        <c:numFmt formatCode="General" sourceLinked="1"/>
        <c:majorTickMark val="out"/>
        <c:minorTickMark val="out"/>
        <c:tickLblPos val="low"/>
        <c:crossAx val="81807616"/>
        <c:crosses val="autoZero"/>
        <c:auto val="1"/>
        <c:lblAlgn val="ctr"/>
        <c:lblOffset val="100"/>
        <c:noMultiLvlLbl val="0"/>
      </c:catAx>
      <c:valAx>
        <c:axId val="81807616"/>
        <c:scaling>
          <c:orientation val="minMax"/>
          <c:min val="200"/>
        </c:scaling>
        <c:delete val="0"/>
        <c:axPos val="r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CA"/>
                  <a:t>Qty NOx (ppm)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high"/>
        <c:crossAx val="81805696"/>
        <c:crosses val="autoZero"/>
        <c:crossBetween val="between"/>
      </c:valAx>
      <c:serAx>
        <c:axId val="81801216"/>
        <c:scaling>
          <c:orientation val="minMax"/>
        </c:scaling>
        <c:delete val="0"/>
        <c:axPos val="b"/>
        <c:minorGridlines/>
        <c:majorTickMark val="out"/>
        <c:minorTickMark val="out"/>
        <c:tickLblPos val="low"/>
        <c:crossAx val="81807616"/>
        <c:crosses val="autoZero"/>
      </c:serAx>
    </c:plotArea>
    <c:legend>
      <c:legendPos val="r"/>
      <c:layout>
        <c:manualLayout>
          <c:xMode val="edge"/>
          <c:yMode val="edge"/>
          <c:x val="0.79875203099612557"/>
          <c:y val="0.12186543755201337"/>
          <c:w val="0.20025590551181105"/>
          <c:h val="0.39204148261955074"/>
        </c:manualLayout>
      </c:layout>
      <c:overlay val="0"/>
      <c:txPr>
        <a:bodyPr/>
        <a:lstStyle/>
        <a:p>
          <a:pPr rtl="0">
            <a:defRPr/>
          </a:pPr>
          <a:endParaRPr lang="fr-FR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NOx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quantity</a:t>
            </a:r>
            <a:r>
              <a:rPr lang="en-US" sz="1900" baseline="0" dirty="0" smtClean="0">
                <a:latin typeface="Times New Roman" pitchFamily="18" charset="0"/>
                <a:cs typeface="Times New Roman" pitchFamily="18" charset="0"/>
              </a:rPr>
              <a:t> with EGR valve activated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410387337946393"/>
          <c:y val="9.424259837342816E-2"/>
        </c:manualLayout>
      </c:layout>
      <c:overlay val="0"/>
    </c:title>
    <c:autoTitleDeleted val="0"/>
    <c:view3D>
      <c:rotX val="20"/>
      <c:rotY val="20"/>
      <c:depthPercent val="10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404795991410165"/>
          <c:y val="0.2085484580699602"/>
          <c:w val="0.78155340236684512"/>
          <c:h val="0.7146388408765979"/>
        </c:manualLayout>
      </c:layout>
      <c:surface3DChart>
        <c:wireframe val="0"/>
        <c:ser>
          <c:idx val="0"/>
          <c:order val="0"/>
          <c:tx>
            <c:strRef>
              <c:f>'Résultats '!$B$26</c:f>
              <c:strCache>
                <c:ptCount val="1"/>
                <c:pt idx="0">
                  <c:v>15</c:v>
                </c:pt>
              </c:strCache>
            </c:strRef>
          </c:tx>
          <c:cat>
            <c:numRef>
              <c:f>'Résultats '!$C$27:$H$27</c:f>
              <c:numCache>
                <c:formatCode>General</c:formatCode>
                <c:ptCount val="6"/>
                <c:pt idx="0">
                  <c:v>3250</c:v>
                </c:pt>
                <c:pt idx="1">
                  <c:v>3750</c:v>
                </c:pt>
                <c:pt idx="2">
                  <c:v>4500</c:v>
                </c:pt>
                <c:pt idx="3">
                  <c:v>4750</c:v>
                </c:pt>
                <c:pt idx="4">
                  <c:v>5250</c:v>
                </c:pt>
                <c:pt idx="5">
                  <c:v>5500</c:v>
                </c:pt>
              </c:numCache>
            </c:numRef>
          </c:cat>
          <c:val>
            <c:numRef>
              <c:f>'Résultats '!$C$26:$H$26</c:f>
              <c:numCache>
                <c:formatCode>General</c:formatCode>
                <c:ptCount val="6"/>
                <c:pt idx="0">
                  <c:v>205</c:v>
                </c:pt>
              </c:numCache>
            </c:numRef>
          </c:val>
        </c:ser>
        <c:ser>
          <c:idx val="1"/>
          <c:order val="1"/>
          <c:tx>
            <c:strRef>
              <c:f>'Résultats '!$B$25</c:f>
              <c:strCache>
                <c:ptCount val="1"/>
                <c:pt idx="0">
                  <c:v>20</c:v>
                </c:pt>
              </c:strCache>
            </c:strRef>
          </c:tx>
          <c:cat>
            <c:numRef>
              <c:f>'Résultats '!$C$27:$H$27</c:f>
              <c:numCache>
                <c:formatCode>General</c:formatCode>
                <c:ptCount val="6"/>
                <c:pt idx="0">
                  <c:v>3250</c:v>
                </c:pt>
                <c:pt idx="1">
                  <c:v>3750</c:v>
                </c:pt>
                <c:pt idx="2">
                  <c:v>4500</c:v>
                </c:pt>
                <c:pt idx="3">
                  <c:v>4750</c:v>
                </c:pt>
                <c:pt idx="4">
                  <c:v>5250</c:v>
                </c:pt>
                <c:pt idx="5">
                  <c:v>5500</c:v>
                </c:pt>
              </c:numCache>
            </c:numRef>
          </c:cat>
          <c:val>
            <c:numRef>
              <c:f>'Résultats '!$C$25:$H$25</c:f>
              <c:numCache>
                <c:formatCode>General</c:formatCode>
                <c:ptCount val="6"/>
                <c:pt idx="0">
                  <c:v>239</c:v>
                </c:pt>
                <c:pt idx="1">
                  <c:v>210</c:v>
                </c:pt>
              </c:numCache>
            </c:numRef>
          </c:val>
        </c:ser>
        <c:ser>
          <c:idx val="2"/>
          <c:order val="2"/>
          <c:tx>
            <c:strRef>
              <c:f>'Résultats '!$B$24</c:f>
              <c:strCache>
                <c:ptCount val="1"/>
                <c:pt idx="0">
                  <c:v>25</c:v>
                </c:pt>
              </c:strCache>
            </c:strRef>
          </c:tx>
          <c:cat>
            <c:numRef>
              <c:f>'Résultats '!$C$27:$H$27</c:f>
              <c:numCache>
                <c:formatCode>General</c:formatCode>
                <c:ptCount val="6"/>
                <c:pt idx="0">
                  <c:v>3250</c:v>
                </c:pt>
                <c:pt idx="1">
                  <c:v>3750</c:v>
                </c:pt>
                <c:pt idx="2">
                  <c:v>4500</c:v>
                </c:pt>
                <c:pt idx="3">
                  <c:v>4750</c:v>
                </c:pt>
                <c:pt idx="4">
                  <c:v>5250</c:v>
                </c:pt>
                <c:pt idx="5">
                  <c:v>5500</c:v>
                </c:pt>
              </c:numCache>
            </c:numRef>
          </c:cat>
          <c:val>
            <c:numRef>
              <c:f>'Résultats '!$C$24:$H$24</c:f>
              <c:numCache>
                <c:formatCode>General</c:formatCode>
                <c:ptCount val="6"/>
                <c:pt idx="0">
                  <c:v>258</c:v>
                </c:pt>
                <c:pt idx="1">
                  <c:v>213</c:v>
                </c:pt>
                <c:pt idx="2">
                  <c:v>243</c:v>
                </c:pt>
                <c:pt idx="3">
                  <c:v>274</c:v>
                </c:pt>
                <c:pt idx="4">
                  <c:v>251</c:v>
                </c:pt>
              </c:numCache>
            </c:numRef>
          </c:val>
        </c:ser>
        <c:ser>
          <c:idx val="3"/>
          <c:order val="3"/>
          <c:tx>
            <c:strRef>
              <c:f>'Résultats '!$B$23</c:f>
              <c:strCache>
                <c:ptCount val="1"/>
                <c:pt idx="0">
                  <c:v>30</c:v>
                </c:pt>
              </c:strCache>
            </c:strRef>
          </c:tx>
          <c:cat>
            <c:numRef>
              <c:f>'Résultats '!$C$27:$H$27</c:f>
              <c:numCache>
                <c:formatCode>General</c:formatCode>
                <c:ptCount val="6"/>
                <c:pt idx="0">
                  <c:v>3250</c:v>
                </c:pt>
                <c:pt idx="1">
                  <c:v>3750</c:v>
                </c:pt>
                <c:pt idx="2">
                  <c:v>4500</c:v>
                </c:pt>
                <c:pt idx="3">
                  <c:v>4750</c:v>
                </c:pt>
                <c:pt idx="4">
                  <c:v>5250</c:v>
                </c:pt>
                <c:pt idx="5">
                  <c:v>5500</c:v>
                </c:pt>
              </c:numCache>
            </c:numRef>
          </c:cat>
          <c:val>
            <c:numRef>
              <c:f>'Résultats '!$C$23:$H$23</c:f>
              <c:numCache>
                <c:formatCode>General</c:formatCode>
                <c:ptCount val="6"/>
                <c:pt idx="0">
                  <c:v>265</c:v>
                </c:pt>
                <c:pt idx="1">
                  <c:v>233</c:v>
                </c:pt>
                <c:pt idx="2">
                  <c:v>257</c:v>
                </c:pt>
                <c:pt idx="3">
                  <c:v>264</c:v>
                </c:pt>
                <c:pt idx="4">
                  <c:v>222</c:v>
                </c:pt>
                <c:pt idx="5">
                  <c:v>204</c:v>
                </c:pt>
              </c:numCache>
            </c:numRef>
          </c:val>
        </c:ser>
        <c:ser>
          <c:idx val="4"/>
          <c:order val="4"/>
          <c:tx>
            <c:strRef>
              <c:f>'Résultats '!$B$22</c:f>
              <c:strCache>
                <c:ptCount val="1"/>
                <c:pt idx="0">
                  <c:v>35</c:v>
                </c:pt>
              </c:strCache>
            </c:strRef>
          </c:tx>
          <c:cat>
            <c:numRef>
              <c:f>'Résultats '!$C$27:$H$27</c:f>
              <c:numCache>
                <c:formatCode>General</c:formatCode>
                <c:ptCount val="6"/>
                <c:pt idx="0">
                  <c:v>3250</c:v>
                </c:pt>
                <c:pt idx="1">
                  <c:v>3750</c:v>
                </c:pt>
                <c:pt idx="2">
                  <c:v>4500</c:v>
                </c:pt>
                <c:pt idx="3">
                  <c:v>4750</c:v>
                </c:pt>
                <c:pt idx="4">
                  <c:v>5250</c:v>
                </c:pt>
                <c:pt idx="5">
                  <c:v>5500</c:v>
                </c:pt>
              </c:numCache>
            </c:numRef>
          </c:cat>
          <c:val>
            <c:numRef>
              <c:f>'Résultats '!$C$22:$H$22</c:f>
              <c:numCache>
                <c:formatCode>General</c:formatCode>
                <c:ptCount val="6"/>
                <c:pt idx="0">
                  <c:v>272</c:v>
                </c:pt>
                <c:pt idx="1">
                  <c:v>242</c:v>
                </c:pt>
                <c:pt idx="2">
                  <c:v>240</c:v>
                </c:pt>
                <c:pt idx="3">
                  <c:v>258</c:v>
                </c:pt>
                <c:pt idx="4">
                  <c:v>214</c:v>
                </c:pt>
                <c:pt idx="5">
                  <c:v>204</c:v>
                </c:pt>
              </c:numCache>
            </c:numRef>
          </c:val>
        </c:ser>
        <c:ser>
          <c:idx val="5"/>
          <c:order val="5"/>
          <c:tx>
            <c:strRef>
              <c:f>'Résultats '!$B$21</c:f>
              <c:strCache>
                <c:ptCount val="1"/>
                <c:pt idx="0">
                  <c:v>40</c:v>
                </c:pt>
              </c:strCache>
            </c:strRef>
          </c:tx>
          <c:cat>
            <c:numRef>
              <c:f>'Résultats '!$C$27:$H$27</c:f>
              <c:numCache>
                <c:formatCode>General</c:formatCode>
                <c:ptCount val="6"/>
                <c:pt idx="0">
                  <c:v>3250</c:v>
                </c:pt>
                <c:pt idx="1">
                  <c:v>3750</c:v>
                </c:pt>
                <c:pt idx="2">
                  <c:v>4500</c:v>
                </c:pt>
                <c:pt idx="3">
                  <c:v>4750</c:v>
                </c:pt>
                <c:pt idx="4">
                  <c:v>5250</c:v>
                </c:pt>
                <c:pt idx="5">
                  <c:v>5500</c:v>
                </c:pt>
              </c:numCache>
            </c:numRef>
          </c:cat>
          <c:val>
            <c:numRef>
              <c:f>'Résultats '!$C$21:$H$21</c:f>
              <c:numCache>
                <c:formatCode>General</c:formatCode>
                <c:ptCount val="6"/>
                <c:pt idx="0">
                  <c:v>290</c:v>
                </c:pt>
                <c:pt idx="1">
                  <c:v>247</c:v>
                </c:pt>
                <c:pt idx="2">
                  <c:v>234</c:v>
                </c:pt>
                <c:pt idx="3">
                  <c:v>252</c:v>
                </c:pt>
                <c:pt idx="4">
                  <c:v>215</c:v>
                </c:pt>
                <c:pt idx="5">
                  <c:v>209</c:v>
                </c:pt>
              </c:numCache>
            </c:numRef>
          </c:val>
        </c:ser>
        <c:ser>
          <c:idx val="6"/>
          <c:order val="6"/>
          <c:tx>
            <c:v>TPS</c:v>
          </c:tx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bandFmts/>
        <c:axId val="81853440"/>
        <c:axId val="89269376"/>
        <c:axId val="89264576"/>
      </c:surface3DChart>
      <c:catAx>
        <c:axId val="81853440"/>
        <c:scaling>
          <c:orientation val="maxMin"/>
        </c:scaling>
        <c:delete val="0"/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fr-CA" sz="1400" dirty="0">
                    <a:latin typeface="Times New Roman" pitchFamily="18" charset="0"/>
                    <a:cs typeface="Times New Roman" pitchFamily="18" charset="0"/>
                  </a:rPr>
                  <a:t>RPM</a:t>
                </a:r>
              </a:p>
            </c:rich>
          </c:tx>
          <c:layout>
            <c:manualLayout>
              <c:xMode val="edge"/>
              <c:yMode val="edge"/>
              <c:x val="0.41313489222938043"/>
              <c:y val="0.90180869403158925"/>
            </c:manualLayout>
          </c:layout>
          <c:overlay val="0"/>
        </c:title>
        <c:numFmt formatCode="General" sourceLinked="1"/>
        <c:majorTickMark val="out"/>
        <c:minorTickMark val="out"/>
        <c:tickLblPos val="low"/>
        <c:crossAx val="89269376"/>
        <c:crosses val="autoZero"/>
        <c:auto val="1"/>
        <c:lblAlgn val="ctr"/>
        <c:lblOffset val="100"/>
        <c:noMultiLvlLbl val="0"/>
      </c:catAx>
      <c:valAx>
        <c:axId val="89269376"/>
        <c:scaling>
          <c:orientation val="minMax"/>
          <c:max val="400"/>
          <c:min val="200"/>
        </c:scaling>
        <c:delete val="0"/>
        <c:axPos val="r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CA"/>
                  <a:t>Qty NOx (ppm)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high"/>
        <c:crossAx val="81853440"/>
        <c:crosses val="autoZero"/>
        <c:crossBetween val="between"/>
      </c:valAx>
      <c:serAx>
        <c:axId val="89264576"/>
        <c:scaling>
          <c:orientation val="minMax"/>
        </c:scaling>
        <c:delete val="0"/>
        <c:axPos val="b"/>
        <c:minorGridlines/>
        <c:majorTickMark val="out"/>
        <c:minorTickMark val="out"/>
        <c:tickLblPos val="low"/>
        <c:crossAx val="89269376"/>
        <c:crosses val="autoZero"/>
      </c:serAx>
    </c:plotArea>
    <c:legend>
      <c:legendPos val="r"/>
      <c:layout>
        <c:manualLayout>
          <c:xMode val="edge"/>
          <c:yMode val="edge"/>
          <c:x val="0.79875203099612557"/>
          <c:y val="0.15384375733521116"/>
          <c:w val="0.20025590551181105"/>
          <c:h val="0.39204148261955074"/>
        </c:manualLayout>
      </c:layout>
      <c:overlay val="0"/>
      <c:txPr>
        <a:bodyPr/>
        <a:lstStyle/>
        <a:p>
          <a:pPr rtl="0">
            <a:defRPr/>
          </a:pPr>
          <a:endParaRPr lang="fr-FR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/>
              <a:t>5 Mode Emissions Testing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HC</c:v>
          </c:tx>
          <c:invertIfNegative val="0"/>
          <c:val>
            <c:numRef>
              <c:f>'5-mode testing (with catalyst)'!$D$10:$H$10</c:f>
              <c:numCache>
                <c:formatCode>General</c:formatCode>
                <c:ptCount val="5"/>
                <c:pt idx="0">
                  <c:v>59</c:v>
                </c:pt>
                <c:pt idx="1">
                  <c:v>56</c:v>
                </c:pt>
                <c:pt idx="2">
                  <c:v>34</c:v>
                </c:pt>
                <c:pt idx="3">
                  <c:v>27</c:v>
                </c:pt>
                <c:pt idx="4">
                  <c:v>16</c:v>
                </c:pt>
              </c:numCache>
            </c:numRef>
          </c:val>
        </c:ser>
        <c:ser>
          <c:idx val="2"/>
          <c:order val="2"/>
          <c:tx>
            <c:v>NOx</c:v>
          </c:tx>
          <c:spPr>
            <a:ln>
              <a:solidFill>
                <a:schemeClr val="tx1">
                  <a:tint val="75000"/>
                </a:schemeClr>
              </a:solidFill>
            </a:ln>
          </c:spPr>
          <c:invertIfNegative val="0"/>
          <c:val>
            <c:numRef>
              <c:f>'5-mode testing (with catalyst)'!$D$16:$H$16</c:f>
              <c:numCache>
                <c:formatCode>General</c:formatCode>
                <c:ptCount val="5"/>
                <c:pt idx="0">
                  <c:v>59</c:v>
                </c:pt>
                <c:pt idx="1">
                  <c:v>49</c:v>
                </c:pt>
                <c:pt idx="2">
                  <c:v>66</c:v>
                </c:pt>
                <c:pt idx="3">
                  <c:v>420</c:v>
                </c:pt>
                <c:pt idx="4">
                  <c:v>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89308544"/>
        <c:axId val="89392640"/>
      </c:barChart>
      <c:barChart>
        <c:barDir val="col"/>
        <c:grouping val="clustered"/>
        <c:varyColors val="0"/>
        <c:ser>
          <c:idx val="1"/>
          <c:order val="1"/>
          <c:tx>
            <c:v>CO</c:v>
          </c:tx>
          <c:invertIfNegative val="0"/>
          <c:val>
            <c:numRef>
              <c:f>'5-mode testing (with catalyst)'!$D$13:$H$13</c:f>
              <c:numCache>
                <c:formatCode>General</c:formatCode>
                <c:ptCount val="5"/>
                <c:pt idx="0">
                  <c:v>5.45</c:v>
                </c:pt>
                <c:pt idx="1">
                  <c:v>5.04</c:v>
                </c:pt>
                <c:pt idx="2">
                  <c:v>0.93</c:v>
                </c:pt>
                <c:pt idx="3">
                  <c:v>0.01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0"/>
        <c:overlap val="-100"/>
        <c:axId val="89400832"/>
        <c:axId val="89394560"/>
      </c:barChart>
      <c:catAx>
        <c:axId val="89308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CA" sz="1400" dirty="0"/>
                  <a:t>Test Mode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89392640"/>
        <c:crosses val="autoZero"/>
        <c:auto val="1"/>
        <c:lblAlgn val="ctr"/>
        <c:lblOffset val="100"/>
        <c:noMultiLvlLbl val="0"/>
      </c:catAx>
      <c:valAx>
        <c:axId val="893926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CA" sz="1400" dirty="0"/>
                  <a:t>HC</a:t>
                </a:r>
                <a:r>
                  <a:rPr lang="fr-CA" sz="1400" baseline="0" dirty="0"/>
                  <a:t> and </a:t>
                </a:r>
                <a:r>
                  <a:rPr lang="fr-CA" sz="1400" baseline="0" dirty="0" err="1"/>
                  <a:t>NOx</a:t>
                </a:r>
                <a:r>
                  <a:rPr lang="fr-CA" sz="1400" dirty="0"/>
                  <a:t> (ppm)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308544"/>
        <c:crosses val="autoZero"/>
        <c:crossBetween val="between"/>
      </c:valAx>
      <c:valAx>
        <c:axId val="8939456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CA" sz="1400" dirty="0"/>
                  <a:t> CO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400832"/>
        <c:crosses val="max"/>
        <c:crossBetween val="between"/>
      </c:valAx>
      <c:catAx>
        <c:axId val="89400832"/>
        <c:scaling>
          <c:orientation val="minMax"/>
        </c:scaling>
        <c:delete val="1"/>
        <c:axPos val="b"/>
        <c:majorTickMark val="out"/>
        <c:minorTickMark val="none"/>
        <c:tickLblPos val="nextTo"/>
        <c:crossAx val="8939456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91801922329153296"/>
          <c:y val="0.24665233686067026"/>
          <c:w val="6.3462258189948481E-2"/>
          <c:h val="0.1781640211640211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0.4717</cdr:y>
    </cdr:from>
    <cdr:to>
      <cdr:x>0.17246</cdr:x>
      <cdr:y>0.60125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-2057400" y="1905000"/>
          <a:ext cx="1025033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9pPr>
        </a:lstStyle>
        <a:p xmlns:a="http://schemas.openxmlformats.org/drawingml/2006/main">
          <a:r>
            <a:rPr lang="fr-CA" sz="1400" b="1" dirty="0" err="1" smtClean="0">
              <a:latin typeface="Times New Roman" pitchFamily="18" charset="0"/>
              <a:cs typeface="Times New Roman" pitchFamily="18" charset="0"/>
            </a:rPr>
            <a:t>NOx</a:t>
          </a:r>
          <a:r>
            <a:rPr lang="fr-CA" sz="1400" b="1" dirty="0" smtClean="0">
              <a:latin typeface="Times New Roman" pitchFamily="18" charset="0"/>
              <a:cs typeface="Times New Roman" pitchFamily="18" charset="0"/>
            </a:rPr>
            <a:t> (ppm)</a:t>
          </a:r>
          <a:endParaRPr lang="en-US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0.77907</cdr:x>
      <cdr:y>0.73416</cdr:y>
    </cdr:from>
    <cdr:to>
      <cdr:x>0.99931</cdr:x>
      <cdr:y>0.80648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5105400" y="3124200"/>
          <a:ext cx="144327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fr-CA" sz="1400" b="1" dirty="0" smtClean="0">
              <a:latin typeface="Times New Roman" pitchFamily="18" charset="0"/>
              <a:cs typeface="Times New Roman" pitchFamily="18" charset="0"/>
            </a:rPr>
            <a:t>TPS (%)</a:t>
          </a:r>
          <a:endParaRPr lang="en-US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0.0202</cdr:x>
      <cdr:y>0.52071</cdr:y>
    </cdr:from>
    <cdr:to>
      <cdr:x>0.19265</cdr:x>
      <cdr:y>0.58444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52400" y="2514600"/>
          <a:ext cx="130092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fr-CA" sz="1400" b="1" dirty="0" err="1" smtClean="0">
              <a:latin typeface="Times New Roman" pitchFamily="18" charset="0"/>
              <a:cs typeface="Times New Roman" pitchFamily="18" charset="0"/>
            </a:rPr>
            <a:t>NOx</a:t>
          </a:r>
          <a:r>
            <a:rPr lang="fr-CA" sz="1400" b="1" dirty="0" smtClean="0">
              <a:latin typeface="Times New Roman" pitchFamily="18" charset="0"/>
              <a:cs typeface="Times New Roman" pitchFamily="18" charset="0"/>
            </a:rPr>
            <a:t> (ppm)</a:t>
          </a:r>
          <a:endParaRPr lang="en-US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0.79488</cdr:x>
      <cdr:y>0.77318</cdr:y>
    </cdr:from>
    <cdr:to>
      <cdr:x>1</cdr:x>
      <cdr:y>0.83691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5996416" y="3733800"/>
          <a:ext cx="154738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9pPr>
        </a:lstStyle>
        <a:p xmlns:a="http://schemas.openxmlformats.org/drawingml/2006/main">
          <a:r>
            <a:rPr lang="fr-CA" sz="1400" b="1" dirty="0" smtClean="0">
              <a:latin typeface="Times New Roman" pitchFamily="18" charset="0"/>
              <a:cs typeface="Times New Roman" pitchFamily="18" charset="0"/>
            </a:rPr>
            <a:t>TPS (%)</a:t>
          </a:r>
          <a:endParaRPr lang="en-US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3DD21-5A1D-4C15-8E12-09EF2804792E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1F398-4A4B-4455-A9DE-229F5B7C443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02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1F398-4A4B-4455-A9DE-229F5B7C443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540042-EF71-422B-9E0B-B2E21C369E8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5E807A-C58A-464A-8700-F2D19F17E10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40042-EF71-422B-9E0B-B2E21C369E8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5E807A-C58A-464A-8700-F2D19F17E10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40042-EF71-422B-9E0B-B2E21C369E8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5E807A-C58A-464A-8700-F2D19F17E10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40042-EF71-422B-9E0B-B2E21C369E8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5E807A-C58A-464A-8700-F2D19F17E10A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40042-EF71-422B-9E0B-B2E21C369E8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5E807A-C58A-464A-8700-F2D19F17E10A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40042-EF71-422B-9E0B-B2E21C369E8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5E807A-C58A-464A-8700-F2D19F17E10A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40042-EF71-422B-9E0B-B2E21C369E8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5E807A-C58A-464A-8700-F2D19F17E10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40042-EF71-422B-9E0B-B2E21C369E8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5E807A-C58A-464A-8700-F2D19F17E10A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40042-EF71-422B-9E0B-B2E21C369E8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5E807A-C58A-464A-8700-F2D19F17E10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C540042-EF71-422B-9E0B-B2E21C369E8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5E807A-C58A-464A-8700-F2D19F17E10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540042-EF71-422B-9E0B-B2E21C369E8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5E807A-C58A-464A-8700-F2D19F17E10A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C540042-EF71-422B-9E0B-B2E21C369E85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15E807A-C58A-464A-8700-F2D19F17E10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13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15.jp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16.emf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.xml"/><Relationship Id="rId7" Type="http://schemas.openxmlformats.org/officeDocument/2006/relationships/image" Target="../media/image4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3.png"/><Relationship Id="rId5" Type="http://schemas.openxmlformats.org/officeDocument/2006/relationships/image" Target="../media/image19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6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22.xml"/><Relationship Id="rId7" Type="http://schemas.openxmlformats.org/officeDocument/2006/relationships/image" Target="../media/image8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12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2630_515680995163297_1654718224_n copy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 l="26954" t="19098" r="38541" b="21332"/>
          <a:stretch>
            <a:fillRect/>
          </a:stretch>
        </p:blipFill>
        <p:spPr>
          <a:xfrm>
            <a:off x="5043996" y="76200"/>
            <a:ext cx="4038600" cy="464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00100" y="914400"/>
            <a:ext cx="7467600" cy="3276600"/>
          </a:xfrm>
        </p:spPr>
        <p:txBody>
          <a:bodyPr>
            <a:noAutofit/>
          </a:bodyPr>
          <a:lstStyle/>
          <a:p>
            <a:pPr algn="ctr"/>
            <a:r>
              <a:rPr lang="fr-CA" sz="4500" dirty="0" smtClean="0"/>
              <a:t>TEAM QUIETS</a:t>
            </a:r>
            <a:br>
              <a:rPr lang="fr-CA" sz="4500" dirty="0" smtClean="0"/>
            </a:br>
            <a:r>
              <a:rPr lang="fr-CA" sz="4500" dirty="0" smtClean="0"/>
              <a:t>2014</a:t>
            </a:r>
            <a:br>
              <a:rPr lang="fr-CA" sz="4500" dirty="0" smtClean="0"/>
            </a:br>
            <a:r>
              <a:rPr lang="fr-CA" sz="4500" dirty="0" smtClean="0"/>
              <a:t>SAE CSC DESIGN PRESENTATION</a:t>
            </a:r>
            <a:endParaRPr lang="en-US" sz="4500" dirty="0"/>
          </a:p>
        </p:txBody>
      </p:sp>
      <p:pic>
        <p:nvPicPr>
          <p:cNvPr id="10" name="Picture 9" descr="Untitled-1 copy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rcRect l="833" t="25187" r="1667" b="30370"/>
          <a:stretch>
            <a:fillRect/>
          </a:stretch>
        </p:blipFill>
        <p:spPr>
          <a:xfrm>
            <a:off x="76200" y="5638800"/>
            <a:ext cx="44577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Engine</a:t>
            </a:r>
            <a:r>
              <a:rPr lang="fr-CA" dirty="0" smtClean="0"/>
              <a:t> Control </a:t>
            </a:r>
            <a:r>
              <a:rPr lang="fr-CA" dirty="0" err="1" smtClean="0"/>
              <a:t>Strategy</a:t>
            </a:r>
            <a:r>
              <a:rPr lang="fr-CA" dirty="0" smtClean="0"/>
              <a:t> (</a:t>
            </a:r>
            <a:r>
              <a:rPr lang="fr-CA" dirty="0" err="1" smtClean="0"/>
              <a:t>Follow</a:t>
            </a:r>
            <a:r>
              <a:rPr lang="fr-CA" dirty="0" smtClean="0"/>
              <a:t> up)</a:t>
            </a:r>
            <a:endParaRPr lang="en-US" dirty="0"/>
          </a:p>
        </p:txBody>
      </p:sp>
      <p:pic>
        <p:nvPicPr>
          <p:cNvPr id="4" name="Picture 3" descr="Untitled-1 copy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 l="833" t="25187" r="1667" b="30370"/>
          <a:stretch>
            <a:fillRect/>
          </a:stretch>
        </p:blipFill>
        <p:spPr>
          <a:xfrm>
            <a:off x="76200" y="6312876"/>
            <a:ext cx="1828800" cy="468923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/>
          </a:p>
          <a:p>
            <a:r>
              <a:rPr lang="fr-CA" dirty="0" smtClean="0"/>
              <a:t>Lean </a:t>
            </a:r>
            <a:r>
              <a:rPr lang="fr-CA" dirty="0" err="1" smtClean="0"/>
              <a:t>burning</a:t>
            </a:r>
            <a:r>
              <a:rPr lang="fr-CA" dirty="0" smtClean="0"/>
              <a:t> combustion</a:t>
            </a:r>
          </a:p>
          <a:p>
            <a:endParaRPr lang="fr-CA" dirty="0"/>
          </a:p>
          <a:p>
            <a:r>
              <a:rPr lang="fr-CA" dirty="0" err="1" smtClean="0"/>
              <a:t>Calculating</a:t>
            </a:r>
            <a:r>
              <a:rPr lang="fr-CA" dirty="0" smtClean="0"/>
              <a:t> SFC (g/kW-</a:t>
            </a:r>
            <a:r>
              <a:rPr lang="fr-CA" dirty="0" err="1" smtClean="0"/>
              <a:t>hr</a:t>
            </a:r>
            <a:r>
              <a:rPr lang="fr-CA" dirty="0" smtClean="0"/>
              <a:t>)</a:t>
            </a:r>
            <a:endParaRPr lang="fr-CA" dirty="0"/>
          </a:p>
        </p:txBody>
      </p:sp>
      <p:pic>
        <p:nvPicPr>
          <p:cNvPr id="6" name="Picture 4" descr="Untitled-1 copy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rcRect l="18232" t="17778" r="6212" b="24444"/>
          <a:stretch>
            <a:fillRect/>
          </a:stretch>
        </p:blipFill>
        <p:spPr>
          <a:xfrm>
            <a:off x="4419600" y="3810000"/>
            <a:ext cx="4724400" cy="27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0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Engine</a:t>
            </a:r>
            <a:r>
              <a:rPr lang="fr-CA" dirty="0" smtClean="0"/>
              <a:t> Control </a:t>
            </a:r>
            <a:r>
              <a:rPr lang="fr-CA" dirty="0" err="1" smtClean="0"/>
              <a:t>Strategy</a:t>
            </a:r>
            <a:r>
              <a:rPr lang="fr-CA" dirty="0" smtClean="0"/>
              <a:t> (</a:t>
            </a:r>
            <a:r>
              <a:rPr lang="fr-CA" dirty="0" err="1" smtClean="0"/>
              <a:t>Follow</a:t>
            </a:r>
            <a:r>
              <a:rPr lang="fr-CA" dirty="0" smtClean="0"/>
              <a:t> up)</a:t>
            </a:r>
            <a:endParaRPr lang="en-US" dirty="0"/>
          </a:p>
        </p:txBody>
      </p:sp>
      <p:pic>
        <p:nvPicPr>
          <p:cNvPr id="4" name="Picture 3" descr="Untitled-1 copy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rcRect l="833" t="25187" r="1667" b="30370"/>
          <a:stretch>
            <a:fillRect/>
          </a:stretch>
        </p:blipFill>
        <p:spPr>
          <a:xfrm>
            <a:off x="76200" y="6312876"/>
            <a:ext cx="1828800" cy="468923"/>
          </a:xfrm>
          <a:prstGeom prst="rect">
            <a:avLst/>
          </a:prstGeom>
        </p:spPr>
      </p:pic>
      <p:graphicFrame>
        <p:nvGraphicFramePr>
          <p:cNvPr id="7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96707"/>
              </p:ext>
            </p:extLst>
          </p:nvPr>
        </p:nvGraphicFramePr>
        <p:xfrm>
          <a:off x="609600" y="1524000"/>
          <a:ext cx="7924800" cy="433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4485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1 copy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 l="18232" t="17778" r="6212" b="24444"/>
          <a:stretch>
            <a:fillRect/>
          </a:stretch>
        </p:blipFill>
        <p:spPr>
          <a:xfrm>
            <a:off x="5029200" y="4382685"/>
            <a:ext cx="4114800" cy="243147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 err="1" smtClean="0"/>
              <a:t>Emission</a:t>
            </a:r>
            <a:r>
              <a:rPr lang="fr-CA" dirty="0" smtClean="0"/>
              <a:t> Control</a:t>
            </a:r>
            <a:endParaRPr lang="en-US" dirty="0"/>
          </a:p>
        </p:txBody>
      </p:sp>
      <p:pic>
        <p:nvPicPr>
          <p:cNvPr id="4" name="Picture 3" descr="Untitled-1 copy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rcRect l="833" t="25187" r="1667" b="30370"/>
          <a:stretch>
            <a:fillRect/>
          </a:stretch>
        </p:blipFill>
        <p:spPr>
          <a:xfrm>
            <a:off x="76200" y="6312876"/>
            <a:ext cx="1828800" cy="468923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Managing</a:t>
            </a:r>
            <a:r>
              <a:rPr lang="fr-CA" dirty="0" smtClean="0"/>
              <a:t> HC, CO and </a:t>
            </a:r>
            <a:r>
              <a:rPr lang="fr-CA" dirty="0" err="1" smtClean="0"/>
              <a:t>NOx</a:t>
            </a:r>
            <a:r>
              <a:rPr lang="fr-CA" dirty="0" smtClean="0"/>
              <a:t> </a:t>
            </a:r>
            <a:r>
              <a:rPr lang="fr-CA" dirty="0" err="1" smtClean="0"/>
              <a:t>emissions</a:t>
            </a:r>
            <a:endParaRPr lang="fr-CA" dirty="0" smtClean="0"/>
          </a:p>
          <a:p>
            <a:endParaRPr lang="fr-CA" dirty="0"/>
          </a:p>
          <a:p>
            <a:endParaRPr lang="fr-CA" dirty="0"/>
          </a:p>
        </p:txBody>
      </p:sp>
      <p:pic>
        <p:nvPicPr>
          <p:cNvPr id="7" name="Picture 4" descr="Emissions in Exhaust Flow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71600" y="2057400"/>
            <a:ext cx="35814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err="1" smtClean="0"/>
              <a:t>Emission</a:t>
            </a:r>
            <a:r>
              <a:rPr lang="fr-CA" dirty="0" smtClean="0"/>
              <a:t> Control (</a:t>
            </a:r>
            <a:r>
              <a:rPr lang="fr-CA" dirty="0" err="1" smtClean="0"/>
              <a:t>Follow</a:t>
            </a:r>
            <a:r>
              <a:rPr lang="fr-CA" dirty="0" smtClean="0"/>
              <a:t> up)</a:t>
            </a:r>
            <a:endParaRPr lang="en-US" dirty="0"/>
          </a:p>
        </p:txBody>
      </p:sp>
      <p:pic>
        <p:nvPicPr>
          <p:cNvPr id="4" name="Picture 3" descr="Untitled-1 copy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rcRect l="833" t="25187" r="1667" b="30370"/>
          <a:stretch>
            <a:fillRect/>
          </a:stretch>
        </p:blipFill>
        <p:spPr>
          <a:xfrm>
            <a:off x="76200" y="6312876"/>
            <a:ext cx="1828800" cy="468923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Three</a:t>
            </a:r>
            <a:r>
              <a:rPr lang="fr-CA" dirty="0" smtClean="0"/>
              <a:t> </a:t>
            </a:r>
            <a:r>
              <a:rPr lang="fr-CA" dirty="0" err="1" smtClean="0"/>
              <a:t>way</a:t>
            </a:r>
            <a:r>
              <a:rPr lang="fr-CA" dirty="0" smtClean="0"/>
              <a:t> </a:t>
            </a:r>
            <a:r>
              <a:rPr lang="fr-CA" dirty="0" err="1" smtClean="0"/>
              <a:t>catalytic</a:t>
            </a:r>
            <a:r>
              <a:rPr lang="fr-CA" dirty="0" smtClean="0"/>
              <a:t> </a:t>
            </a:r>
            <a:r>
              <a:rPr lang="fr-CA" dirty="0" err="1" smtClean="0"/>
              <a:t>converter</a:t>
            </a:r>
            <a:r>
              <a:rPr lang="fr-CA" dirty="0" smtClean="0"/>
              <a:t> </a:t>
            </a:r>
            <a:r>
              <a:rPr lang="fr-CA" dirty="0" err="1" smtClean="0"/>
              <a:t>efficiency</a:t>
            </a:r>
            <a:endParaRPr lang="fr-CA" dirty="0" smtClean="0"/>
          </a:p>
          <a:p>
            <a:endParaRPr lang="fr-CA" dirty="0"/>
          </a:p>
          <a:p>
            <a:endParaRPr lang="fr-CA" dirty="0"/>
          </a:p>
        </p:txBody>
      </p:sp>
      <p:pic>
        <p:nvPicPr>
          <p:cNvPr id="8" name="Picture 3" descr="Catalytic Efficiency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47800" y="2133600"/>
            <a:ext cx="5791200" cy="393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Untitled-1 copy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 l="18232" t="17778" r="6212" b="24444"/>
          <a:stretch>
            <a:fillRect/>
          </a:stretch>
        </p:blipFill>
        <p:spPr>
          <a:xfrm>
            <a:off x="5029200" y="4382685"/>
            <a:ext cx="4114800" cy="243147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 err="1" smtClean="0"/>
              <a:t>Emission</a:t>
            </a:r>
            <a:r>
              <a:rPr lang="fr-CA" dirty="0" smtClean="0"/>
              <a:t> Control (</a:t>
            </a:r>
            <a:r>
              <a:rPr lang="fr-CA" dirty="0" err="1" smtClean="0"/>
              <a:t>Follow</a:t>
            </a:r>
            <a:r>
              <a:rPr lang="fr-CA" dirty="0" smtClean="0"/>
              <a:t> up)</a:t>
            </a:r>
            <a:endParaRPr lang="en-US" dirty="0"/>
          </a:p>
        </p:txBody>
      </p:sp>
      <p:pic>
        <p:nvPicPr>
          <p:cNvPr id="4" name="Picture 3" descr="Untitled-1 copy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rcRect l="833" t="25187" r="1667" b="30370"/>
          <a:stretch>
            <a:fillRect/>
          </a:stretch>
        </p:blipFill>
        <p:spPr>
          <a:xfrm>
            <a:off x="76200" y="6312876"/>
            <a:ext cx="1828800" cy="468923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EGR system </a:t>
            </a:r>
            <a:r>
              <a:rPr lang="fr-CA" dirty="0" err="1" smtClean="0"/>
              <a:t>development</a:t>
            </a:r>
            <a:endParaRPr lang="fr-CA" dirty="0" smtClean="0"/>
          </a:p>
          <a:p>
            <a:endParaRPr lang="fr-CA" dirty="0"/>
          </a:p>
          <a:p>
            <a:endParaRPr lang="fr-CA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3360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32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err="1"/>
              <a:t>Emission</a:t>
            </a:r>
            <a:r>
              <a:rPr lang="fr-CA" dirty="0"/>
              <a:t> Control (</a:t>
            </a:r>
            <a:r>
              <a:rPr lang="fr-CA" dirty="0" err="1" smtClean="0"/>
              <a:t>Follow</a:t>
            </a:r>
            <a:r>
              <a:rPr lang="fr-CA" dirty="0" smtClean="0"/>
              <a:t> </a:t>
            </a:r>
            <a:r>
              <a:rPr lang="fr-CA" dirty="0"/>
              <a:t>up)</a:t>
            </a:r>
            <a:endParaRPr lang="en-US" dirty="0"/>
          </a:p>
        </p:txBody>
      </p:sp>
      <p:pic>
        <p:nvPicPr>
          <p:cNvPr id="8" name="Picture 7" descr="Untitled-1 copy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rcRect l="833" t="25187" r="1667" b="30370"/>
          <a:stretch>
            <a:fillRect/>
          </a:stretch>
        </p:blipFill>
        <p:spPr>
          <a:xfrm>
            <a:off x="76200" y="6312876"/>
            <a:ext cx="1828800" cy="468923"/>
          </a:xfrm>
          <a:prstGeom prst="rect">
            <a:avLst/>
          </a:prstGeom>
        </p:spPr>
      </p:pic>
      <p:sp>
        <p:nvSpPr>
          <p:cNvPr id="4" name="Espace réservé du contenu 5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fr-CA" dirty="0"/>
              <a:t> </a:t>
            </a:r>
            <a:r>
              <a:rPr lang="fr-CA" dirty="0" smtClean="0"/>
              <a:t>EGR System </a:t>
            </a:r>
            <a:r>
              <a:rPr lang="fr-CA" dirty="0" err="1" smtClean="0"/>
              <a:t>Intergration</a:t>
            </a:r>
            <a:endParaRPr lang="fr-CA" dirty="0" smtClean="0"/>
          </a:p>
          <a:p>
            <a:endParaRPr lang="fr-CA" dirty="0"/>
          </a:p>
          <a:p>
            <a:endParaRPr lang="fr-CA" dirty="0"/>
          </a:p>
        </p:txBody>
      </p:sp>
      <p:graphicFrame>
        <p:nvGraphicFramePr>
          <p:cNvPr id="6" name="Chart 1"/>
          <p:cNvGraphicFramePr/>
          <p:nvPr>
            <p:extLst>
              <p:ext uri="{D42A27DB-BD31-4B8C-83A1-F6EECF244321}">
                <p14:modId xmlns:p14="http://schemas.microsoft.com/office/powerpoint/2010/main" val="1167107535"/>
              </p:ext>
            </p:extLst>
          </p:nvPr>
        </p:nvGraphicFramePr>
        <p:xfrm>
          <a:off x="1447800" y="2057400"/>
          <a:ext cx="6553200" cy="4255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err="1"/>
              <a:t>Emission</a:t>
            </a:r>
            <a:r>
              <a:rPr lang="fr-CA" dirty="0"/>
              <a:t> Control (</a:t>
            </a:r>
            <a:r>
              <a:rPr lang="fr-CA" dirty="0" err="1" smtClean="0"/>
              <a:t>Follow</a:t>
            </a:r>
            <a:r>
              <a:rPr lang="fr-CA" dirty="0" smtClean="0"/>
              <a:t> </a:t>
            </a:r>
            <a:r>
              <a:rPr lang="fr-CA" dirty="0"/>
              <a:t>up)</a:t>
            </a:r>
            <a:endParaRPr lang="en-US" dirty="0"/>
          </a:p>
        </p:txBody>
      </p:sp>
      <p:pic>
        <p:nvPicPr>
          <p:cNvPr id="8" name="Picture 7" descr="Untitled-1 copy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rcRect l="833" t="25187" r="1667" b="30370"/>
          <a:stretch>
            <a:fillRect/>
          </a:stretch>
        </p:blipFill>
        <p:spPr>
          <a:xfrm>
            <a:off x="76200" y="6312876"/>
            <a:ext cx="1828800" cy="468923"/>
          </a:xfrm>
          <a:prstGeom prst="rect">
            <a:avLst/>
          </a:prstGeom>
        </p:spPr>
      </p:pic>
      <p:sp>
        <p:nvSpPr>
          <p:cNvPr id="4" name="Espace réservé du contenu 5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pPr marL="109728" indent="0">
              <a:buNone/>
            </a:pPr>
            <a:endParaRPr lang="fr-CA" dirty="0" smtClean="0"/>
          </a:p>
          <a:p>
            <a:endParaRPr lang="fr-CA" dirty="0"/>
          </a:p>
          <a:p>
            <a:endParaRPr lang="fr-CA" dirty="0"/>
          </a:p>
        </p:txBody>
      </p:sp>
      <p:graphicFrame>
        <p:nvGraphicFramePr>
          <p:cNvPr id="7" name="Chart 2"/>
          <p:cNvGraphicFramePr/>
          <p:nvPr>
            <p:extLst>
              <p:ext uri="{D42A27DB-BD31-4B8C-83A1-F6EECF244321}">
                <p14:modId xmlns:p14="http://schemas.microsoft.com/office/powerpoint/2010/main" val="582893236"/>
              </p:ext>
            </p:extLst>
          </p:nvPr>
        </p:nvGraphicFramePr>
        <p:xfrm>
          <a:off x="685800" y="1295400"/>
          <a:ext cx="7543800" cy="482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2715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Emission</a:t>
            </a:r>
            <a:r>
              <a:rPr lang="fr-CA" dirty="0"/>
              <a:t> Control (</a:t>
            </a:r>
            <a:r>
              <a:rPr lang="fr-CA" dirty="0" err="1" smtClean="0"/>
              <a:t>Follow</a:t>
            </a:r>
            <a:r>
              <a:rPr lang="fr-CA" dirty="0" smtClean="0"/>
              <a:t> </a:t>
            </a:r>
            <a:r>
              <a:rPr lang="fr-CA" dirty="0"/>
              <a:t>up)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449041"/>
              </p:ext>
            </p:extLst>
          </p:nvPr>
        </p:nvGraphicFramePr>
        <p:xfrm>
          <a:off x="457200" y="1481138"/>
          <a:ext cx="8229600" cy="45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7" descr="Untitled-1 copy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 l="833" t="25187" r="1667" b="30370"/>
          <a:stretch>
            <a:fillRect/>
          </a:stretch>
        </p:blipFill>
        <p:spPr>
          <a:xfrm>
            <a:off x="76200" y="6312876"/>
            <a:ext cx="1828800" cy="46892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800600" y="6134529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Final EPA Score 190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38148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Untitled-1 copy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 l="18232" t="17778" r="6212" b="24444"/>
          <a:stretch>
            <a:fillRect/>
          </a:stretch>
        </p:blipFill>
        <p:spPr>
          <a:xfrm>
            <a:off x="5029200" y="4382685"/>
            <a:ext cx="4114800" cy="2431473"/>
          </a:xfrm>
          <a:prstGeom prst="rect">
            <a:avLst/>
          </a:prstGeom>
        </p:spPr>
      </p:pic>
      <p:sp>
        <p:nvSpPr>
          <p:cNvPr id="16" name="Espace réservé du contenu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New exhaust system design</a:t>
            </a:r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 smtClean="0"/>
              <a:t>Noise </a:t>
            </a:r>
            <a:r>
              <a:rPr lang="fr-CA" dirty="0" err="1" smtClean="0"/>
              <a:t>Reduction</a:t>
            </a:r>
            <a:endParaRPr lang="en-US" dirty="0"/>
          </a:p>
        </p:txBody>
      </p:sp>
      <p:pic>
        <p:nvPicPr>
          <p:cNvPr id="8" name="Picture 7" descr="Untitled-1 copy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rcRect l="833" t="25187" r="1667" b="30370"/>
          <a:stretch>
            <a:fillRect/>
          </a:stretch>
        </p:blipFill>
        <p:spPr>
          <a:xfrm>
            <a:off x="76200" y="6312876"/>
            <a:ext cx="1828800" cy="468923"/>
          </a:xfrm>
          <a:prstGeom prst="rect">
            <a:avLst/>
          </a:prstGeom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80199"/>
            <a:ext cx="6224454" cy="386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9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Noise </a:t>
            </a:r>
            <a:r>
              <a:rPr lang="fr-CA" dirty="0" err="1" smtClean="0"/>
              <a:t>Reduction</a:t>
            </a:r>
            <a:r>
              <a:rPr lang="fr-CA" dirty="0" smtClean="0"/>
              <a:t> (</a:t>
            </a:r>
            <a:r>
              <a:rPr lang="fr-CA" dirty="0" err="1" smtClean="0"/>
              <a:t>Follow</a:t>
            </a:r>
            <a:r>
              <a:rPr lang="fr-CA" dirty="0" smtClean="0"/>
              <a:t> up)</a:t>
            </a:r>
            <a:endParaRPr lang="en-US" dirty="0"/>
          </a:p>
        </p:txBody>
      </p:sp>
      <p:pic>
        <p:nvPicPr>
          <p:cNvPr id="8" name="Picture 7" descr="Untitled-1 copy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rcRect l="833" t="25187" r="1667" b="30370"/>
          <a:stretch>
            <a:fillRect/>
          </a:stretch>
        </p:blipFill>
        <p:spPr>
          <a:xfrm>
            <a:off x="76200" y="6312876"/>
            <a:ext cx="1828800" cy="468923"/>
          </a:xfrm>
          <a:prstGeom prst="rect">
            <a:avLst/>
          </a:prstGeom>
        </p:spPr>
      </p:pic>
      <p:pic>
        <p:nvPicPr>
          <p:cNvPr id="6" name="Picture 25" descr="Strait_3D.jpg"/>
          <p:cNvPicPr/>
          <p:nvPr/>
        </p:nvPicPr>
        <p:blipFill>
          <a:blip r:embed="rId5" cstate="print"/>
          <a:srcRect l="19167" r="30278"/>
          <a:stretch>
            <a:fillRect/>
          </a:stretch>
        </p:blipFill>
        <p:spPr>
          <a:xfrm>
            <a:off x="990600" y="1447800"/>
            <a:ext cx="6480000" cy="4500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33800" y="5943600"/>
            <a:ext cx="5257800" cy="369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 smtClean="0"/>
              <a:t>Targeted</a:t>
            </a:r>
            <a:r>
              <a:rPr lang="fr-CA" dirty="0" smtClean="0"/>
              <a:t> </a:t>
            </a:r>
            <a:r>
              <a:rPr lang="fr-CA" dirty="0" err="1" smtClean="0"/>
              <a:t>frequencys</a:t>
            </a:r>
            <a:r>
              <a:rPr lang="fr-CA" dirty="0" smtClean="0"/>
              <a:t>: </a:t>
            </a:r>
            <a:r>
              <a:rPr lang="fr-CA" b="1" dirty="0" smtClean="0"/>
              <a:t>600Hz 750Hz 800Hz</a:t>
            </a:r>
            <a:endParaRPr lang="fr-CA" b="1" dirty="0"/>
          </a:p>
        </p:txBody>
      </p:sp>
      <p:sp>
        <p:nvSpPr>
          <p:cNvPr id="10" name="Bouée 9"/>
          <p:cNvSpPr/>
          <p:nvPr/>
        </p:nvSpPr>
        <p:spPr>
          <a:xfrm>
            <a:off x="3238500" y="1981200"/>
            <a:ext cx="990600" cy="838200"/>
          </a:xfrm>
          <a:prstGeom prst="donu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-1 copy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 l="18232" t="17778" r="6212" b="24444"/>
          <a:stretch>
            <a:fillRect/>
          </a:stretch>
        </p:blipFill>
        <p:spPr>
          <a:xfrm>
            <a:off x="4114800" y="3810000"/>
            <a:ext cx="4724400" cy="279169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219200"/>
            <a:ext cx="82296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Snowmobile Modifications</a:t>
            </a:r>
          </a:p>
          <a:p>
            <a:r>
              <a:rPr lang="en-US" dirty="0" smtClean="0"/>
              <a:t>Appeal to Snowmobile Enthusiasts</a:t>
            </a:r>
          </a:p>
          <a:p>
            <a:r>
              <a:rPr lang="en-US" dirty="0" smtClean="0"/>
              <a:t>Dealer’s Perspective</a:t>
            </a:r>
          </a:p>
          <a:p>
            <a:r>
              <a:rPr lang="en-US" dirty="0" smtClean="0"/>
              <a:t>Engine Control Strategy</a:t>
            </a:r>
          </a:p>
          <a:p>
            <a:r>
              <a:rPr lang="en-US" dirty="0" smtClean="0"/>
              <a:t>Emissions Control</a:t>
            </a:r>
          </a:p>
          <a:p>
            <a:r>
              <a:rPr lang="en-US" dirty="0" smtClean="0"/>
              <a:t>Noise Reduction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 err="1" smtClean="0"/>
              <a:t>Presentation</a:t>
            </a:r>
            <a:r>
              <a:rPr lang="fr-CA" dirty="0" smtClean="0"/>
              <a:t> content</a:t>
            </a:r>
            <a:endParaRPr lang="en-US" dirty="0"/>
          </a:p>
        </p:txBody>
      </p:sp>
      <p:pic>
        <p:nvPicPr>
          <p:cNvPr id="6" name="Picture 5" descr="Untitled-1 copy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rcRect l="833" t="25187" r="1667" b="30370"/>
          <a:stretch>
            <a:fillRect/>
          </a:stretch>
        </p:blipFill>
        <p:spPr>
          <a:xfrm>
            <a:off x="76200" y="6312876"/>
            <a:ext cx="1828800" cy="468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Noise </a:t>
            </a:r>
            <a:r>
              <a:rPr lang="fr-CA" dirty="0" err="1"/>
              <a:t>Reduction</a:t>
            </a:r>
            <a:r>
              <a:rPr lang="fr-CA" dirty="0"/>
              <a:t> (</a:t>
            </a:r>
            <a:r>
              <a:rPr lang="fr-CA" dirty="0" err="1"/>
              <a:t>Follow</a:t>
            </a:r>
            <a:r>
              <a:rPr lang="fr-CA" dirty="0"/>
              <a:t> up)</a:t>
            </a:r>
          </a:p>
        </p:txBody>
      </p:sp>
      <p:pic>
        <p:nvPicPr>
          <p:cNvPr id="4" name="Picture 26" descr="Echappement_2014_3D.jpg"/>
          <p:cNvPicPr/>
          <p:nvPr/>
        </p:nvPicPr>
        <p:blipFill>
          <a:blip r:embed="rId3" cstate="print"/>
          <a:srcRect l="28889" r="20000"/>
          <a:stretch>
            <a:fillRect/>
          </a:stretch>
        </p:blipFill>
        <p:spPr>
          <a:xfrm>
            <a:off x="999473" y="1143000"/>
            <a:ext cx="6480000" cy="4876800"/>
          </a:xfrm>
          <a:prstGeom prst="rect">
            <a:avLst/>
          </a:prstGeom>
        </p:spPr>
      </p:pic>
      <p:pic>
        <p:nvPicPr>
          <p:cNvPr id="5" name="Picture 7" descr="Untitled-1 copy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 l="833" t="25187" r="1667" b="30370"/>
          <a:stretch>
            <a:fillRect/>
          </a:stretch>
        </p:blipFill>
        <p:spPr>
          <a:xfrm>
            <a:off x="76200" y="6312876"/>
            <a:ext cx="1828800" cy="468923"/>
          </a:xfrm>
          <a:prstGeom prst="rect">
            <a:avLst/>
          </a:prstGeom>
        </p:spPr>
      </p:pic>
      <p:sp>
        <p:nvSpPr>
          <p:cNvPr id="6" name="Bouée 5"/>
          <p:cNvSpPr/>
          <p:nvPr/>
        </p:nvSpPr>
        <p:spPr>
          <a:xfrm>
            <a:off x="2971800" y="2272432"/>
            <a:ext cx="990600" cy="838200"/>
          </a:xfrm>
          <a:prstGeom prst="donu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2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Track</a:t>
            </a:r>
            <a:r>
              <a:rPr lang="fr-CA" dirty="0" smtClean="0"/>
              <a:t> </a:t>
            </a:r>
            <a:r>
              <a:rPr lang="fr-CA" dirty="0" err="1" smtClean="0"/>
              <a:t>Acoustic</a:t>
            </a:r>
            <a:r>
              <a:rPr lang="fr-CA" dirty="0" smtClean="0"/>
              <a:t> </a:t>
            </a:r>
            <a:r>
              <a:rPr lang="fr-CA" dirty="0" err="1" smtClean="0"/>
              <a:t>Improvements</a:t>
            </a:r>
            <a:endParaRPr lang="fr-CA" dirty="0" smtClean="0"/>
          </a:p>
          <a:p>
            <a:endParaRPr lang="fr-CA" dirty="0"/>
          </a:p>
          <a:p>
            <a:r>
              <a:rPr lang="fr-CA" dirty="0" smtClean="0"/>
              <a:t>Direct Injection</a:t>
            </a:r>
          </a:p>
          <a:p>
            <a:endParaRPr lang="fr-CA" dirty="0"/>
          </a:p>
          <a:p>
            <a:r>
              <a:rPr lang="fr-CA" dirty="0" smtClean="0"/>
              <a:t>Drive by </a:t>
            </a:r>
            <a:r>
              <a:rPr lang="fr-CA" dirty="0" err="1" smtClean="0"/>
              <a:t>Wire</a:t>
            </a:r>
            <a:r>
              <a:rPr lang="fr-CA" dirty="0" smtClean="0"/>
              <a:t> </a:t>
            </a:r>
            <a:r>
              <a:rPr lang="fr-CA" dirty="0" err="1" smtClean="0"/>
              <a:t>Throttle</a:t>
            </a:r>
            <a:endParaRPr lang="fr-CA" dirty="0" smtClean="0"/>
          </a:p>
          <a:p>
            <a:endParaRPr lang="fr-CA" dirty="0"/>
          </a:p>
          <a:p>
            <a:r>
              <a:rPr lang="fr-CA" dirty="0" err="1" smtClean="0"/>
              <a:t>Clutch</a:t>
            </a:r>
            <a:r>
              <a:rPr lang="fr-CA" dirty="0" smtClean="0"/>
              <a:t> and Transmission Upgrade</a:t>
            </a: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Conclusion and Future </a:t>
            </a:r>
            <a:r>
              <a:rPr lang="fr-CA" dirty="0" err="1" smtClean="0"/>
              <a:t>Improvements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6914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1 cop15165156y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 l="7071" t="6667" r="11364" b="14444"/>
          <a:stretch>
            <a:fillRect/>
          </a:stretch>
        </p:blipFill>
        <p:spPr>
          <a:xfrm>
            <a:off x="1905000" y="762000"/>
            <a:ext cx="7239000" cy="5410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-6858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CA" sz="4800" i="1" dirty="0" err="1" smtClean="0"/>
              <a:t>Thank</a:t>
            </a:r>
            <a:r>
              <a:rPr lang="fr-CA" sz="4800" i="1" dirty="0" smtClean="0"/>
              <a:t> You</a:t>
            </a:r>
            <a:endParaRPr lang="en-US" sz="4800" i="1" dirty="0"/>
          </a:p>
        </p:txBody>
      </p:sp>
      <p:pic>
        <p:nvPicPr>
          <p:cNvPr id="4" name="Picture 3" descr="Untitled-1 copy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rcRect l="833" t="25187" r="1667" b="30370"/>
          <a:stretch>
            <a:fillRect/>
          </a:stretch>
        </p:blipFill>
        <p:spPr>
          <a:xfrm>
            <a:off x="76200" y="6312876"/>
            <a:ext cx="1828800" cy="46892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447800" y="25146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/>
              <a:t>Questions?</a:t>
            </a:r>
            <a:endParaRPr lang="fr-C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err="1" smtClean="0"/>
              <a:t>Snowmobile</a:t>
            </a:r>
            <a:r>
              <a:rPr lang="fr-CA" dirty="0" smtClean="0"/>
              <a:t> Modifications</a:t>
            </a:r>
            <a:endParaRPr lang="en-US" dirty="0"/>
          </a:p>
        </p:txBody>
      </p:sp>
      <p:pic>
        <p:nvPicPr>
          <p:cNvPr id="5" name="Picture 4" descr="Untitled-1 copy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rcRect l="833" t="25187" r="1667" b="30370"/>
          <a:stretch>
            <a:fillRect/>
          </a:stretch>
        </p:blipFill>
        <p:spPr>
          <a:xfrm>
            <a:off x="76200" y="6312876"/>
            <a:ext cx="1828800" cy="468923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Plug and Play </a:t>
            </a:r>
            <a:r>
              <a:rPr lang="fr-CA" dirty="0" err="1" smtClean="0"/>
              <a:t>Harness</a:t>
            </a:r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Turbo </a:t>
            </a:r>
            <a:r>
              <a:rPr lang="fr-CA" dirty="0" err="1"/>
              <a:t>C</a:t>
            </a:r>
            <a:r>
              <a:rPr lang="fr-CA" dirty="0" err="1" smtClean="0"/>
              <a:t>harged</a:t>
            </a:r>
            <a:r>
              <a:rPr lang="fr-CA" dirty="0" smtClean="0"/>
              <a:t> </a:t>
            </a:r>
            <a:r>
              <a:rPr lang="fr-CA" dirty="0" err="1" smtClean="0"/>
              <a:t>Engine</a:t>
            </a:r>
            <a:endParaRPr lang="fr-CA" dirty="0" smtClean="0"/>
          </a:p>
          <a:p>
            <a:endParaRPr lang="fr-CA" dirty="0" smtClean="0"/>
          </a:p>
          <a:p>
            <a:r>
              <a:rPr lang="fr-CA" dirty="0" err="1" smtClean="0"/>
              <a:t>Modified</a:t>
            </a:r>
            <a:r>
              <a:rPr lang="fr-CA" dirty="0" smtClean="0"/>
              <a:t> </a:t>
            </a:r>
            <a:r>
              <a:rPr lang="fr-CA" dirty="0" err="1" smtClean="0"/>
              <a:t>Exhaust</a:t>
            </a:r>
            <a:r>
              <a:rPr lang="fr-CA" dirty="0" smtClean="0"/>
              <a:t> System</a:t>
            </a:r>
          </a:p>
          <a:p>
            <a:endParaRPr lang="fr-CA" dirty="0" smtClean="0"/>
          </a:p>
          <a:p>
            <a:r>
              <a:rPr lang="fr-CA" dirty="0" err="1" smtClean="0"/>
              <a:t>Catalytic</a:t>
            </a:r>
            <a:r>
              <a:rPr lang="fr-CA" dirty="0" smtClean="0"/>
              <a:t> </a:t>
            </a:r>
            <a:r>
              <a:rPr lang="fr-CA" dirty="0" err="1" smtClean="0"/>
              <a:t>Converter</a:t>
            </a:r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EGR System</a:t>
            </a:r>
          </a:p>
          <a:p>
            <a:endParaRPr lang="fr-CA" dirty="0" smtClean="0"/>
          </a:p>
          <a:p>
            <a:endParaRPr lang="fr-CA" dirty="0"/>
          </a:p>
        </p:txBody>
      </p:sp>
      <p:pic>
        <p:nvPicPr>
          <p:cNvPr id="7" name="Picture 4" descr="C:\Users\Quiets\Desktop\photos csc 2014\IMG_20140301_2026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077" y="4066265"/>
            <a:ext cx="3352800" cy="2481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Appeal</a:t>
            </a:r>
            <a:r>
              <a:rPr lang="fr-CA" dirty="0" smtClean="0"/>
              <a:t> to </a:t>
            </a:r>
            <a:r>
              <a:rPr lang="fr-CA" dirty="0" err="1" smtClean="0"/>
              <a:t>Snowmobile</a:t>
            </a:r>
            <a:r>
              <a:rPr lang="fr-CA" dirty="0" smtClean="0"/>
              <a:t> </a:t>
            </a:r>
            <a:r>
              <a:rPr lang="fr-CA" dirty="0" err="1" smtClean="0"/>
              <a:t>Enthusiasts</a:t>
            </a:r>
            <a:endParaRPr lang="en-US" dirty="0"/>
          </a:p>
        </p:txBody>
      </p:sp>
      <p:pic>
        <p:nvPicPr>
          <p:cNvPr id="4" name="Picture 3" descr="Untitled-1 copy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 l="833" t="25187" r="1667" b="30370"/>
          <a:stretch>
            <a:fillRect/>
          </a:stretch>
        </p:blipFill>
        <p:spPr>
          <a:xfrm>
            <a:off x="76200" y="6312876"/>
            <a:ext cx="1828800" cy="468923"/>
          </a:xfrm>
          <a:prstGeom prst="rect">
            <a:avLst/>
          </a:prstGeom>
        </p:spPr>
      </p:pic>
      <p:sp>
        <p:nvSpPr>
          <p:cNvPr id="9" name="Espace réservé du contenu 3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Poll results from the </a:t>
            </a:r>
            <a:r>
              <a:rPr lang="en-CA" b="1" dirty="0" smtClean="0"/>
              <a:t>FCMQ</a:t>
            </a:r>
            <a:r>
              <a:rPr lang="en-CA" dirty="0"/>
              <a:t> </a:t>
            </a:r>
            <a:r>
              <a:rPr lang="en-CA" dirty="0" smtClean="0"/>
              <a:t>(</a:t>
            </a:r>
            <a:r>
              <a:rPr lang="en-CA" dirty="0" err="1" smtClean="0"/>
              <a:t>Fédération</a:t>
            </a:r>
            <a:r>
              <a:rPr lang="en-CA" dirty="0" smtClean="0"/>
              <a:t> des clubs de </a:t>
            </a:r>
            <a:r>
              <a:rPr lang="en-CA" dirty="0" err="1" smtClean="0"/>
              <a:t>motoneigistes</a:t>
            </a:r>
            <a:r>
              <a:rPr lang="en-CA" dirty="0" smtClean="0"/>
              <a:t> du Québec)</a:t>
            </a:r>
          </a:p>
          <a:p>
            <a:pPr marL="109728" indent="0">
              <a:buNone/>
            </a:pPr>
            <a:endParaRPr lang="en-CA" dirty="0"/>
          </a:p>
          <a:p>
            <a:r>
              <a:rPr lang="en-CA" dirty="0"/>
              <a:t>Reduction of irritating noise frequencies (namely 600, 700, 850 Hz)</a:t>
            </a:r>
          </a:p>
          <a:p>
            <a:pPr marL="109728" indent="0">
              <a:buNone/>
            </a:pPr>
            <a:endParaRPr lang="en-CA" dirty="0">
              <a:solidFill>
                <a:srgbClr val="FF0000"/>
              </a:solidFill>
            </a:endParaRP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endParaRPr lang="fr-CA" dirty="0"/>
          </a:p>
        </p:txBody>
      </p:sp>
      <p:pic>
        <p:nvPicPr>
          <p:cNvPr id="6" name="Picture 4" descr="Untitled-1 copy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rcRect l="18232" t="17778" r="6212" b="24444"/>
          <a:stretch>
            <a:fillRect/>
          </a:stretch>
        </p:blipFill>
        <p:spPr>
          <a:xfrm>
            <a:off x="4419600" y="3810000"/>
            <a:ext cx="4724400" cy="27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1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Appeal</a:t>
            </a:r>
            <a:r>
              <a:rPr lang="fr-CA" dirty="0" smtClean="0"/>
              <a:t> to </a:t>
            </a:r>
            <a:r>
              <a:rPr lang="fr-CA" dirty="0" err="1" smtClean="0"/>
              <a:t>Snowmobile</a:t>
            </a:r>
            <a:r>
              <a:rPr lang="fr-CA" dirty="0" smtClean="0"/>
              <a:t> </a:t>
            </a:r>
            <a:r>
              <a:rPr lang="fr-CA" dirty="0" err="1" smtClean="0"/>
              <a:t>Enthusiasts</a:t>
            </a:r>
            <a:endParaRPr lang="en-US" dirty="0"/>
          </a:p>
        </p:txBody>
      </p:sp>
      <p:pic>
        <p:nvPicPr>
          <p:cNvPr id="4" name="Picture 3" descr="Untitled-1 copy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rcRect l="833" t="25187" r="1667" b="30370"/>
          <a:stretch>
            <a:fillRect/>
          </a:stretch>
        </p:blipFill>
        <p:spPr>
          <a:xfrm>
            <a:off x="76200" y="6312876"/>
            <a:ext cx="1828800" cy="468923"/>
          </a:xfrm>
          <a:prstGeom prst="rect">
            <a:avLst/>
          </a:prstGeom>
        </p:spPr>
      </p:pic>
      <p:sp>
        <p:nvSpPr>
          <p:cNvPr id="9" name="Espace réservé du contenu 3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fr-CA" dirty="0" smtClean="0"/>
              <a:t>Good Fuel </a:t>
            </a:r>
            <a:r>
              <a:rPr lang="fr-CA" dirty="0" err="1" smtClean="0"/>
              <a:t>Economy</a:t>
            </a:r>
            <a:endParaRPr lang="fr-CA" dirty="0" smtClean="0"/>
          </a:p>
          <a:p>
            <a:r>
              <a:rPr lang="en-CA" b="1" dirty="0" smtClean="0"/>
              <a:t>1.95 GPH at 45 MPH = 23 MPG (4900 rpm)</a:t>
            </a:r>
          </a:p>
          <a:p>
            <a:endParaRPr lang="en-CA" dirty="0">
              <a:solidFill>
                <a:srgbClr val="FF0000"/>
              </a:solidFill>
            </a:endParaRP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endParaRPr lang="fr-CA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200106"/>
              </p:ext>
            </p:extLst>
          </p:nvPr>
        </p:nvGraphicFramePr>
        <p:xfrm>
          <a:off x="1447800" y="2667000"/>
          <a:ext cx="6400800" cy="2921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6242"/>
                <a:gridCol w="1035201"/>
                <a:gridCol w="1436487"/>
                <a:gridCol w="1436487"/>
                <a:gridCol w="1856383"/>
              </a:tblGrid>
              <a:tr h="611194">
                <a:tc>
                  <a:txBody>
                    <a:bodyPr/>
                    <a:lstStyle/>
                    <a:p>
                      <a:endParaRPr lang="fr-CA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fr-CA" sz="14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600 </a:t>
                      </a:r>
                      <a:r>
                        <a:rPr lang="en-US" sz="1400" dirty="0">
                          <a:effectLst/>
                        </a:rPr>
                        <a:t>Ace</a:t>
                      </a:r>
                      <a:endParaRPr lang="fr-C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Etec</a:t>
                      </a:r>
                      <a:endParaRPr lang="fr-CA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600 Ace Turbo</a:t>
                      </a:r>
                      <a:endParaRPr lang="fr-CA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119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Displacement</a:t>
                      </a:r>
                      <a:endParaRPr lang="fr-CA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600 </a:t>
                      </a:r>
                      <a:r>
                        <a:rPr lang="en-US" sz="1400" b="1" dirty="0">
                          <a:effectLst/>
                        </a:rPr>
                        <a:t>cc</a:t>
                      </a:r>
                      <a:endParaRPr lang="fr-CA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600 cc</a:t>
                      </a:r>
                      <a:endParaRPr lang="fr-CA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600 cc</a:t>
                      </a:r>
                      <a:endParaRPr lang="fr-CA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091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Stroke</a:t>
                      </a:r>
                      <a:endParaRPr lang="fr-CA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 Stroke</a:t>
                      </a:r>
                      <a:endParaRPr lang="fr-CA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 Stroke</a:t>
                      </a:r>
                      <a:endParaRPr lang="fr-CA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 Stroke</a:t>
                      </a:r>
                      <a:endParaRPr lang="fr-CA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091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Hp</a:t>
                      </a:r>
                      <a:endParaRPr lang="fr-CA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+mn-ea"/>
                        </a:rPr>
                        <a:t>60</a:t>
                      </a:r>
                      <a:endParaRPr lang="fr-CA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121</a:t>
                      </a:r>
                      <a:endParaRPr lang="fr-CA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80</a:t>
                      </a:r>
                      <a:endParaRPr lang="fr-CA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1679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Fuel Consumption</a:t>
                      </a:r>
                      <a:endParaRPr lang="fr-CA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26 </a:t>
                      </a:r>
                      <a:r>
                        <a:rPr lang="en-US" sz="1400" b="1" dirty="0">
                          <a:effectLst/>
                        </a:rPr>
                        <a:t>mpg</a:t>
                      </a:r>
                      <a:endParaRPr lang="fr-CA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21 mpg</a:t>
                      </a:r>
                      <a:endParaRPr lang="fr-CA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23 </a:t>
                      </a:r>
                      <a:r>
                        <a:rPr lang="en-US" sz="1400" b="1" dirty="0">
                          <a:effectLst/>
                        </a:rPr>
                        <a:t>mpg</a:t>
                      </a:r>
                      <a:endParaRPr lang="fr-CA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16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Untitled-1 copy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 l="18232" t="17778" r="6212" b="24444"/>
          <a:stretch>
            <a:fillRect/>
          </a:stretch>
        </p:blipFill>
        <p:spPr>
          <a:xfrm>
            <a:off x="4419600" y="3810000"/>
            <a:ext cx="4724400" cy="279169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Appeal</a:t>
            </a:r>
            <a:r>
              <a:rPr lang="fr-CA" dirty="0" smtClean="0"/>
              <a:t> to </a:t>
            </a:r>
            <a:r>
              <a:rPr lang="fr-CA" dirty="0" err="1" smtClean="0"/>
              <a:t>Snowmobile</a:t>
            </a:r>
            <a:r>
              <a:rPr lang="fr-CA" dirty="0" smtClean="0"/>
              <a:t> </a:t>
            </a:r>
            <a:r>
              <a:rPr lang="fr-CA" dirty="0" err="1" smtClean="0"/>
              <a:t>Enthusiasts</a:t>
            </a:r>
            <a:endParaRPr lang="en-US" dirty="0"/>
          </a:p>
        </p:txBody>
      </p:sp>
      <p:pic>
        <p:nvPicPr>
          <p:cNvPr id="4" name="Picture 3" descr="Untitled-1 copy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rcRect l="833" t="25187" r="1667" b="30370"/>
          <a:stretch>
            <a:fillRect/>
          </a:stretch>
        </p:blipFill>
        <p:spPr>
          <a:xfrm>
            <a:off x="76200" y="6312876"/>
            <a:ext cx="1828800" cy="468923"/>
          </a:xfrm>
          <a:prstGeom prst="rect">
            <a:avLst/>
          </a:prstGeom>
        </p:spPr>
      </p:pic>
      <p:sp>
        <p:nvSpPr>
          <p:cNvPr id="9" name="Espace réservé du contenu 3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r>
              <a:rPr lang="fr-CA" sz="2000" b="1" dirty="0" smtClean="0"/>
              <a:t>+19 </a:t>
            </a:r>
            <a:r>
              <a:rPr lang="fr-CA" sz="2000" b="1" dirty="0" err="1" smtClean="0"/>
              <a:t>hp</a:t>
            </a:r>
            <a:r>
              <a:rPr lang="fr-CA" sz="2000" b="1" dirty="0" smtClean="0"/>
              <a:t> for a total of 79 </a:t>
            </a:r>
            <a:r>
              <a:rPr lang="fr-CA" sz="2000" b="1" dirty="0" err="1" smtClean="0"/>
              <a:t>hp</a:t>
            </a:r>
            <a:r>
              <a:rPr lang="fr-CA" sz="2000" b="1" dirty="0" smtClean="0"/>
              <a:t> and 60 </a:t>
            </a:r>
            <a:r>
              <a:rPr lang="fr-CA" sz="2000" b="1" dirty="0" err="1" smtClean="0"/>
              <a:t>ft-lbs</a:t>
            </a:r>
            <a:r>
              <a:rPr lang="fr-CA" sz="2000" b="1" dirty="0" smtClean="0"/>
              <a:t> of torque</a:t>
            </a:r>
          </a:p>
          <a:p>
            <a:endParaRPr lang="fr-CA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3360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34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Appeal</a:t>
            </a:r>
            <a:r>
              <a:rPr lang="fr-CA" dirty="0" smtClean="0"/>
              <a:t> to </a:t>
            </a:r>
            <a:r>
              <a:rPr lang="fr-CA" dirty="0" err="1" smtClean="0"/>
              <a:t>Snowmobile</a:t>
            </a:r>
            <a:r>
              <a:rPr lang="fr-CA" dirty="0" smtClean="0"/>
              <a:t> </a:t>
            </a:r>
            <a:r>
              <a:rPr lang="fr-CA" dirty="0" err="1" smtClean="0"/>
              <a:t>Enthusiasts</a:t>
            </a:r>
            <a:r>
              <a:rPr lang="fr-CA" dirty="0" smtClean="0"/>
              <a:t> (</a:t>
            </a:r>
            <a:r>
              <a:rPr lang="fr-CA" dirty="0" err="1" smtClean="0"/>
              <a:t>follow</a:t>
            </a:r>
            <a:r>
              <a:rPr lang="fr-CA" dirty="0" smtClean="0"/>
              <a:t> up)</a:t>
            </a:r>
            <a:endParaRPr lang="en-US" dirty="0"/>
          </a:p>
        </p:txBody>
      </p:sp>
      <p:pic>
        <p:nvPicPr>
          <p:cNvPr id="4" name="Picture 3" descr="Untitled-1 copy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rcRect l="833" t="25187" r="1667" b="30370"/>
          <a:stretch>
            <a:fillRect/>
          </a:stretch>
        </p:blipFill>
        <p:spPr>
          <a:xfrm>
            <a:off x="76200" y="6312876"/>
            <a:ext cx="1828800" cy="468923"/>
          </a:xfrm>
          <a:prstGeom prst="rect">
            <a:avLst/>
          </a:prstGeom>
        </p:spPr>
      </p:pic>
      <p:sp>
        <p:nvSpPr>
          <p:cNvPr id="9" name="Espace réservé du contenu 3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pPr marL="109728" indent="0">
              <a:buNone/>
            </a:pPr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0" t="10973" r="15954" b="6321"/>
          <a:stretch/>
        </p:blipFill>
        <p:spPr bwMode="auto">
          <a:xfrm>
            <a:off x="1371600" y="1318364"/>
            <a:ext cx="65532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9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32630_515680995163297_1654718224_n copy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 l="26954" t="19098" r="38541" b="21332"/>
          <a:stretch>
            <a:fillRect/>
          </a:stretch>
        </p:blipFill>
        <p:spPr>
          <a:xfrm>
            <a:off x="6096000" y="76200"/>
            <a:ext cx="2986596" cy="343740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 err="1" smtClean="0"/>
              <a:t>Dealer’s</a:t>
            </a:r>
            <a:r>
              <a:rPr lang="fr-CA" dirty="0" smtClean="0"/>
              <a:t> Perspective</a:t>
            </a:r>
            <a:endParaRPr lang="en-US" dirty="0"/>
          </a:p>
        </p:txBody>
      </p:sp>
      <p:pic>
        <p:nvPicPr>
          <p:cNvPr id="4" name="Picture 3" descr="Untitled-1 copy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rcRect l="833" t="25187" r="1667" b="30370"/>
          <a:stretch>
            <a:fillRect/>
          </a:stretch>
        </p:blipFill>
        <p:spPr>
          <a:xfrm>
            <a:off x="76200" y="6312876"/>
            <a:ext cx="1828800" cy="468923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Bolt</a:t>
            </a:r>
            <a:r>
              <a:rPr lang="fr-CA" dirty="0" smtClean="0"/>
              <a:t> On System</a:t>
            </a:r>
          </a:p>
          <a:p>
            <a:endParaRPr lang="fr-CA" dirty="0"/>
          </a:p>
        </p:txBody>
      </p:sp>
      <p:pic>
        <p:nvPicPr>
          <p:cNvPr id="1026" name="Picture 2" descr="C:\Users\Quiets\Desktop\photos csc 2014\IMG_20140301_2026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0" y="-7848600"/>
            <a:ext cx="18000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Quiets\Desktop\photos csc 2014\IMG_20140301_20263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7999" y="-7848600"/>
            <a:ext cx="291891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Quiets\Desktop\photos csc 2014\IMG_20140301_20543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5" r="28886"/>
          <a:stretch/>
        </p:blipFill>
        <p:spPr bwMode="auto">
          <a:xfrm>
            <a:off x="5047989" y="3432876"/>
            <a:ext cx="3363919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84053"/>
            <a:ext cx="3891892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oneTexte 4"/>
          <p:cNvSpPr txBox="1"/>
          <p:nvPr/>
        </p:nvSpPr>
        <p:spPr>
          <a:xfrm>
            <a:off x="685800" y="4964053"/>
            <a:ext cx="381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 smtClean="0"/>
              <a:t>Bolt</a:t>
            </a:r>
            <a:r>
              <a:rPr lang="fr-CA" dirty="0" smtClean="0"/>
              <a:t> on turbo and headers</a:t>
            </a:r>
            <a:endParaRPr lang="fr-CA" dirty="0"/>
          </a:p>
        </p:txBody>
      </p:sp>
      <p:sp>
        <p:nvSpPr>
          <p:cNvPr id="7" name="ZoneTexte 6"/>
          <p:cNvSpPr txBox="1"/>
          <p:nvPr/>
        </p:nvSpPr>
        <p:spPr>
          <a:xfrm>
            <a:off x="5047989" y="6400800"/>
            <a:ext cx="3638811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Quick </a:t>
            </a:r>
            <a:r>
              <a:rPr lang="fr-CA" dirty="0" err="1" smtClean="0"/>
              <a:t>connect</a:t>
            </a:r>
            <a:r>
              <a:rPr lang="fr-CA" dirty="0" smtClean="0"/>
              <a:t> </a:t>
            </a:r>
            <a:r>
              <a:rPr lang="fr-CA" dirty="0" err="1" smtClean="0"/>
              <a:t>harness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8436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err="1" smtClean="0"/>
              <a:t>Engine</a:t>
            </a:r>
            <a:r>
              <a:rPr lang="fr-CA" dirty="0" smtClean="0"/>
              <a:t> Control </a:t>
            </a:r>
            <a:r>
              <a:rPr lang="fr-CA" dirty="0" err="1" smtClean="0"/>
              <a:t>Strategy</a:t>
            </a:r>
            <a:endParaRPr lang="en-US" dirty="0"/>
          </a:p>
        </p:txBody>
      </p:sp>
      <p:pic>
        <p:nvPicPr>
          <p:cNvPr id="4" name="Picture 3" descr="Untitled-1 copy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 l="833" t="25187" r="1667" b="30370"/>
          <a:stretch>
            <a:fillRect/>
          </a:stretch>
        </p:blipFill>
        <p:spPr>
          <a:xfrm>
            <a:off x="76200" y="6312876"/>
            <a:ext cx="1828800" cy="468923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Closed</a:t>
            </a:r>
            <a:r>
              <a:rPr lang="fr-CA" dirty="0" smtClean="0"/>
              <a:t> </a:t>
            </a:r>
            <a:r>
              <a:rPr lang="fr-CA" dirty="0" err="1" smtClean="0"/>
              <a:t>loop</a:t>
            </a:r>
            <a:r>
              <a:rPr lang="fr-CA" dirty="0" smtClean="0"/>
              <a:t> AFR control</a:t>
            </a:r>
          </a:p>
          <a:p>
            <a:endParaRPr lang="fr-CA" dirty="0"/>
          </a:p>
        </p:txBody>
      </p:sp>
      <p:pic>
        <p:nvPicPr>
          <p:cNvPr id="6" name="Picture 4" descr="Untitled-1 copy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rcRect l="18232" t="17778" r="6212" b="24444"/>
          <a:stretch>
            <a:fillRect/>
          </a:stretch>
        </p:blipFill>
        <p:spPr>
          <a:xfrm>
            <a:off x="4419600" y="3810000"/>
            <a:ext cx="4724400" cy="279169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40" y="2231480"/>
            <a:ext cx="7871319" cy="134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2027</TotalTime>
  <Words>348</Words>
  <Application>Microsoft Office PowerPoint</Application>
  <PresentationFormat>Affichage à l'écran (4:3)</PresentationFormat>
  <Paragraphs>111</Paragraphs>
  <Slides>22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Concourse</vt:lpstr>
      <vt:lpstr>TEAM QUIETS 2014 SAE CSC DESIGN PRESENTATION</vt:lpstr>
      <vt:lpstr>Presentation content</vt:lpstr>
      <vt:lpstr>Snowmobile Modifications</vt:lpstr>
      <vt:lpstr>Appeal to Snowmobile Enthusiasts</vt:lpstr>
      <vt:lpstr>Appeal to Snowmobile Enthusiasts</vt:lpstr>
      <vt:lpstr>Appeal to Snowmobile Enthusiasts</vt:lpstr>
      <vt:lpstr>Appeal to Snowmobile Enthusiasts (follow up)</vt:lpstr>
      <vt:lpstr>Dealer’s Perspective</vt:lpstr>
      <vt:lpstr>Engine Control Strategy</vt:lpstr>
      <vt:lpstr>Engine Control Strategy (Follow up)</vt:lpstr>
      <vt:lpstr>Engine Control Strategy (Follow up)</vt:lpstr>
      <vt:lpstr>Emission Control</vt:lpstr>
      <vt:lpstr>Emission Control (Follow up)</vt:lpstr>
      <vt:lpstr>Emission Control (Follow up)</vt:lpstr>
      <vt:lpstr>Emission Control (Follow up)</vt:lpstr>
      <vt:lpstr>Emission Control (Follow up)</vt:lpstr>
      <vt:lpstr>Emission Control (Follow up)</vt:lpstr>
      <vt:lpstr>Noise Reduction</vt:lpstr>
      <vt:lpstr>Noise Reduction (Follow up)</vt:lpstr>
      <vt:lpstr>Noise Reduction (Follow up)</vt:lpstr>
      <vt:lpstr>Conclusion and Future Improvements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Conception d’un système de recirculation des gazs d’échappement</dc:title>
  <dc:creator>rayray</dc:creator>
  <cp:lastModifiedBy>Quiets</cp:lastModifiedBy>
  <cp:revision>176</cp:revision>
  <dcterms:created xsi:type="dcterms:W3CDTF">2013-12-08T12:34:22Z</dcterms:created>
  <dcterms:modified xsi:type="dcterms:W3CDTF">2014-03-05T15:01:20Z</dcterms:modified>
</cp:coreProperties>
</file>