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1" r:id="rId3"/>
    <p:sldId id="284" r:id="rId4"/>
    <p:sldId id="299" r:id="rId5"/>
    <p:sldId id="272" r:id="rId6"/>
    <p:sldId id="277" r:id="rId7"/>
    <p:sldId id="279" r:id="rId8"/>
    <p:sldId id="287" r:id="rId9"/>
    <p:sldId id="280" r:id="rId10"/>
    <p:sldId id="281" r:id="rId11"/>
    <p:sldId id="300" r:id="rId12"/>
    <p:sldId id="301" r:id="rId13"/>
    <p:sldId id="286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1" autoAdjust="0"/>
    <p:restoredTop sz="94660"/>
  </p:normalViewPr>
  <p:slideViewPr>
    <p:cSldViewPr>
      <p:cViewPr varScale="1">
        <p:scale>
          <a:sx n="68" d="100"/>
          <a:sy n="68" d="100"/>
        </p:scale>
        <p:origin x="116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400" dirty="0"/>
              <a:t>NOx Emissions EGR Implemented</a:t>
            </a:r>
          </a:p>
        </c:rich>
      </c:tx>
      <c:layout>
        <c:manualLayout>
          <c:xMode val="edge"/>
          <c:yMode val="edge"/>
          <c:x val="0.19136774569845438"/>
          <c:y val="8.1699346405228759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20"/>
      <c:rotY val="140"/>
      <c:rAngAx val="0"/>
      <c:perspective val="7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538519490619228"/>
          <c:y val="0.21722934143036043"/>
          <c:w val="0.77511106250607564"/>
          <c:h val="0.65364880860480667"/>
        </c:manualLayout>
      </c:layout>
      <c:surface3DChart>
        <c:wireframe val="0"/>
        <c:ser>
          <c:idx val="0"/>
          <c:order val="0"/>
          <c:tx>
            <c:strRef>
              <c:f>'NOx EGR'!$A$2</c:f>
              <c:strCache>
                <c:ptCount val="1"/>
                <c:pt idx="0">
                  <c:v>7500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numRef>
              <c:f>'NOx EGR'!$B$1:$K$1</c:f>
              <c:numCache>
                <c:formatCode>General</c:formatCode>
                <c:ptCount val="10"/>
                <c:pt idx="0">
                  <c:v>-40</c:v>
                </c:pt>
                <c:pt idx="1">
                  <c:v>-20</c:v>
                </c:pt>
                <c:pt idx="2">
                  <c:v>0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60</c:v>
                </c:pt>
                <c:pt idx="8">
                  <c:v>70</c:v>
                </c:pt>
                <c:pt idx="9">
                  <c:v>80</c:v>
                </c:pt>
              </c:numCache>
            </c:numRef>
          </c:cat>
          <c:val>
            <c:numRef>
              <c:f>'NOx EGR'!$B$2:$K$2</c:f>
              <c:numCache>
                <c:formatCode>General</c:formatCode>
                <c:ptCount val="10"/>
                <c:pt idx="2">
                  <c:v>254</c:v>
                </c:pt>
                <c:pt idx="3">
                  <c:v>430</c:v>
                </c:pt>
                <c:pt idx="4">
                  <c:v>858</c:v>
                </c:pt>
                <c:pt idx="5">
                  <c:v>754</c:v>
                </c:pt>
                <c:pt idx="6">
                  <c:v>140</c:v>
                </c:pt>
                <c:pt idx="7">
                  <c:v>193</c:v>
                </c:pt>
                <c:pt idx="8">
                  <c:v>115</c:v>
                </c:pt>
                <c:pt idx="9">
                  <c:v>160</c:v>
                </c:pt>
              </c:numCache>
            </c:numRef>
          </c:val>
        </c:ser>
        <c:ser>
          <c:idx val="1"/>
          <c:order val="1"/>
          <c:tx>
            <c:strRef>
              <c:f>'NOx EGR'!$A$3</c:f>
              <c:strCache>
                <c:ptCount val="1"/>
                <c:pt idx="0">
                  <c:v>7000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numRef>
              <c:f>'NOx EGR'!$B$1:$K$1</c:f>
              <c:numCache>
                <c:formatCode>General</c:formatCode>
                <c:ptCount val="10"/>
                <c:pt idx="0">
                  <c:v>-40</c:v>
                </c:pt>
                <c:pt idx="1">
                  <c:v>-20</c:v>
                </c:pt>
                <c:pt idx="2">
                  <c:v>0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60</c:v>
                </c:pt>
                <c:pt idx="8">
                  <c:v>70</c:v>
                </c:pt>
                <c:pt idx="9">
                  <c:v>80</c:v>
                </c:pt>
              </c:numCache>
            </c:numRef>
          </c:cat>
          <c:val>
            <c:numRef>
              <c:f>'NOx EGR'!$B$3:$K$3</c:f>
              <c:numCache>
                <c:formatCode>General</c:formatCode>
                <c:ptCount val="10"/>
                <c:pt idx="2">
                  <c:v>165</c:v>
                </c:pt>
                <c:pt idx="3">
                  <c:v>520</c:v>
                </c:pt>
                <c:pt idx="4">
                  <c:v>758.6</c:v>
                </c:pt>
                <c:pt idx="5">
                  <c:v>806</c:v>
                </c:pt>
                <c:pt idx="6">
                  <c:v>140</c:v>
                </c:pt>
                <c:pt idx="7">
                  <c:v>226</c:v>
                </c:pt>
                <c:pt idx="8">
                  <c:v>92</c:v>
                </c:pt>
                <c:pt idx="9">
                  <c:v>101</c:v>
                </c:pt>
              </c:numCache>
            </c:numRef>
          </c:val>
        </c:ser>
        <c:ser>
          <c:idx val="2"/>
          <c:order val="2"/>
          <c:tx>
            <c:strRef>
              <c:f>'NOx EGR'!$A$4</c:f>
              <c:strCache>
                <c:ptCount val="1"/>
                <c:pt idx="0">
                  <c:v>6500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numRef>
              <c:f>'NOx EGR'!$B$1:$K$1</c:f>
              <c:numCache>
                <c:formatCode>General</c:formatCode>
                <c:ptCount val="10"/>
                <c:pt idx="0">
                  <c:v>-40</c:v>
                </c:pt>
                <c:pt idx="1">
                  <c:v>-20</c:v>
                </c:pt>
                <c:pt idx="2">
                  <c:v>0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60</c:v>
                </c:pt>
                <c:pt idx="8">
                  <c:v>70</c:v>
                </c:pt>
                <c:pt idx="9">
                  <c:v>80</c:v>
                </c:pt>
              </c:numCache>
            </c:numRef>
          </c:cat>
          <c:val>
            <c:numRef>
              <c:f>'NOx EGR'!$B$4:$K$4</c:f>
              <c:numCache>
                <c:formatCode>General</c:formatCode>
                <c:ptCount val="10"/>
                <c:pt idx="2">
                  <c:v>212</c:v>
                </c:pt>
                <c:pt idx="3">
                  <c:v>380</c:v>
                </c:pt>
                <c:pt idx="4">
                  <c:v>628.5</c:v>
                </c:pt>
                <c:pt idx="5">
                  <c:v>811</c:v>
                </c:pt>
                <c:pt idx="6">
                  <c:v>140</c:v>
                </c:pt>
                <c:pt idx="7">
                  <c:v>140</c:v>
                </c:pt>
                <c:pt idx="8">
                  <c:v>94</c:v>
                </c:pt>
                <c:pt idx="9">
                  <c:v>80</c:v>
                </c:pt>
              </c:numCache>
            </c:numRef>
          </c:val>
        </c:ser>
        <c:ser>
          <c:idx val="3"/>
          <c:order val="3"/>
          <c:tx>
            <c:strRef>
              <c:f>'NOx EGR'!$A$5</c:f>
              <c:strCache>
                <c:ptCount val="1"/>
                <c:pt idx="0">
                  <c:v>6000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numRef>
              <c:f>'NOx EGR'!$B$1:$K$1</c:f>
              <c:numCache>
                <c:formatCode>General</c:formatCode>
                <c:ptCount val="10"/>
                <c:pt idx="0">
                  <c:v>-40</c:v>
                </c:pt>
                <c:pt idx="1">
                  <c:v>-20</c:v>
                </c:pt>
                <c:pt idx="2">
                  <c:v>0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60</c:v>
                </c:pt>
                <c:pt idx="8">
                  <c:v>70</c:v>
                </c:pt>
                <c:pt idx="9">
                  <c:v>80</c:v>
                </c:pt>
              </c:numCache>
            </c:numRef>
          </c:cat>
          <c:val>
            <c:numRef>
              <c:f>'NOx EGR'!$B$5:$K$5</c:f>
              <c:numCache>
                <c:formatCode>General</c:formatCode>
                <c:ptCount val="10"/>
                <c:pt idx="2">
                  <c:v>597</c:v>
                </c:pt>
                <c:pt idx="3">
                  <c:v>354</c:v>
                </c:pt>
                <c:pt idx="4">
                  <c:v>212.5</c:v>
                </c:pt>
                <c:pt idx="5">
                  <c:v>787</c:v>
                </c:pt>
                <c:pt idx="6">
                  <c:v>140</c:v>
                </c:pt>
                <c:pt idx="7">
                  <c:v>165</c:v>
                </c:pt>
                <c:pt idx="8">
                  <c:v>114</c:v>
                </c:pt>
                <c:pt idx="9">
                  <c:v>86</c:v>
                </c:pt>
              </c:numCache>
            </c:numRef>
          </c:val>
        </c:ser>
        <c:ser>
          <c:idx val="4"/>
          <c:order val="4"/>
          <c:tx>
            <c:strRef>
              <c:f>'NOx EGR'!$A$6</c:f>
              <c:strCache>
                <c:ptCount val="1"/>
                <c:pt idx="0">
                  <c:v>5500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numRef>
              <c:f>'NOx EGR'!$B$1:$K$1</c:f>
              <c:numCache>
                <c:formatCode>General</c:formatCode>
                <c:ptCount val="10"/>
                <c:pt idx="0">
                  <c:v>-40</c:v>
                </c:pt>
                <c:pt idx="1">
                  <c:v>-20</c:v>
                </c:pt>
                <c:pt idx="2">
                  <c:v>0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60</c:v>
                </c:pt>
                <c:pt idx="8">
                  <c:v>70</c:v>
                </c:pt>
                <c:pt idx="9">
                  <c:v>80</c:v>
                </c:pt>
              </c:numCache>
            </c:numRef>
          </c:cat>
          <c:val>
            <c:numRef>
              <c:f>'NOx EGR'!$B$6:$K$6</c:f>
              <c:numCache>
                <c:formatCode>General</c:formatCode>
                <c:ptCount val="10"/>
                <c:pt idx="2">
                  <c:v>748</c:v>
                </c:pt>
                <c:pt idx="3">
                  <c:v>547</c:v>
                </c:pt>
                <c:pt idx="4">
                  <c:v>408</c:v>
                </c:pt>
                <c:pt idx="5">
                  <c:v>583</c:v>
                </c:pt>
                <c:pt idx="6">
                  <c:v>140</c:v>
                </c:pt>
                <c:pt idx="7">
                  <c:v>413</c:v>
                </c:pt>
                <c:pt idx="8">
                  <c:v>100</c:v>
                </c:pt>
                <c:pt idx="9">
                  <c:v>190</c:v>
                </c:pt>
              </c:numCache>
            </c:numRef>
          </c:val>
        </c:ser>
        <c:ser>
          <c:idx val="5"/>
          <c:order val="5"/>
          <c:tx>
            <c:strRef>
              <c:f>'NOx EGR'!$A$7</c:f>
              <c:strCache>
                <c:ptCount val="1"/>
                <c:pt idx="0">
                  <c:v>5000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numRef>
              <c:f>'NOx EGR'!$B$1:$K$1</c:f>
              <c:numCache>
                <c:formatCode>General</c:formatCode>
                <c:ptCount val="10"/>
                <c:pt idx="0">
                  <c:v>-40</c:v>
                </c:pt>
                <c:pt idx="1">
                  <c:v>-20</c:v>
                </c:pt>
                <c:pt idx="2">
                  <c:v>0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60</c:v>
                </c:pt>
                <c:pt idx="8">
                  <c:v>70</c:v>
                </c:pt>
                <c:pt idx="9">
                  <c:v>80</c:v>
                </c:pt>
              </c:numCache>
            </c:numRef>
          </c:cat>
          <c:val>
            <c:numRef>
              <c:f>'NOx EGR'!$B$7:$K$7</c:f>
              <c:numCache>
                <c:formatCode>General</c:formatCode>
                <c:ptCount val="10"/>
                <c:pt idx="1">
                  <c:v>356</c:v>
                </c:pt>
                <c:pt idx="2">
                  <c:v>843</c:v>
                </c:pt>
                <c:pt idx="3">
                  <c:v>590</c:v>
                </c:pt>
                <c:pt idx="4">
                  <c:v>478</c:v>
                </c:pt>
                <c:pt idx="5">
                  <c:v>613</c:v>
                </c:pt>
                <c:pt idx="6">
                  <c:v>794</c:v>
                </c:pt>
                <c:pt idx="7">
                  <c:v>394</c:v>
                </c:pt>
                <c:pt idx="8">
                  <c:v>360</c:v>
                </c:pt>
                <c:pt idx="9">
                  <c:v>108</c:v>
                </c:pt>
              </c:numCache>
            </c:numRef>
          </c:val>
        </c:ser>
        <c:ser>
          <c:idx val="6"/>
          <c:order val="6"/>
          <c:tx>
            <c:strRef>
              <c:f>'NOx EGR'!$A$8</c:f>
              <c:strCache>
                <c:ptCount val="1"/>
                <c:pt idx="0">
                  <c:v>4500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hade val="51000"/>
                    <a:satMod val="130000"/>
                  </a:schemeClr>
                </a:gs>
                <a:gs pos="80000">
                  <a:schemeClr val="accent1">
                    <a:lumMod val="60000"/>
                    <a:shade val="93000"/>
                    <a:satMod val="130000"/>
                  </a:schemeClr>
                </a:gs>
                <a:gs pos="100000">
                  <a:schemeClr val="accent1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numRef>
              <c:f>'NOx EGR'!$B$1:$K$1</c:f>
              <c:numCache>
                <c:formatCode>General</c:formatCode>
                <c:ptCount val="10"/>
                <c:pt idx="0">
                  <c:v>-40</c:v>
                </c:pt>
                <c:pt idx="1">
                  <c:v>-20</c:v>
                </c:pt>
                <c:pt idx="2">
                  <c:v>0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60</c:v>
                </c:pt>
                <c:pt idx="8">
                  <c:v>70</c:v>
                </c:pt>
                <c:pt idx="9">
                  <c:v>80</c:v>
                </c:pt>
              </c:numCache>
            </c:numRef>
          </c:cat>
          <c:val>
            <c:numRef>
              <c:f>'NOx EGR'!$B$8:$K$8</c:f>
              <c:numCache>
                <c:formatCode>General</c:formatCode>
                <c:ptCount val="10"/>
                <c:pt idx="0">
                  <c:v>120</c:v>
                </c:pt>
                <c:pt idx="1">
                  <c:v>57</c:v>
                </c:pt>
                <c:pt idx="2">
                  <c:v>32</c:v>
                </c:pt>
                <c:pt idx="3">
                  <c:v>54.7</c:v>
                </c:pt>
                <c:pt idx="4">
                  <c:v>203</c:v>
                </c:pt>
                <c:pt idx="5">
                  <c:v>98</c:v>
                </c:pt>
              </c:numCache>
            </c:numRef>
          </c:val>
        </c:ser>
        <c:ser>
          <c:idx val="7"/>
          <c:order val="7"/>
          <c:tx>
            <c:strRef>
              <c:f>'NOx EGR'!$A$9</c:f>
              <c:strCache>
                <c:ptCount val="1"/>
                <c:pt idx="0">
                  <c:v>4000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hade val="51000"/>
                    <a:satMod val="130000"/>
                  </a:schemeClr>
                </a:gs>
                <a:gs pos="80000">
                  <a:schemeClr val="accent2">
                    <a:lumMod val="60000"/>
                    <a:shade val="93000"/>
                    <a:satMod val="130000"/>
                  </a:schemeClr>
                </a:gs>
                <a:gs pos="100000">
                  <a:schemeClr val="accent2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numRef>
              <c:f>'NOx EGR'!$B$1:$K$1</c:f>
              <c:numCache>
                <c:formatCode>General</c:formatCode>
                <c:ptCount val="10"/>
                <c:pt idx="0">
                  <c:v>-40</c:v>
                </c:pt>
                <c:pt idx="1">
                  <c:v>-20</c:v>
                </c:pt>
                <c:pt idx="2">
                  <c:v>0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60</c:v>
                </c:pt>
                <c:pt idx="8">
                  <c:v>70</c:v>
                </c:pt>
                <c:pt idx="9">
                  <c:v>80</c:v>
                </c:pt>
              </c:numCache>
            </c:numRef>
          </c:cat>
          <c:val>
            <c:numRef>
              <c:f>'NOx EGR'!$B$9:$K$9</c:f>
              <c:numCache>
                <c:formatCode>General</c:formatCode>
                <c:ptCount val="10"/>
                <c:pt idx="0">
                  <c:v>33</c:v>
                </c:pt>
                <c:pt idx="1">
                  <c:v>12</c:v>
                </c:pt>
                <c:pt idx="2">
                  <c:v>18.399999999999999</c:v>
                </c:pt>
                <c:pt idx="3">
                  <c:v>27</c:v>
                </c:pt>
                <c:pt idx="4">
                  <c:v>25</c:v>
                </c:pt>
              </c:numCache>
            </c:numRef>
          </c:val>
        </c:ser>
        <c:ser>
          <c:idx val="8"/>
          <c:order val="8"/>
          <c:tx>
            <c:strRef>
              <c:f>'NOx EGR'!$A$10</c:f>
              <c:strCache>
                <c:ptCount val="1"/>
                <c:pt idx="0">
                  <c:v>3500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shade val="51000"/>
                    <a:satMod val="130000"/>
                  </a:schemeClr>
                </a:gs>
                <a:gs pos="80000">
                  <a:schemeClr val="accent3">
                    <a:lumMod val="60000"/>
                    <a:shade val="93000"/>
                    <a:satMod val="130000"/>
                  </a:schemeClr>
                </a:gs>
                <a:gs pos="100000">
                  <a:schemeClr val="accent3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numRef>
              <c:f>'NOx EGR'!$B$1:$K$1</c:f>
              <c:numCache>
                <c:formatCode>General</c:formatCode>
                <c:ptCount val="10"/>
                <c:pt idx="0">
                  <c:v>-40</c:v>
                </c:pt>
                <c:pt idx="1">
                  <c:v>-20</c:v>
                </c:pt>
                <c:pt idx="2">
                  <c:v>0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60</c:v>
                </c:pt>
                <c:pt idx="8">
                  <c:v>70</c:v>
                </c:pt>
                <c:pt idx="9">
                  <c:v>80</c:v>
                </c:pt>
              </c:numCache>
            </c:numRef>
          </c:cat>
          <c:val>
            <c:numRef>
              <c:f>'NOx EGR'!$B$10:$K$10</c:f>
              <c:numCache>
                <c:formatCode>General</c:formatCode>
                <c:ptCount val="10"/>
                <c:pt idx="0">
                  <c:v>47</c:v>
                </c:pt>
                <c:pt idx="1">
                  <c:v>130</c:v>
                </c:pt>
                <c:pt idx="2">
                  <c:v>442</c:v>
                </c:pt>
              </c:numCache>
            </c:numRef>
          </c:val>
        </c:ser>
        <c:bandFmts>
          <c:bandFmt>
            <c:idx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bandFmt>
          <c:bandFmt>
            <c:idx val="1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bandFmt>
          <c:bandFmt>
            <c:idx val="2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bandFmt>
          <c:bandFmt>
            <c:idx val="3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bandFmt>
          <c:bandFmt>
            <c:idx val="4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bandFmt>
          <c:bandFmt>
            <c:idx val="5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bandFmt>
          <c:bandFmt>
            <c:idx val="6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bandFmt>
          <c:bandFmt>
            <c:idx val="7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bandFmt>
          <c:bandFmt>
            <c:idx val="8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bandFmt>
          <c:bandFmt>
            <c:idx val="9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bandFmt>
          <c:bandFmt>
            <c:idx val="1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bandFmt>
          <c:bandFmt>
            <c:idx val="11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bandFmt>
          <c:bandFmt>
            <c:idx val="12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bandFmt>
          <c:bandFmt>
            <c:idx val="13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bandFmt>
          <c:bandFmt>
            <c:idx val="14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bandFmt>
        </c:bandFmts>
        <c:axId val="300340368"/>
        <c:axId val="301213544"/>
        <c:axId val="301213928"/>
      </c:surface3DChart>
      <c:catAx>
        <c:axId val="300340368"/>
        <c:scaling>
          <c:orientation val="maxMin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Load (kPa)</a:t>
                </a:r>
              </a:p>
            </c:rich>
          </c:tx>
          <c:layout>
            <c:manualLayout>
              <c:xMode val="edge"/>
              <c:yMode val="edge"/>
              <c:x val="0.73616118687567011"/>
              <c:y val="0.802826394668146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1213544"/>
        <c:crosses val="autoZero"/>
        <c:auto val="1"/>
        <c:lblAlgn val="ctr"/>
        <c:lblOffset val="100"/>
        <c:noMultiLvlLbl val="0"/>
      </c:catAx>
      <c:valAx>
        <c:axId val="301213544"/>
        <c:scaling>
          <c:orientation val="minMax"/>
          <c:max val="4000"/>
          <c:min val="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NOx </a:t>
                </a:r>
              </a:p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(ppm)</a:t>
                </a:r>
              </a:p>
            </c:rich>
          </c:tx>
          <c:layout>
            <c:manualLayout>
              <c:xMode val="edge"/>
              <c:yMode val="edge"/>
              <c:x val="0"/>
              <c:y val="0.3611209750741941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340368"/>
        <c:crosses val="autoZero"/>
        <c:crossBetween val="midCat"/>
      </c:valAx>
      <c:serAx>
        <c:axId val="3012139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RPM</a:t>
                </a:r>
              </a:p>
            </c:rich>
          </c:tx>
          <c:layout>
            <c:manualLayout>
              <c:xMode val="edge"/>
              <c:yMode val="edge"/>
              <c:x val="5.9823772028496439E-2"/>
              <c:y val="0.8092422810785016"/>
            </c:manualLayout>
          </c:layout>
          <c:overlay val="0"/>
          <c:spPr>
            <a:noFill/>
            <a:ln>
              <a:noFill/>
            </a:ln>
            <a:effectLst/>
          </c:spPr>
        </c:title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1213544"/>
        <c:crosses val="autoZero"/>
      </c:serAx>
      <c:spPr>
        <a:noFill/>
        <a:ln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400" dirty="0"/>
              <a:t>NOx Emissions No EGR </a:t>
            </a:r>
            <a:r>
              <a:rPr lang="en-US" sz="1400" dirty="0" smtClean="0"/>
              <a:t>Implemented</a:t>
            </a:r>
            <a:endParaRPr lang="en-US" sz="1400" dirty="0"/>
          </a:p>
        </c:rich>
      </c:tx>
      <c:layout>
        <c:manualLayout>
          <c:xMode val="edge"/>
          <c:yMode val="edge"/>
          <c:x val="0.15417687372411781"/>
          <c:y val="2.1225235759859188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20"/>
      <c:rotY val="14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329420627977055"/>
          <c:y val="0.1704985863607836"/>
          <c:w val="0.75030159424516385"/>
          <c:h val="0.70017887697965708"/>
        </c:manualLayout>
      </c:layout>
      <c:surface3DChart>
        <c:wireframe val="0"/>
        <c:ser>
          <c:idx val="0"/>
          <c:order val="0"/>
          <c:tx>
            <c:strRef>
              <c:f>'Nox No EGR'!$A$2</c:f>
              <c:strCache>
                <c:ptCount val="1"/>
                <c:pt idx="0">
                  <c:v>7500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numRef>
              <c:f>'Nox No EGR'!$B$1:$I$1</c:f>
              <c:numCache>
                <c:formatCode>General</c:formatCode>
                <c:ptCount val="8"/>
                <c:pt idx="0">
                  <c:v>-40</c:v>
                </c:pt>
                <c:pt idx="1">
                  <c:v>-20</c:v>
                </c:pt>
                <c:pt idx="2">
                  <c:v>0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60</c:v>
                </c:pt>
              </c:numCache>
            </c:numRef>
          </c:cat>
          <c:val>
            <c:numRef>
              <c:f>'Nox No EGR'!$B$2:$I$2</c:f>
              <c:numCache>
                <c:formatCode>General</c:formatCode>
                <c:ptCount val="8"/>
                <c:pt idx="0">
                  <c:v>21</c:v>
                </c:pt>
                <c:pt idx="1">
                  <c:v>2700</c:v>
                </c:pt>
                <c:pt idx="2">
                  <c:v>1236</c:v>
                </c:pt>
                <c:pt idx="3">
                  <c:v>1800</c:v>
                </c:pt>
                <c:pt idx="4">
                  <c:v>2400</c:v>
                </c:pt>
                <c:pt idx="5">
                  <c:v>1590</c:v>
                </c:pt>
                <c:pt idx="6">
                  <c:v>390</c:v>
                </c:pt>
                <c:pt idx="7">
                  <c:v>210</c:v>
                </c:pt>
              </c:numCache>
            </c:numRef>
          </c:val>
        </c:ser>
        <c:ser>
          <c:idx val="1"/>
          <c:order val="1"/>
          <c:tx>
            <c:strRef>
              <c:f>'Nox No EGR'!$A$3</c:f>
              <c:strCache>
                <c:ptCount val="1"/>
                <c:pt idx="0">
                  <c:v>7000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numRef>
              <c:f>'Nox No EGR'!$B$1:$I$1</c:f>
              <c:numCache>
                <c:formatCode>General</c:formatCode>
                <c:ptCount val="8"/>
                <c:pt idx="0">
                  <c:v>-40</c:v>
                </c:pt>
                <c:pt idx="1">
                  <c:v>-20</c:v>
                </c:pt>
                <c:pt idx="2">
                  <c:v>0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60</c:v>
                </c:pt>
              </c:numCache>
            </c:numRef>
          </c:cat>
          <c:val>
            <c:numRef>
              <c:f>'Nox No EGR'!$B$3:$I$3</c:f>
              <c:numCache>
                <c:formatCode>General</c:formatCode>
                <c:ptCount val="8"/>
                <c:pt idx="0">
                  <c:v>32</c:v>
                </c:pt>
                <c:pt idx="1">
                  <c:v>2800</c:v>
                </c:pt>
                <c:pt idx="2">
                  <c:v>1783</c:v>
                </c:pt>
                <c:pt idx="3">
                  <c:v>1900</c:v>
                </c:pt>
                <c:pt idx="4">
                  <c:v>2200</c:v>
                </c:pt>
                <c:pt idx="5">
                  <c:v>1386</c:v>
                </c:pt>
                <c:pt idx="6">
                  <c:v>405</c:v>
                </c:pt>
                <c:pt idx="7">
                  <c:v>200</c:v>
                </c:pt>
              </c:numCache>
            </c:numRef>
          </c:val>
        </c:ser>
        <c:ser>
          <c:idx val="2"/>
          <c:order val="2"/>
          <c:tx>
            <c:strRef>
              <c:f>'Nox No EGR'!$A$4</c:f>
              <c:strCache>
                <c:ptCount val="1"/>
                <c:pt idx="0">
                  <c:v>6500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numRef>
              <c:f>'Nox No EGR'!$B$1:$I$1</c:f>
              <c:numCache>
                <c:formatCode>General</c:formatCode>
                <c:ptCount val="8"/>
                <c:pt idx="0">
                  <c:v>-40</c:v>
                </c:pt>
                <c:pt idx="1">
                  <c:v>-20</c:v>
                </c:pt>
                <c:pt idx="2">
                  <c:v>0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60</c:v>
                </c:pt>
              </c:numCache>
            </c:numRef>
          </c:cat>
          <c:val>
            <c:numRef>
              <c:f>'Nox No EGR'!$B$4:$I$4</c:f>
              <c:numCache>
                <c:formatCode>General</c:formatCode>
                <c:ptCount val="8"/>
                <c:pt idx="0">
                  <c:v>24</c:v>
                </c:pt>
                <c:pt idx="1">
                  <c:v>3100</c:v>
                </c:pt>
                <c:pt idx="2">
                  <c:v>1572</c:v>
                </c:pt>
                <c:pt idx="3">
                  <c:v>1700</c:v>
                </c:pt>
                <c:pt idx="4">
                  <c:v>1400</c:v>
                </c:pt>
                <c:pt idx="5">
                  <c:v>1509</c:v>
                </c:pt>
                <c:pt idx="6">
                  <c:v>303</c:v>
                </c:pt>
                <c:pt idx="7">
                  <c:v>190</c:v>
                </c:pt>
              </c:numCache>
            </c:numRef>
          </c:val>
        </c:ser>
        <c:ser>
          <c:idx val="3"/>
          <c:order val="3"/>
          <c:tx>
            <c:strRef>
              <c:f>'Nox No EGR'!$A$5</c:f>
              <c:strCache>
                <c:ptCount val="1"/>
                <c:pt idx="0">
                  <c:v>6000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numRef>
              <c:f>'Nox No EGR'!$B$1:$I$1</c:f>
              <c:numCache>
                <c:formatCode>General</c:formatCode>
                <c:ptCount val="8"/>
                <c:pt idx="0">
                  <c:v>-40</c:v>
                </c:pt>
                <c:pt idx="1">
                  <c:v>-20</c:v>
                </c:pt>
                <c:pt idx="2">
                  <c:v>0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60</c:v>
                </c:pt>
              </c:numCache>
            </c:numRef>
          </c:cat>
          <c:val>
            <c:numRef>
              <c:f>'Nox No EGR'!$B$5:$I$5</c:f>
              <c:numCache>
                <c:formatCode>General</c:formatCode>
                <c:ptCount val="8"/>
                <c:pt idx="0">
                  <c:v>16</c:v>
                </c:pt>
                <c:pt idx="1">
                  <c:v>2600</c:v>
                </c:pt>
                <c:pt idx="2">
                  <c:v>2700</c:v>
                </c:pt>
                <c:pt idx="3">
                  <c:v>2400</c:v>
                </c:pt>
                <c:pt idx="4">
                  <c:v>1327</c:v>
                </c:pt>
                <c:pt idx="5">
                  <c:v>1580</c:v>
                </c:pt>
                <c:pt idx="6">
                  <c:v>100</c:v>
                </c:pt>
                <c:pt idx="7">
                  <c:v>240</c:v>
                </c:pt>
              </c:numCache>
            </c:numRef>
          </c:val>
        </c:ser>
        <c:ser>
          <c:idx val="4"/>
          <c:order val="4"/>
          <c:tx>
            <c:strRef>
              <c:f>'Nox No EGR'!$A$6</c:f>
              <c:strCache>
                <c:ptCount val="1"/>
                <c:pt idx="0">
                  <c:v>5500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numRef>
              <c:f>'Nox No EGR'!$B$1:$I$1</c:f>
              <c:numCache>
                <c:formatCode>General</c:formatCode>
                <c:ptCount val="8"/>
                <c:pt idx="0">
                  <c:v>-40</c:v>
                </c:pt>
                <c:pt idx="1">
                  <c:v>-20</c:v>
                </c:pt>
                <c:pt idx="2">
                  <c:v>0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60</c:v>
                </c:pt>
              </c:numCache>
            </c:numRef>
          </c:cat>
          <c:val>
            <c:numRef>
              <c:f>'Nox No EGR'!$B$6:$I$6</c:f>
              <c:numCache>
                <c:formatCode>General</c:formatCode>
                <c:ptCount val="8"/>
                <c:pt idx="0">
                  <c:v>32</c:v>
                </c:pt>
                <c:pt idx="1">
                  <c:v>2500</c:v>
                </c:pt>
                <c:pt idx="2">
                  <c:v>2745</c:v>
                </c:pt>
                <c:pt idx="3">
                  <c:v>2200</c:v>
                </c:pt>
                <c:pt idx="4">
                  <c:v>1400</c:v>
                </c:pt>
                <c:pt idx="5">
                  <c:v>890</c:v>
                </c:pt>
                <c:pt idx="6">
                  <c:v>90</c:v>
                </c:pt>
                <c:pt idx="7">
                  <c:v>200</c:v>
                </c:pt>
              </c:numCache>
            </c:numRef>
          </c:val>
        </c:ser>
        <c:ser>
          <c:idx val="5"/>
          <c:order val="5"/>
          <c:tx>
            <c:strRef>
              <c:f>'Nox No EGR'!$A$7</c:f>
              <c:strCache>
                <c:ptCount val="1"/>
                <c:pt idx="0">
                  <c:v>5000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numRef>
              <c:f>'Nox No EGR'!$B$1:$I$1</c:f>
              <c:numCache>
                <c:formatCode>General</c:formatCode>
                <c:ptCount val="8"/>
                <c:pt idx="0">
                  <c:v>-40</c:v>
                </c:pt>
                <c:pt idx="1">
                  <c:v>-20</c:v>
                </c:pt>
                <c:pt idx="2">
                  <c:v>0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60</c:v>
                </c:pt>
              </c:numCache>
            </c:numRef>
          </c:cat>
          <c:val>
            <c:numRef>
              <c:f>'Nox No EGR'!$B$7:$I$7</c:f>
              <c:numCache>
                <c:formatCode>General</c:formatCode>
                <c:ptCount val="8"/>
                <c:pt idx="0">
                  <c:v>40</c:v>
                </c:pt>
                <c:pt idx="1">
                  <c:v>2370</c:v>
                </c:pt>
                <c:pt idx="2">
                  <c:v>3337</c:v>
                </c:pt>
                <c:pt idx="3">
                  <c:v>1719</c:v>
                </c:pt>
                <c:pt idx="4">
                  <c:v>1230</c:v>
                </c:pt>
                <c:pt idx="5">
                  <c:v>1192</c:v>
                </c:pt>
                <c:pt idx="6">
                  <c:v>1142</c:v>
                </c:pt>
                <c:pt idx="7">
                  <c:v>1133</c:v>
                </c:pt>
              </c:numCache>
            </c:numRef>
          </c:val>
        </c:ser>
        <c:ser>
          <c:idx val="6"/>
          <c:order val="6"/>
          <c:tx>
            <c:strRef>
              <c:f>'Nox No EGR'!$A$8</c:f>
              <c:strCache>
                <c:ptCount val="1"/>
                <c:pt idx="0">
                  <c:v>4500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hade val="51000"/>
                    <a:satMod val="130000"/>
                  </a:schemeClr>
                </a:gs>
                <a:gs pos="80000">
                  <a:schemeClr val="accent1">
                    <a:lumMod val="60000"/>
                    <a:shade val="93000"/>
                    <a:satMod val="130000"/>
                  </a:schemeClr>
                </a:gs>
                <a:gs pos="100000">
                  <a:schemeClr val="accent1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numRef>
              <c:f>'Nox No EGR'!$B$1:$I$1</c:f>
              <c:numCache>
                <c:formatCode>General</c:formatCode>
                <c:ptCount val="8"/>
                <c:pt idx="0">
                  <c:v>-40</c:v>
                </c:pt>
                <c:pt idx="1">
                  <c:v>-20</c:v>
                </c:pt>
                <c:pt idx="2">
                  <c:v>0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60</c:v>
                </c:pt>
              </c:numCache>
            </c:numRef>
          </c:cat>
          <c:val>
            <c:numRef>
              <c:f>'Nox No EGR'!$B$8:$I$8</c:f>
              <c:numCache>
                <c:formatCode>General</c:formatCode>
                <c:ptCount val="8"/>
                <c:pt idx="0">
                  <c:v>120</c:v>
                </c:pt>
                <c:pt idx="1">
                  <c:v>295</c:v>
                </c:pt>
                <c:pt idx="2">
                  <c:v>360</c:v>
                </c:pt>
                <c:pt idx="3">
                  <c:v>420</c:v>
                </c:pt>
                <c:pt idx="4">
                  <c:v>508</c:v>
                </c:pt>
                <c:pt idx="5">
                  <c:v>609</c:v>
                </c:pt>
              </c:numCache>
            </c:numRef>
          </c:val>
        </c:ser>
        <c:ser>
          <c:idx val="7"/>
          <c:order val="7"/>
          <c:tx>
            <c:strRef>
              <c:f>'Nox No EGR'!$A$9</c:f>
              <c:strCache>
                <c:ptCount val="1"/>
                <c:pt idx="0">
                  <c:v>4000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hade val="51000"/>
                    <a:satMod val="130000"/>
                  </a:schemeClr>
                </a:gs>
                <a:gs pos="80000">
                  <a:schemeClr val="accent2">
                    <a:lumMod val="60000"/>
                    <a:shade val="93000"/>
                    <a:satMod val="130000"/>
                  </a:schemeClr>
                </a:gs>
                <a:gs pos="100000">
                  <a:schemeClr val="accent2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numRef>
              <c:f>'Nox No EGR'!$B$1:$I$1</c:f>
              <c:numCache>
                <c:formatCode>General</c:formatCode>
                <c:ptCount val="8"/>
                <c:pt idx="0">
                  <c:v>-40</c:v>
                </c:pt>
                <c:pt idx="1">
                  <c:v>-20</c:v>
                </c:pt>
                <c:pt idx="2">
                  <c:v>0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60</c:v>
                </c:pt>
              </c:numCache>
            </c:numRef>
          </c:cat>
          <c:val>
            <c:numRef>
              <c:f>'Nox No EGR'!$B$9:$I$9</c:f>
              <c:numCache>
                <c:formatCode>General</c:formatCode>
                <c:ptCount val="8"/>
                <c:pt idx="0">
                  <c:v>33</c:v>
                </c:pt>
                <c:pt idx="1">
                  <c:v>50</c:v>
                </c:pt>
                <c:pt idx="2">
                  <c:v>91</c:v>
                </c:pt>
                <c:pt idx="3">
                  <c:v>150</c:v>
                </c:pt>
                <c:pt idx="4">
                  <c:v>266</c:v>
                </c:pt>
              </c:numCache>
            </c:numRef>
          </c:val>
        </c:ser>
        <c:ser>
          <c:idx val="8"/>
          <c:order val="8"/>
          <c:tx>
            <c:strRef>
              <c:f>'Nox No EGR'!$A$10</c:f>
              <c:strCache>
                <c:ptCount val="1"/>
                <c:pt idx="0">
                  <c:v>3500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shade val="51000"/>
                    <a:satMod val="130000"/>
                  </a:schemeClr>
                </a:gs>
                <a:gs pos="80000">
                  <a:schemeClr val="accent3">
                    <a:lumMod val="60000"/>
                    <a:shade val="93000"/>
                    <a:satMod val="130000"/>
                  </a:schemeClr>
                </a:gs>
                <a:gs pos="100000">
                  <a:schemeClr val="accent3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numRef>
              <c:f>'Nox No EGR'!$B$1:$I$1</c:f>
              <c:numCache>
                <c:formatCode>General</c:formatCode>
                <c:ptCount val="8"/>
                <c:pt idx="0">
                  <c:v>-40</c:v>
                </c:pt>
                <c:pt idx="1">
                  <c:v>-20</c:v>
                </c:pt>
                <c:pt idx="2">
                  <c:v>0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60</c:v>
                </c:pt>
              </c:numCache>
            </c:numRef>
          </c:cat>
          <c:val>
            <c:numRef>
              <c:f>'Nox No EGR'!$B$10:$I$10</c:f>
              <c:numCache>
                <c:formatCode>General</c:formatCode>
                <c:ptCount val="8"/>
                <c:pt idx="0">
                  <c:v>6</c:v>
                </c:pt>
                <c:pt idx="1">
                  <c:v>650</c:v>
                </c:pt>
                <c:pt idx="2">
                  <c:v>758.5</c:v>
                </c:pt>
              </c:numCache>
            </c:numRef>
          </c:val>
        </c:ser>
        <c:ser>
          <c:idx val="9"/>
          <c:order val="9"/>
          <c:tx>
            <c:strRef>
              <c:f>'Nox No EGR'!$A$11</c:f>
              <c:strCache>
                <c:ptCount val="1"/>
                <c:pt idx="0">
                  <c:v>3000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hade val="51000"/>
                    <a:satMod val="130000"/>
                  </a:schemeClr>
                </a:gs>
                <a:gs pos="80000">
                  <a:schemeClr val="accent4">
                    <a:lumMod val="60000"/>
                    <a:shade val="93000"/>
                    <a:satMod val="130000"/>
                  </a:schemeClr>
                </a:gs>
                <a:gs pos="100000">
                  <a:schemeClr val="accent4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numRef>
              <c:f>'Nox No EGR'!$B$1:$I$1</c:f>
              <c:numCache>
                <c:formatCode>General</c:formatCode>
                <c:ptCount val="8"/>
                <c:pt idx="0">
                  <c:v>-40</c:v>
                </c:pt>
                <c:pt idx="1">
                  <c:v>-20</c:v>
                </c:pt>
                <c:pt idx="2">
                  <c:v>0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60</c:v>
                </c:pt>
              </c:numCache>
            </c:numRef>
          </c:cat>
          <c:val>
            <c:numRef>
              <c:f>'Nox No EGR'!$B$11:$I$11</c:f>
              <c:numCache>
                <c:formatCode>General</c:formatCode>
                <c:ptCount val="8"/>
                <c:pt idx="0">
                  <c:v>47</c:v>
                </c:pt>
                <c:pt idx="1">
                  <c:v>130</c:v>
                </c:pt>
                <c:pt idx="2">
                  <c:v>65</c:v>
                </c:pt>
              </c:numCache>
            </c:numRef>
          </c:val>
        </c:ser>
        <c:bandFmts>
          <c:bandFmt>
            <c:idx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bandFmt>
          <c:bandFmt>
            <c:idx val="1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bandFmt>
          <c:bandFmt>
            <c:idx val="2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bandFmt>
          <c:bandFmt>
            <c:idx val="3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bandFmt>
          <c:bandFmt>
            <c:idx val="4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bandFmt>
          <c:bandFmt>
            <c:idx val="5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bandFmt>
          <c:bandFmt>
            <c:idx val="6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bandFmt>
          <c:bandFmt>
            <c:idx val="7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bandFmt>
          <c:bandFmt>
            <c:idx val="8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bandFmt>
          <c:bandFmt>
            <c:idx val="9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bandFmt>
          <c:bandFmt>
            <c:idx val="1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bandFmt>
          <c:bandFmt>
            <c:idx val="11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bandFmt>
          <c:bandFmt>
            <c:idx val="12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bandFmt>
          <c:bandFmt>
            <c:idx val="13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bandFmt>
          <c:bandFmt>
            <c:idx val="14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bandFmt>
        </c:bandFmts>
        <c:axId val="301227400"/>
        <c:axId val="301227008"/>
        <c:axId val="301278784"/>
      </c:surface3DChart>
      <c:catAx>
        <c:axId val="301227400"/>
        <c:scaling>
          <c:orientation val="maxMin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/>
                  <a:t>Load (kPa)</a:t>
                </a:r>
              </a:p>
            </c:rich>
          </c:tx>
          <c:layout>
            <c:manualLayout>
              <c:xMode val="edge"/>
              <c:yMode val="edge"/>
              <c:x val="0.80230439300153145"/>
              <c:y val="0.8643401302634289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1227008"/>
        <c:crosses val="autoZero"/>
        <c:auto val="1"/>
        <c:lblAlgn val="ctr"/>
        <c:lblOffset val="100"/>
        <c:noMultiLvlLbl val="0"/>
      </c:catAx>
      <c:valAx>
        <c:axId val="30122700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/>
                  <a:t>NOx</a:t>
                </a:r>
              </a:p>
              <a:p>
                <a:pPr>
                  <a:defRPr sz="105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/>
                  <a:t> (ppm)</a:t>
                </a:r>
              </a:p>
            </c:rich>
          </c:tx>
          <c:layout>
            <c:manualLayout>
              <c:xMode val="edge"/>
              <c:yMode val="edge"/>
              <c:x val="1.6100614064892922E-3"/>
              <c:y val="0.4339666500129170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1227400"/>
        <c:crosses val="autoZero"/>
        <c:crossBetween val="midCat"/>
      </c:valAx>
      <c:serAx>
        <c:axId val="3012787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RPM</a:t>
                </a:r>
              </a:p>
            </c:rich>
          </c:tx>
          <c:layout>
            <c:manualLayout>
              <c:xMode val="edge"/>
              <c:yMode val="edge"/>
              <c:x val="0.2072307069900608"/>
              <c:y val="0.78612078182528111"/>
            </c:manualLayout>
          </c:layout>
          <c:overlay val="0"/>
          <c:spPr>
            <a:noFill/>
            <a:ln>
              <a:noFill/>
            </a:ln>
            <a:effectLst/>
          </c:spPr>
        </c:title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1227008"/>
        <c:crosses val="autoZero"/>
      </c:serAx>
      <c:spPr>
        <a:noFill/>
        <a:ln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A0113F-BFF2-48B8-B3B2-386EC6617E53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6852E2-052F-42BF-8078-C70B7C1C9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08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852E2-052F-42BF-8078-C70B7C1C97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85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852E2-052F-42BF-8078-C70B7C1C97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2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7234-5618-4E88-87C0-E4339400A998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4402-4DEB-4209-A274-818961A9B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90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7234-5618-4E88-87C0-E4339400A998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4402-4DEB-4209-A274-818961A9B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89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7234-5618-4E88-87C0-E4339400A998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4402-4DEB-4209-A274-818961A9B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64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7234-5618-4E88-87C0-E4339400A998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4402-4DEB-4209-A274-818961A9B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32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7234-5618-4E88-87C0-E4339400A998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4402-4DEB-4209-A274-818961A9B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57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7234-5618-4E88-87C0-E4339400A998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4402-4DEB-4209-A274-818961A9B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64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7234-5618-4E88-87C0-E4339400A998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4402-4DEB-4209-A274-818961A9B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41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7234-5618-4E88-87C0-E4339400A998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4402-4DEB-4209-A274-818961A9B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947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7234-5618-4E88-87C0-E4339400A998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4402-4DEB-4209-A274-818961A9B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6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7234-5618-4E88-87C0-E4339400A998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4402-4DEB-4209-A274-818961A9B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7234-5618-4E88-87C0-E4339400A998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4402-4DEB-4209-A274-818961A9B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41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07234-5618-4E88-87C0-E4339400A998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14402-4DEB-4209-A274-818961A9B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22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Clean Snowmobile Club\CleanTeamTrans2ptOut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811306"/>
            <a:ext cx="6553200" cy="848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55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Franklin Gothic Demi" panose="020B0703020102020204" pitchFamily="34" charset="0"/>
              </a:rPr>
              <a:t>Muffler Development / Design</a:t>
            </a:r>
            <a:endParaRPr lang="en-US" sz="4000" b="1" dirty="0">
              <a:latin typeface="Franklin Gothic Demi" panose="020B07030201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0586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Relocate muffler based on packaging constraints</a:t>
            </a:r>
          </a:p>
          <a:p>
            <a:r>
              <a:rPr lang="en-US" sz="2400" dirty="0" smtClean="0"/>
              <a:t>Under-tunnel muffler retains factory appearance</a:t>
            </a:r>
          </a:p>
          <a:p>
            <a:r>
              <a:rPr lang="en-US" sz="2400" dirty="0" smtClean="0"/>
              <a:t>Design based on anechoic chamber 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1371599"/>
          </a:xfrm>
        </p:spPr>
        <p:txBody>
          <a:bodyPr>
            <a:normAutofit/>
          </a:bodyPr>
          <a:lstStyle/>
          <a:p>
            <a:r>
              <a:rPr lang="en-US" sz="2400" dirty="0"/>
              <a:t>3</a:t>
            </a:r>
            <a:r>
              <a:rPr lang="en-US" sz="2400" dirty="0" smtClean="0"/>
              <a:t>-chamber design</a:t>
            </a:r>
          </a:p>
          <a:p>
            <a:r>
              <a:rPr lang="en-US" sz="2400" dirty="0" smtClean="0"/>
              <a:t>Closed cell frequency simulation</a:t>
            </a:r>
            <a:endParaRPr lang="en-US" sz="2400" dirty="0"/>
          </a:p>
          <a:p>
            <a:endParaRPr lang="en-US" dirty="0"/>
          </a:p>
        </p:txBody>
      </p:sp>
      <p:pic>
        <p:nvPicPr>
          <p:cNvPr id="7" name="Picture 6" descr="E:\CSC 2017\Model View Final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76136"/>
            <a:ext cx="3581400" cy="306485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2" y="4103132"/>
            <a:ext cx="4410075" cy="224596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123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Franklin Gothic Demi" panose="020B0703020102020204" pitchFamily="34" charset="0"/>
              </a:rPr>
              <a:t>Whisper-Drive System</a:t>
            </a:r>
            <a:endParaRPr lang="en-US" sz="4000" b="1" dirty="0">
              <a:latin typeface="Franklin Gothic Demi" panose="020B07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Repurposed water-dyno for sound</a:t>
            </a:r>
          </a:p>
          <a:p>
            <a:r>
              <a:rPr lang="en-US" sz="2400" dirty="0" smtClean="0"/>
              <a:t>10 </a:t>
            </a:r>
            <a:r>
              <a:rPr lang="en-US" sz="2400" dirty="0" err="1" smtClean="0"/>
              <a:t>hp</a:t>
            </a:r>
            <a:r>
              <a:rPr lang="en-US" sz="2400" dirty="0" smtClean="0"/>
              <a:t> electric motor with VFD</a:t>
            </a:r>
          </a:p>
          <a:p>
            <a:r>
              <a:rPr lang="en-US" sz="2400" dirty="0" smtClean="0"/>
              <a:t>Driveline Sound Improvements</a:t>
            </a:r>
          </a:p>
          <a:p>
            <a:pPr lvl="1"/>
            <a:r>
              <a:rPr lang="en-US" sz="2400" dirty="0" smtClean="0"/>
              <a:t>Silent Drive track</a:t>
            </a:r>
          </a:p>
          <a:p>
            <a:pPr lvl="1"/>
            <a:r>
              <a:rPr lang="en-US" sz="2400" dirty="0" smtClean="0"/>
              <a:t>Removal of idler wheels</a:t>
            </a:r>
          </a:p>
          <a:p>
            <a:pPr lvl="1"/>
            <a:r>
              <a:rPr lang="en-US" sz="2400" dirty="0" smtClean="0"/>
              <a:t>Graphite filled </a:t>
            </a:r>
            <a:r>
              <a:rPr lang="en-US" sz="2400" dirty="0" err="1" smtClean="0"/>
              <a:t>hyfax</a:t>
            </a:r>
            <a:endParaRPr lang="en-US" sz="2400" dirty="0" smtClean="0"/>
          </a:p>
          <a:p>
            <a:pPr lvl="1"/>
            <a:r>
              <a:rPr lang="en-US" sz="2400" dirty="0" smtClean="0"/>
              <a:t>Lizard Skin coating</a:t>
            </a:r>
            <a:endParaRPr lang="en-US" sz="2400" dirty="0"/>
          </a:p>
          <a:p>
            <a:r>
              <a:rPr lang="en-US" sz="2400" dirty="0" smtClean="0"/>
              <a:t>5 </a:t>
            </a:r>
            <a:r>
              <a:rPr lang="en-US" sz="2400" dirty="0" err="1" smtClean="0"/>
              <a:t>dBa</a:t>
            </a:r>
            <a:r>
              <a:rPr lang="en-US" sz="2400" dirty="0" smtClean="0"/>
              <a:t> decrease in sound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emissions in test simulation</a:t>
            </a:r>
          </a:p>
          <a:p>
            <a:endParaRPr lang="en-US" dirty="0"/>
          </a:p>
        </p:txBody>
      </p:sp>
      <p:pic>
        <p:nvPicPr>
          <p:cNvPr id="1026" name="Picture 2" descr="https://scontent.xx.fbcdn.net/v/l/t34.0-12/16652072_10212032460676829_1765954180_n.jpg?oh=fd8bfe06cf37202b29da27a87aaf7d4e&amp;oe=58B6CD9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29000"/>
            <a:ext cx="4038600" cy="302895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01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Franklin Gothic Demi" panose="020B0703020102020204" pitchFamily="34" charset="0"/>
              </a:rPr>
              <a:t>On-Snow Calibration</a:t>
            </a:r>
            <a:endParaRPr lang="en-US" sz="4000" b="1" dirty="0">
              <a:latin typeface="Franklin Gothic Demi" panose="020B07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Through extensive on-snow testing, drivability and reliability were greatly increased</a:t>
            </a:r>
          </a:p>
          <a:p>
            <a:r>
              <a:rPr lang="en-US" sz="2800" dirty="0" smtClean="0"/>
              <a:t>Full clutch and </a:t>
            </a:r>
            <a:br>
              <a:rPr lang="en-US" sz="2800" dirty="0" smtClean="0"/>
            </a:br>
            <a:r>
              <a:rPr lang="en-US" sz="2800" dirty="0" smtClean="0"/>
              <a:t>E-Throttle calibration </a:t>
            </a:r>
            <a:br>
              <a:rPr lang="en-US" sz="2800" dirty="0" smtClean="0"/>
            </a:br>
            <a:r>
              <a:rPr lang="en-US" sz="2800" dirty="0" smtClean="0"/>
              <a:t>using </a:t>
            </a:r>
            <a:r>
              <a:rPr lang="en-US" sz="2800" dirty="0" err="1" smtClean="0"/>
              <a:t>Haltech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smtClean="0"/>
              <a:t>data logging</a:t>
            </a:r>
          </a:p>
          <a:p>
            <a:r>
              <a:rPr lang="en-US" sz="2800" dirty="0" smtClean="0"/>
              <a:t>Fuel-economy of 18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mpg on 91 octane</a:t>
            </a:r>
          </a:p>
          <a:p>
            <a:r>
              <a:rPr lang="en-US" sz="2800" dirty="0" smtClean="0"/>
              <a:t>250 miles </a:t>
            </a:r>
            <a:br>
              <a:rPr lang="en-US" sz="2800" dirty="0" smtClean="0"/>
            </a:br>
            <a:r>
              <a:rPr lang="en-US" sz="2800" dirty="0" smtClean="0"/>
              <a:t>of validation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621" y="3352800"/>
            <a:ext cx="4267200" cy="3200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8462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Franklin Gothic Demi" panose="020B0703020102020204" pitchFamily="34" charset="0"/>
              </a:rPr>
              <a:t>Summary</a:t>
            </a:r>
            <a:endParaRPr lang="en-US" sz="4000" b="1" dirty="0">
              <a:latin typeface="Franklin Gothic Demi" panose="020B07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 fontScale="92500" lnSpcReduction="20000"/>
          </a:bodyPr>
          <a:lstStyle/>
          <a:p>
            <a:r>
              <a:rPr lang="en-US" dirty="0"/>
              <a:t>Turbocharged engine with a </a:t>
            </a:r>
            <a:r>
              <a:rPr lang="en-US" dirty="0" smtClean="0"/>
              <a:t>57% </a:t>
            </a:r>
            <a:r>
              <a:rPr lang="en-US" dirty="0"/>
              <a:t>gain in power over stock, resulting in 63 kW </a:t>
            </a:r>
            <a:endParaRPr lang="en-US" dirty="0" smtClean="0"/>
          </a:p>
          <a:p>
            <a:r>
              <a:rPr lang="en-US" dirty="0" smtClean="0"/>
              <a:t>Cooled </a:t>
            </a:r>
            <a:r>
              <a:rPr lang="en-US" dirty="0"/>
              <a:t>Exhaust Gas Recirculation system </a:t>
            </a:r>
            <a:endParaRPr lang="en-US" dirty="0" smtClean="0"/>
          </a:p>
          <a:p>
            <a:r>
              <a:rPr lang="en-US" dirty="0" smtClean="0"/>
              <a:t>70.6</a:t>
            </a:r>
            <a:r>
              <a:rPr lang="en-US" dirty="0"/>
              <a:t>% decrease in NOx emissions </a:t>
            </a:r>
          </a:p>
          <a:p>
            <a:r>
              <a:rPr lang="en-US" dirty="0" smtClean="0"/>
              <a:t>96</a:t>
            </a:r>
            <a:r>
              <a:rPr lang="en-US" dirty="0"/>
              <a:t>% decrease in CO emissions </a:t>
            </a:r>
            <a:endParaRPr lang="en-US" dirty="0" smtClean="0"/>
          </a:p>
          <a:p>
            <a:r>
              <a:rPr lang="en-US" dirty="0" smtClean="0"/>
              <a:t>88% </a:t>
            </a:r>
            <a:r>
              <a:rPr lang="en-US" dirty="0"/>
              <a:t>decrease in HC emissions </a:t>
            </a:r>
          </a:p>
          <a:p>
            <a:r>
              <a:rPr lang="en-US" dirty="0" err="1" smtClean="0"/>
              <a:t>eScore</a:t>
            </a:r>
            <a:r>
              <a:rPr lang="en-US" dirty="0" smtClean="0"/>
              <a:t> </a:t>
            </a:r>
            <a:r>
              <a:rPr lang="en-US" dirty="0"/>
              <a:t>of 201 </a:t>
            </a:r>
          </a:p>
          <a:p>
            <a:r>
              <a:rPr lang="en-US" dirty="0" smtClean="0"/>
              <a:t>Rear-exiting </a:t>
            </a:r>
            <a:r>
              <a:rPr lang="en-US" dirty="0"/>
              <a:t>exhaust with a </a:t>
            </a:r>
            <a:r>
              <a:rPr lang="en-US" dirty="0" smtClean="0"/>
              <a:t>4 </a:t>
            </a:r>
            <a:r>
              <a:rPr lang="en-US" dirty="0" err="1" smtClean="0"/>
              <a:t>dBa</a:t>
            </a:r>
            <a:r>
              <a:rPr lang="en-US" dirty="0" smtClean="0"/>
              <a:t> </a:t>
            </a:r>
            <a:r>
              <a:rPr lang="en-US" dirty="0"/>
              <a:t>decrease in sound levels over stock </a:t>
            </a:r>
          </a:p>
          <a:p>
            <a:r>
              <a:rPr lang="en-US" dirty="0" smtClean="0"/>
              <a:t>Calculated </a:t>
            </a:r>
            <a:r>
              <a:rPr lang="en-US" dirty="0"/>
              <a:t>MSRP of $</a:t>
            </a:r>
            <a:r>
              <a:rPr lang="en-US" dirty="0" smtClean="0"/>
              <a:t>10,707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01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84238"/>
          </a:xfrm>
        </p:spPr>
        <p:txBody>
          <a:bodyPr/>
          <a:lstStyle/>
          <a:p>
            <a:r>
              <a:rPr lang="en-US" dirty="0" smtClean="0">
                <a:latin typeface="Franklin Gothic Demi" panose="020B0703020102020204" pitchFamily="34" charset="0"/>
              </a:rPr>
              <a:t>Thanks!</a:t>
            </a:r>
            <a:endParaRPr lang="en-US" dirty="0">
              <a:latin typeface="Franklin Gothic Demi" panose="020B07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77420" y="4319819"/>
            <a:ext cx="2606421" cy="173761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4"/>
          <a:stretch/>
        </p:blipFill>
        <p:spPr>
          <a:xfrm rot="5400000">
            <a:off x="-24222" y="362029"/>
            <a:ext cx="2102144" cy="160389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r="24444"/>
          <a:stretch/>
        </p:blipFill>
        <p:spPr>
          <a:xfrm rot="5400000">
            <a:off x="3966762" y="4240030"/>
            <a:ext cx="2274208" cy="248095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285" y="2283200"/>
            <a:ext cx="2797713" cy="186514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/>
          <a:stretch/>
        </p:blipFill>
        <p:spPr>
          <a:xfrm rot="5400000">
            <a:off x="-165782" y="4329019"/>
            <a:ext cx="2730540" cy="202262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529" y="112906"/>
            <a:ext cx="2029871" cy="270649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2431" y="2956453"/>
            <a:ext cx="2362200" cy="157480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9" r="8890"/>
          <a:stretch/>
        </p:blipFill>
        <p:spPr>
          <a:xfrm rot="5400000">
            <a:off x="6511731" y="4301931"/>
            <a:ext cx="2438400" cy="236893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090" y="940241"/>
            <a:ext cx="4229100" cy="2819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3294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Franklin Gothic Demi" panose="020B0703020102020204" pitchFamily="34" charset="0"/>
              </a:rPr>
              <a:t>Team Members</a:t>
            </a:r>
            <a:endParaRPr lang="en-US" sz="4000" b="1" dirty="0">
              <a:latin typeface="Franklin Gothic Demi" panose="020B07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Jacob Schofield - </a:t>
            </a:r>
            <a:r>
              <a:rPr lang="en-US" i="1" dirty="0" smtClean="0"/>
              <a:t>President</a:t>
            </a: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Nels Eide – </a:t>
            </a:r>
            <a:r>
              <a:rPr lang="en-US" i="1" dirty="0" smtClean="0"/>
              <a:t>Driveline / Testing</a:t>
            </a: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Mark Boeckmann - </a:t>
            </a:r>
            <a:r>
              <a:rPr lang="en-US" i="1" dirty="0" smtClean="0"/>
              <a:t>Engine</a:t>
            </a: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Keith Propson – </a:t>
            </a:r>
            <a:r>
              <a:rPr lang="en-US" i="1" dirty="0" smtClean="0"/>
              <a:t>Sound / Exhaust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8324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Franklin Gothic Demi" panose="020B0703020102020204" pitchFamily="34" charset="0"/>
              </a:rPr>
              <a:t>Team Goals / Vision</a:t>
            </a:r>
            <a:endParaRPr lang="en-US" sz="4000" b="1" dirty="0">
              <a:latin typeface="Franklin Gothic Demi" panose="020B07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 smtClean="0"/>
              <a:t>Fun, marketable snowmobile</a:t>
            </a:r>
          </a:p>
          <a:p>
            <a:r>
              <a:rPr lang="en-US" dirty="0" smtClean="0"/>
              <a:t>85-horsepower class</a:t>
            </a:r>
          </a:p>
          <a:p>
            <a:r>
              <a:rPr lang="en-US" dirty="0" smtClean="0"/>
              <a:t>Trail / touring category</a:t>
            </a:r>
          </a:p>
          <a:p>
            <a:r>
              <a:rPr lang="en-US" dirty="0" smtClean="0"/>
              <a:t>Best Available Technology for sound</a:t>
            </a:r>
          </a:p>
          <a:p>
            <a:r>
              <a:rPr lang="en-US" dirty="0" smtClean="0"/>
              <a:t>E-score above 195</a:t>
            </a:r>
          </a:p>
          <a:p>
            <a:r>
              <a:rPr lang="en-US" dirty="0" smtClean="0"/>
              <a:t>17+ MPG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35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Franklin Gothic Demi" panose="020B0703020102020204" pitchFamily="34" charset="0"/>
              </a:rPr>
              <a:t>2016 Clean Snowmobile Challenge</a:t>
            </a:r>
            <a:endParaRPr lang="en-US" dirty="0">
              <a:latin typeface="Franklin Gothic Demi" panose="020B07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20 Universities in Houghton, Michigan</a:t>
            </a:r>
          </a:p>
          <a:p>
            <a:r>
              <a:rPr lang="en-US" sz="2400" dirty="0" smtClean="0"/>
              <a:t>Goal: Clean, Quiet, and Efficient</a:t>
            </a:r>
          </a:p>
          <a:p>
            <a:r>
              <a:rPr lang="en-US" sz="2400" dirty="0" smtClean="0"/>
              <a:t>12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Overall</a:t>
            </a:r>
          </a:p>
          <a:p>
            <a:r>
              <a:rPr lang="en-US" sz="2400" dirty="0" smtClean="0"/>
              <a:t>Award for Best Engine Design from </a:t>
            </a:r>
            <a:r>
              <a:rPr lang="en-US" sz="2400" dirty="0" err="1" smtClean="0"/>
              <a:t>Mahle</a:t>
            </a:r>
            <a:r>
              <a:rPr lang="en-US" sz="2400" dirty="0" smtClean="0"/>
              <a:t> Powertrain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73" y="3687763"/>
            <a:ext cx="3657600" cy="2438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00273"/>
            <a:ext cx="3657600" cy="2438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705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Franklin Gothic Demi" panose="020B0703020102020204" pitchFamily="34" charset="0"/>
              </a:rPr>
              <a:t>Build Comparison – 2016 vs. 2017</a:t>
            </a:r>
            <a:endParaRPr lang="en-US" sz="4000" b="1" dirty="0">
              <a:latin typeface="Franklin Gothic Demi" panose="020B0703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4040188" cy="639762"/>
          </a:xfrm>
        </p:spPr>
        <p:txBody>
          <a:bodyPr/>
          <a:lstStyle/>
          <a:p>
            <a:r>
              <a:rPr lang="en-US" dirty="0" smtClean="0"/>
              <a:t>2016 Arctic Cat </a:t>
            </a:r>
            <a:r>
              <a:rPr lang="en-US" dirty="0" err="1" smtClean="0"/>
              <a:t>Pantera</a:t>
            </a:r>
            <a:r>
              <a:rPr lang="en-US" dirty="0" smtClean="0"/>
              <a:t> 3000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06562"/>
            <a:ext cx="4040188" cy="4922838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Kymco</a:t>
            </a:r>
            <a:r>
              <a:rPr lang="en-US" sz="2000" dirty="0" smtClean="0"/>
              <a:t> 700cc Twin</a:t>
            </a:r>
          </a:p>
          <a:p>
            <a:r>
              <a:rPr lang="en-US" sz="2000" dirty="0" err="1" smtClean="0"/>
              <a:t>Haltech</a:t>
            </a:r>
            <a:r>
              <a:rPr lang="en-US" sz="2000" dirty="0" smtClean="0"/>
              <a:t> Elite 2500 ECU</a:t>
            </a:r>
          </a:p>
          <a:p>
            <a:r>
              <a:rPr lang="en-US" sz="2000" dirty="0" smtClean="0"/>
              <a:t>Garrett Turbocharger</a:t>
            </a:r>
          </a:p>
          <a:p>
            <a:r>
              <a:rPr lang="en-US" sz="2000" dirty="0" smtClean="0"/>
              <a:t>Cooled Exhaust Gas Recirculation (EGR)</a:t>
            </a:r>
          </a:p>
          <a:p>
            <a:r>
              <a:rPr lang="en-US" sz="2000" dirty="0" smtClean="0"/>
              <a:t>Rear Exiting </a:t>
            </a:r>
          </a:p>
          <a:p>
            <a:pPr marL="0" indent="0">
              <a:buNone/>
            </a:pPr>
            <a:r>
              <a:rPr lang="en-US" sz="2000" dirty="0" smtClean="0"/>
              <a:t>      Exhaust</a:t>
            </a:r>
          </a:p>
          <a:p>
            <a:r>
              <a:rPr lang="en-US" sz="2000" dirty="0" smtClean="0"/>
              <a:t>Water to Air </a:t>
            </a:r>
          </a:p>
          <a:p>
            <a:pPr marL="0" indent="0">
              <a:buNone/>
            </a:pPr>
            <a:r>
              <a:rPr lang="en-US" sz="2000" dirty="0" smtClean="0"/>
              <a:t>      Intercooler</a:t>
            </a:r>
          </a:p>
          <a:p>
            <a:r>
              <a:rPr lang="en-US" sz="2000" dirty="0" smtClean="0"/>
              <a:t>Electronic 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Throttle</a:t>
            </a:r>
          </a:p>
          <a:p>
            <a:r>
              <a:rPr lang="en-US" sz="2000" dirty="0" smtClean="0"/>
              <a:t>MSRP: $12,692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66800"/>
            <a:ext cx="4041775" cy="639762"/>
          </a:xfrm>
        </p:spPr>
        <p:txBody>
          <a:bodyPr/>
          <a:lstStyle/>
          <a:p>
            <a:r>
              <a:rPr lang="en-US" dirty="0" smtClean="0"/>
              <a:t>2017 Arctic Cat ZR3000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06561"/>
            <a:ext cx="4041775" cy="4922839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Kymco</a:t>
            </a:r>
            <a:r>
              <a:rPr lang="en-US" sz="2000" dirty="0" smtClean="0"/>
              <a:t> 700cc Twin</a:t>
            </a:r>
          </a:p>
          <a:p>
            <a:r>
              <a:rPr lang="en-US" sz="2000" dirty="0" smtClean="0"/>
              <a:t>Lightweight ZR Chassis</a:t>
            </a:r>
          </a:p>
          <a:p>
            <a:r>
              <a:rPr lang="en-US" sz="2000" dirty="0" smtClean="0"/>
              <a:t>Advanced High-Flow EGR</a:t>
            </a:r>
          </a:p>
          <a:p>
            <a:r>
              <a:rPr lang="en-US" sz="2000" dirty="0" smtClean="0"/>
              <a:t>Whisper-Drive System </a:t>
            </a:r>
          </a:p>
          <a:p>
            <a:r>
              <a:rPr lang="en-US" sz="2000" dirty="0" smtClean="0"/>
              <a:t>Custom Intercooler Housed in Plenum</a:t>
            </a:r>
          </a:p>
          <a:p>
            <a:r>
              <a:rPr lang="en-US" sz="2000" dirty="0" smtClean="0"/>
              <a:t>MSRP:</a:t>
            </a:r>
            <a:r>
              <a:rPr lang="en-US" sz="1600" dirty="0"/>
              <a:t> </a:t>
            </a:r>
            <a:r>
              <a:rPr lang="en-US" sz="2000" dirty="0" smtClean="0"/>
              <a:t>$10,707</a:t>
            </a:r>
            <a:endParaRPr lang="en-US" sz="2800" dirty="0"/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5155" y="4192053"/>
            <a:ext cx="2609459" cy="161337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873" y="4419600"/>
            <a:ext cx="3349096" cy="18838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112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7238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Franklin Gothic Demi" panose="020B0703020102020204" pitchFamily="34" charset="0"/>
              </a:rPr>
              <a:t>Baseline Testing</a:t>
            </a:r>
            <a:endParaRPr lang="en-US" sz="4000" b="1" dirty="0">
              <a:latin typeface="Franklin Gothic Demi" panose="020B0703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4040188" cy="639762"/>
          </a:xfrm>
        </p:spPr>
        <p:txBody>
          <a:bodyPr/>
          <a:lstStyle/>
          <a:p>
            <a:r>
              <a:rPr lang="en-US" dirty="0" smtClean="0"/>
              <a:t>Engine / Emissions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0362"/>
            <a:ext cx="4040188" cy="437832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40.2 kW stock</a:t>
            </a:r>
          </a:p>
          <a:p>
            <a:r>
              <a:rPr lang="en-US" sz="2000" dirty="0"/>
              <a:t>E-score of </a:t>
            </a:r>
            <a:r>
              <a:rPr lang="en-US" sz="2000" dirty="0" smtClean="0"/>
              <a:t>approximately 191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90600"/>
            <a:ext cx="4194175" cy="63976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Noise, Vibration, Harshness (NVH)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0362"/>
            <a:ext cx="4041775" cy="187483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Completed </a:t>
            </a:r>
            <a:r>
              <a:rPr lang="en-US" sz="2000" dirty="0"/>
              <a:t>J1161 test</a:t>
            </a:r>
          </a:p>
          <a:p>
            <a:r>
              <a:rPr lang="en-US" sz="2000" dirty="0" smtClean="0"/>
              <a:t>35 </a:t>
            </a:r>
            <a:r>
              <a:rPr lang="en-US" sz="2000" dirty="0"/>
              <a:t>mph steady state at 50 feet</a:t>
            </a:r>
          </a:p>
          <a:p>
            <a:r>
              <a:rPr lang="en-US" sz="2000" dirty="0"/>
              <a:t>72 </a:t>
            </a:r>
            <a:r>
              <a:rPr lang="en-US" sz="2000" dirty="0" err="1" smtClean="0"/>
              <a:t>dBa</a:t>
            </a:r>
            <a:r>
              <a:rPr lang="en-US" sz="2000" dirty="0" smtClean="0"/>
              <a:t> </a:t>
            </a:r>
            <a:r>
              <a:rPr lang="en-US" sz="2000" dirty="0"/>
              <a:t>in stock trim</a:t>
            </a:r>
          </a:p>
          <a:p>
            <a:r>
              <a:rPr lang="en-US" sz="2000" dirty="0"/>
              <a:t>Competition goal is 67 </a:t>
            </a:r>
            <a:r>
              <a:rPr lang="en-US" sz="2000" dirty="0" err="1" smtClean="0"/>
              <a:t>dBa</a:t>
            </a:r>
            <a:endParaRPr lang="en-US" sz="2000" dirty="0"/>
          </a:p>
          <a:p>
            <a:endParaRPr lang="en-US" sz="2000" dirty="0" smtClean="0"/>
          </a:p>
        </p:txBody>
      </p:sp>
      <p:pic>
        <p:nvPicPr>
          <p:cNvPr id="9" name="Picture 8" descr="C:\Users\Nels Eide\Downloads\20150915_183837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955" y="3733800"/>
            <a:ext cx="4439246" cy="289560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482221" y="2590800"/>
            <a:ext cx="3657600" cy="19507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</p:pic>
      <p:pic>
        <p:nvPicPr>
          <p:cNvPr id="11" name="Picture 10"/>
          <p:cNvPicPr/>
          <p:nvPr/>
        </p:nvPicPr>
        <p:blipFill>
          <a:blip r:embed="rId5"/>
          <a:stretch>
            <a:fillRect/>
          </a:stretch>
        </p:blipFill>
        <p:spPr>
          <a:xfrm>
            <a:off x="457200" y="4711054"/>
            <a:ext cx="3682621" cy="19640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3480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Franklin Gothic Demi" panose="020B0703020102020204" pitchFamily="34" charset="0"/>
              </a:rPr>
              <a:t>Engine Development</a:t>
            </a:r>
            <a:endParaRPr lang="en-US" sz="4000" b="1" dirty="0">
              <a:latin typeface="Franklin Gothic Demi" panose="020B07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010400" cy="4953000"/>
          </a:xfrm>
        </p:spPr>
        <p:txBody>
          <a:bodyPr>
            <a:normAutofit/>
          </a:bodyPr>
          <a:lstStyle/>
          <a:p>
            <a:r>
              <a:rPr lang="en-US" sz="2600" dirty="0"/>
              <a:t>Ricardo WAVE Simulation</a:t>
            </a:r>
          </a:p>
          <a:p>
            <a:r>
              <a:rPr lang="en-US" sz="2600" dirty="0" smtClean="0"/>
              <a:t>Low-pressure cooled EGR</a:t>
            </a:r>
          </a:p>
          <a:p>
            <a:pPr lvl="1"/>
            <a:r>
              <a:rPr lang="en-US" sz="2600" dirty="0" err="1" smtClean="0"/>
              <a:t>Venturi</a:t>
            </a:r>
            <a:r>
              <a:rPr lang="en-US" sz="2600" dirty="0" smtClean="0"/>
              <a:t> drawn</a:t>
            </a:r>
          </a:p>
          <a:p>
            <a:r>
              <a:rPr lang="en-US" sz="2600" dirty="0" smtClean="0"/>
              <a:t>Turbocharged – Garrett MGT1238</a:t>
            </a:r>
          </a:p>
          <a:p>
            <a:r>
              <a:rPr lang="en-US" sz="2600" dirty="0" smtClean="0"/>
              <a:t>Intercooled</a:t>
            </a:r>
          </a:p>
          <a:p>
            <a:pPr lvl="1"/>
            <a:r>
              <a:rPr lang="en-US" sz="2600" dirty="0" smtClean="0"/>
              <a:t>Integrated into intake plenum</a:t>
            </a:r>
          </a:p>
          <a:p>
            <a:r>
              <a:rPr lang="en-US" sz="2600" dirty="0" err="1" smtClean="0"/>
              <a:t>Heraeus</a:t>
            </a:r>
            <a:r>
              <a:rPr lang="en-US" sz="2600" dirty="0" smtClean="0"/>
              <a:t> Catalyst</a:t>
            </a:r>
          </a:p>
          <a:p>
            <a:r>
              <a:rPr lang="en-US" sz="2600" dirty="0" smtClean="0"/>
              <a:t>Electronic Throttle</a:t>
            </a:r>
          </a:p>
          <a:p>
            <a:r>
              <a:rPr lang="en-US" sz="2600" dirty="0" smtClean="0"/>
              <a:t>Robust Control</a:t>
            </a:r>
          </a:p>
          <a:p>
            <a:pPr lvl="1"/>
            <a:r>
              <a:rPr lang="en-US" sz="2600" dirty="0" err="1" smtClean="0"/>
              <a:t>Haltech</a:t>
            </a:r>
            <a:r>
              <a:rPr lang="en-US" sz="2600" dirty="0" smtClean="0"/>
              <a:t> 2500 Elite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379" y="4419600"/>
            <a:ext cx="3027769" cy="196127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663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Franklin Gothic Demi" panose="020B0703020102020204" pitchFamily="34" charset="0"/>
              </a:rPr>
              <a:t>Ricardo WAVE Simulation</a:t>
            </a:r>
            <a:endParaRPr lang="en-US" sz="4000" b="1" dirty="0">
              <a:latin typeface="Franklin Gothic Demi" panose="020B0703020102020204" pitchFamily="34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90541"/>
            <a:ext cx="8229600" cy="414528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322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Franklin Gothic Demi" panose="020B0703020102020204" pitchFamily="34" charset="0"/>
              </a:rPr>
              <a:t>Dynamometer / Results</a:t>
            </a:r>
            <a:endParaRPr lang="en-US" sz="4000" b="1" dirty="0">
              <a:latin typeface="Franklin Gothic Demi" panose="020B07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00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63 kW</a:t>
            </a:r>
          </a:p>
          <a:p>
            <a:r>
              <a:rPr lang="en-US" dirty="0" smtClean="0"/>
              <a:t>Approximate E-score </a:t>
            </a:r>
          </a:p>
          <a:p>
            <a:pPr marL="0" indent="0">
              <a:buNone/>
            </a:pPr>
            <a:r>
              <a:rPr lang="en-US" dirty="0" smtClean="0"/>
              <a:t>    of 201</a:t>
            </a:r>
          </a:p>
          <a:p>
            <a:r>
              <a:rPr lang="en-US" dirty="0" smtClean="0"/>
              <a:t>Hydrocarbons (HC)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reduced 79%</a:t>
            </a:r>
          </a:p>
          <a:p>
            <a:r>
              <a:rPr lang="en-US" dirty="0" smtClean="0"/>
              <a:t>Carbon Monoxide (CO) reduced 96%</a:t>
            </a:r>
          </a:p>
          <a:p>
            <a:r>
              <a:rPr lang="en-US" dirty="0" smtClean="0"/>
              <a:t>Oxides of Nitrogen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(NOx) reduced 88%</a:t>
            </a:r>
            <a:endParaRPr lang="en-US" dirty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3726895180"/>
              </p:ext>
            </p:extLst>
          </p:nvPr>
        </p:nvGraphicFramePr>
        <p:xfrm>
          <a:off x="4960961" y="4152738"/>
          <a:ext cx="4114800" cy="2331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550971705"/>
              </p:ext>
            </p:extLst>
          </p:nvPr>
        </p:nvGraphicFramePr>
        <p:xfrm>
          <a:off x="4955274" y="1576316"/>
          <a:ext cx="4114800" cy="2445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4551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15549</TotalTime>
  <Words>422</Words>
  <Application>Microsoft Office PowerPoint</Application>
  <PresentationFormat>On-screen Show (4:3)</PresentationFormat>
  <Paragraphs>114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Franklin Gothic Demi</vt:lpstr>
      <vt:lpstr>Office Theme</vt:lpstr>
      <vt:lpstr>PowerPoint Presentation</vt:lpstr>
      <vt:lpstr>Team Members</vt:lpstr>
      <vt:lpstr>Team Goals / Vision</vt:lpstr>
      <vt:lpstr>2016 Clean Snowmobile Challenge</vt:lpstr>
      <vt:lpstr>Build Comparison – 2016 vs. 2017</vt:lpstr>
      <vt:lpstr>Baseline Testing</vt:lpstr>
      <vt:lpstr>Engine Development</vt:lpstr>
      <vt:lpstr>Ricardo WAVE Simulation</vt:lpstr>
      <vt:lpstr>Dynamometer / Results</vt:lpstr>
      <vt:lpstr>Muffler Development / Design</vt:lpstr>
      <vt:lpstr>Whisper-Drive System</vt:lpstr>
      <vt:lpstr>On-Snow Calibration</vt:lpstr>
      <vt:lpstr>Summary</vt:lpstr>
      <vt:lpstr>Thanks!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Presentation</dc:title>
  <dc:creator>student</dc:creator>
  <cp:lastModifiedBy>Nels Eide</cp:lastModifiedBy>
  <cp:revision>104</cp:revision>
  <dcterms:created xsi:type="dcterms:W3CDTF">2015-04-25T01:44:16Z</dcterms:created>
  <dcterms:modified xsi:type="dcterms:W3CDTF">2017-03-08T18:58:28Z</dcterms:modified>
</cp:coreProperties>
</file>