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6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90" autoAdjust="0"/>
  </p:normalViewPr>
  <p:slideViewPr>
    <p:cSldViewPr>
      <p:cViewPr varScale="1">
        <p:scale>
          <a:sx n="53" d="100"/>
          <a:sy n="5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06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decisions have lead to a more rugged and durable snowmobile.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Analog safety system. Which is easy to maintain and diagnose. </a:t>
            </a:r>
          </a:p>
          <a:p>
            <a:endParaRPr lang="en-US" dirty="0" smtClean="0"/>
          </a:p>
          <a:p>
            <a:r>
              <a:rPr lang="en-US" dirty="0" smtClean="0"/>
              <a:t>GEARING: There is no metal on metal wear. Standard parts are more</a:t>
            </a:r>
            <a:r>
              <a:rPr lang="en-US" baseline="0" dirty="0" smtClean="0"/>
              <a:t> available.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59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</a:t>
            </a:r>
            <a:r>
              <a:rPr lang="en-US" baseline="0" dirty="0" smtClean="0"/>
              <a:t> are presenting to you our snowmobile as a viable solution for use at research stations in artic environments.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Serviceability</a:t>
            </a:r>
          </a:p>
          <a:p>
            <a:r>
              <a:rPr lang="en-US" dirty="0" smtClean="0"/>
              <a:t>Rider comfort </a:t>
            </a:r>
          </a:p>
          <a:p>
            <a:r>
              <a:rPr lang="en-US" dirty="0" smtClean="0"/>
              <a:t>power and range</a:t>
            </a:r>
          </a:p>
          <a:p>
            <a:r>
              <a:rPr lang="en-US" dirty="0" smtClean="0"/>
              <a:t>Maintenance</a:t>
            </a:r>
          </a:p>
          <a:p>
            <a:r>
              <a:rPr lang="en-US" baseline="0" dirty="0" smtClean="0"/>
              <a:t>Environmental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form factor and low weight</a:t>
            </a:r>
            <a:r>
              <a:rPr lang="en-US" baseline="0" dirty="0" smtClean="0"/>
              <a:t> to provide greater range and allow for easy transport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Capacity of battery pack provides maximum range within the constraints of space on the sled.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Chosen gear ratio provides necessary torque for use as a utility snowmobile.</a:t>
            </a:r>
          </a:p>
          <a:p>
            <a:r>
              <a:rPr lang="en-US" baseline="0" dirty="0" smtClean="0"/>
              <a:t>It does this while keeping the motor at its most efficient RPM range. This leads to the snowmobile running most efficiently at typical in service speeds.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have hand warmers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Three aluminum sprockets used to reduce rotational inertia </a:t>
            </a:r>
          </a:p>
          <a:p>
            <a:endParaRPr lang="en-US" dirty="0" smtClean="0"/>
          </a:p>
          <a:p>
            <a:r>
              <a:rPr lang="en-US" dirty="0" smtClean="0"/>
              <a:t>Belts</a:t>
            </a:r>
            <a:r>
              <a:rPr lang="en-US" baseline="0" dirty="0" smtClean="0"/>
              <a:t> have higher power transmission </a:t>
            </a:r>
            <a:r>
              <a:rPr lang="en-US" baseline="0" dirty="0" err="1" smtClean="0"/>
              <a:t>efficency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Adjustable</a:t>
            </a:r>
            <a:r>
              <a:rPr lang="en-US" baseline="0" dirty="0" smtClean="0"/>
              <a:t> motor mount allows for a wide range of gear selection through only pivoting the motor, changing belt and gear sizes.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Tensioning of belts done through pivoting motor mount and custom tensioner.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48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Superior</a:t>
            </a:r>
            <a:r>
              <a:rPr lang="en-US" baseline="0" dirty="0" smtClean="0"/>
              <a:t> energy and power density</a:t>
            </a:r>
          </a:p>
          <a:p>
            <a:r>
              <a:rPr lang="en-US" baseline="0" dirty="0" smtClean="0"/>
              <a:t>Batteries have longer life due to greater amount of discharge cycles </a:t>
            </a:r>
          </a:p>
          <a:p>
            <a:r>
              <a:rPr lang="en-US" baseline="0" dirty="0" smtClean="0"/>
              <a:t>Operate well in low temperatures.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Manufacturer does</a:t>
            </a:r>
            <a:r>
              <a:rPr lang="en-US" baseline="0" dirty="0" smtClean="0"/>
              <a:t> not provide how batteries operate in temperatures below negative 20.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our team ran its own tests on these batteries.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Clarkson University Electric Knights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SAE Clean Snowmobile Challenge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44"/>
    </mc:Choice>
    <mc:Fallback>
      <p:transition spd="slow" advTm="89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Durable batteries require no in service maintenance. </a:t>
            </a:r>
          </a:p>
          <a:p>
            <a:r>
              <a:rPr lang="en-US" dirty="0" smtClean="0"/>
              <a:t>Use of Gates Poly Chain GT Carbon Drive lasts 3 times as long as a convectional chain drive. </a:t>
            </a:r>
          </a:p>
          <a:p>
            <a:r>
              <a:rPr lang="en-US" dirty="0" smtClean="0"/>
              <a:t>Use of </a:t>
            </a:r>
            <a:r>
              <a:rPr lang="en-US" dirty="0" smtClean="0"/>
              <a:t>relay based</a:t>
            </a:r>
            <a:r>
              <a:rPr lang="en-US" dirty="0" smtClean="0"/>
              <a:t> </a:t>
            </a:r>
            <a:r>
              <a:rPr lang="en-US" dirty="0" smtClean="0"/>
              <a:t>safety system for simplicity.</a:t>
            </a:r>
          </a:p>
          <a:p>
            <a:r>
              <a:rPr lang="en-US" dirty="0" smtClean="0"/>
              <a:t>Standard </a:t>
            </a:r>
            <a:r>
              <a:rPr lang="en-US" dirty="0" smtClean="0"/>
              <a:t>Polaris parts </a:t>
            </a:r>
            <a:r>
              <a:rPr lang="en-US" dirty="0" smtClean="0"/>
              <a:t>were kept on the snowmobile. </a:t>
            </a:r>
          </a:p>
          <a:p>
            <a:r>
              <a:rPr lang="en-US" dirty="0" smtClean="0"/>
              <a:t>Snowmobile can be charged by a standard </a:t>
            </a:r>
            <a:r>
              <a:rPr lang="en-US" dirty="0" smtClean="0"/>
              <a:t>120-240V </a:t>
            </a:r>
            <a:r>
              <a:rPr lang="en-US" dirty="0" smtClean="0"/>
              <a:t>/ 60 Hz </a:t>
            </a:r>
            <a:r>
              <a:rPr lang="en-US" dirty="0" smtClean="0"/>
              <a:t>outlet, and SAE standard J1772 EV charging stations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383"/>
    </mc:Choice>
    <mc:Fallback>
      <p:transition spd="slow" advTm="613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Maintained stock parts to aid in ergonomics, structure, and aesthetics. </a:t>
            </a:r>
          </a:p>
          <a:p>
            <a:r>
              <a:rPr lang="en-US" dirty="0" smtClean="0"/>
              <a:t>Provided </a:t>
            </a:r>
            <a:r>
              <a:rPr lang="en-US" dirty="0"/>
              <a:t>sufficient power and </a:t>
            </a:r>
            <a:r>
              <a:rPr lang="en-US" dirty="0" smtClean="0"/>
              <a:t>range through a two </a:t>
            </a:r>
            <a:r>
              <a:rPr lang="en-US" dirty="0" smtClean="0"/>
              <a:t>speed transmission.</a:t>
            </a:r>
            <a:endParaRPr lang="en-US" dirty="0"/>
          </a:p>
          <a:p>
            <a:r>
              <a:rPr lang="en-US" dirty="0"/>
              <a:t>Easy to </a:t>
            </a:r>
            <a:r>
              <a:rPr lang="en-US" dirty="0" smtClean="0"/>
              <a:t>maintain and operate </a:t>
            </a:r>
            <a:r>
              <a:rPr lang="en-US" dirty="0"/>
              <a:t>in remote artic </a:t>
            </a:r>
            <a:r>
              <a:rPr lang="en-US" dirty="0" smtClean="0"/>
              <a:t>environments by novice users.</a:t>
            </a:r>
            <a:endParaRPr lang="en-US" dirty="0"/>
          </a:p>
          <a:p>
            <a:r>
              <a:rPr lang="en-US" dirty="0" smtClean="0"/>
              <a:t>Used </a:t>
            </a:r>
            <a:r>
              <a:rPr lang="en-US" dirty="0" smtClean="0"/>
              <a:t>relay control </a:t>
            </a:r>
            <a:r>
              <a:rPr lang="en-US" dirty="0" smtClean="0"/>
              <a:t>and </a:t>
            </a:r>
            <a:r>
              <a:rPr lang="en-US" dirty="0"/>
              <a:t>simplified </a:t>
            </a:r>
            <a:r>
              <a:rPr lang="en-US" dirty="0" smtClean="0"/>
              <a:t>circuitry for dependability.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6324"/>
    </mc:Choice>
    <mc:Fallback>
      <p:transition spd="slow" advTm="4632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9470" r="-386" b="5718"/>
          <a:stretch>
            <a:fillRect/>
          </a:stretch>
        </p:blipFill>
        <p:spPr bwMode="auto">
          <a:xfrm>
            <a:off x="914400" y="1676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89325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84"/>
    </mc:Choice>
    <mc:Fallback>
      <p:transition spd="slow" advTm="22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</a:t>
            </a:r>
          </a:p>
          <a:p>
            <a:r>
              <a:rPr lang="en-US" dirty="0" smtClean="0"/>
              <a:t>Specifications</a:t>
            </a:r>
          </a:p>
          <a:p>
            <a:r>
              <a:rPr lang="en-US" dirty="0"/>
              <a:t>Ergonomics and </a:t>
            </a:r>
            <a:r>
              <a:rPr lang="en-US" dirty="0" smtClean="0"/>
              <a:t>Emissions</a:t>
            </a:r>
            <a:endParaRPr lang="en-US" dirty="0"/>
          </a:p>
          <a:p>
            <a:r>
              <a:rPr lang="en-US" dirty="0" smtClean="0"/>
              <a:t>Drive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Motor/Motor Controller</a:t>
            </a:r>
            <a:endParaRPr lang="en-US" dirty="0" smtClean="0"/>
          </a:p>
          <a:p>
            <a:r>
              <a:rPr lang="en-US" dirty="0" smtClean="0"/>
              <a:t>Battery choice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3047999" cy="44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899"/>
    </mc:Choice>
    <mc:Fallback>
      <p:transition spd="slow" advTm="138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comfort and reliability to user</a:t>
            </a:r>
          </a:p>
          <a:p>
            <a:r>
              <a:rPr lang="en-US" dirty="0"/>
              <a:t>S</a:t>
            </a:r>
            <a:r>
              <a:rPr lang="en-US" dirty="0" smtClean="0"/>
              <a:t>ufficient power and range</a:t>
            </a:r>
          </a:p>
          <a:p>
            <a:r>
              <a:rPr lang="en-US" dirty="0" smtClean="0"/>
              <a:t>Easy to maintain and operate in remote artic environments</a:t>
            </a:r>
          </a:p>
          <a:p>
            <a:r>
              <a:rPr lang="en-US" dirty="0" smtClean="0"/>
              <a:t>Stock appearance and user controls</a:t>
            </a:r>
          </a:p>
          <a:p>
            <a:r>
              <a:rPr lang="en-US" dirty="0" smtClean="0"/>
              <a:t>Reduce </a:t>
            </a:r>
            <a:r>
              <a:rPr lang="en-US" dirty="0" smtClean="0"/>
              <a:t>weight and better weight distribution  </a:t>
            </a:r>
            <a:r>
              <a:rPr lang="en-US" dirty="0" smtClean="0"/>
              <a:t>for easy shipping, transport, and increased range</a:t>
            </a:r>
          </a:p>
          <a:p>
            <a:r>
              <a:rPr lang="en-US" dirty="0" smtClean="0"/>
              <a:t>Reliable and simplified circuitry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537"/>
    </mc:Choice>
    <mc:Fallback>
      <p:transition spd="slow" advTm="315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700271"/>
          </a:xfrm>
        </p:spPr>
        <p:txBody>
          <a:bodyPr>
            <a:normAutofit/>
          </a:bodyPr>
          <a:lstStyle/>
          <a:p>
            <a:r>
              <a:rPr lang="en-US" dirty="0" smtClean="0"/>
              <a:t>2016 Polaris </a:t>
            </a:r>
            <a:r>
              <a:rPr lang="en-US" dirty="0" err="1" smtClean="0"/>
              <a:t>Widetrak</a:t>
            </a:r>
            <a:r>
              <a:rPr lang="en-US" dirty="0" smtClean="0"/>
              <a:t> LX</a:t>
            </a:r>
            <a:endParaRPr lang="en-US" dirty="0" smtClean="0"/>
          </a:p>
          <a:p>
            <a:r>
              <a:rPr lang="en-US" dirty="0" smtClean="0"/>
              <a:t>Direct drive from motor into two speed gearbox</a:t>
            </a:r>
          </a:p>
          <a:p>
            <a:r>
              <a:rPr lang="en-US" dirty="0" smtClean="0"/>
              <a:t>Capacity of battery pack is 5.44 </a:t>
            </a:r>
            <a:r>
              <a:rPr lang="en-US" dirty="0" smtClean="0"/>
              <a:t>KWh</a:t>
            </a:r>
            <a:endParaRPr lang="en-US" dirty="0" smtClean="0"/>
          </a:p>
          <a:p>
            <a:r>
              <a:rPr lang="en-US" dirty="0" smtClean="0"/>
              <a:t>96 Lithium ion cobalt modules</a:t>
            </a:r>
            <a:endParaRPr lang="en-US" dirty="0" smtClean="0"/>
          </a:p>
          <a:p>
            <a:r>
              <a:rPr lang="en-US" dirty="0" smtClean="0"/>
              <a:t>Motor provides </a:t>
            </a:r>
            <a:r>
              <a:rPr lang="en-US" dirty="0" smtClean="0"/>
              <a:t>10 </a:t>
            </a:r>
            <a:r>
              <a:rPr lang="en-US" dirty="0" smtClean="0"/>
              <a:t>HP continuous and </a:t>
            </a:r>
            <a:r>
              <a:rPr lang="en-US" dirty="0" smtClean="0"/>
              <a:t>60 </a:t>
            </a:r>
            <a:r>
              <a:rPr lang="en-US" dirty="0" smtClean="0"/>
              <a:t>HP peak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63"/>
    </mc:Choice>
    <mc:Fallback>
      <p:transition spd="slow" advTm="28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and form factor are similar to a stock snowmobile. </a:t>
            </a:r>
          </a:p>
          <a:p>
            <a:r>
              <a:rPr lang="en-US" dirty="0" smtClean="0"/>
              <a:t>Familiar controls (i.e. throttle, brakes, lights, and speedometer) that any novice snowmobile rider can operate. </a:t>
            </a:r>
          </a:p>
          <a:p>
            <a:r>
              <a:rPr lang="en-US" dirty="0" smtClean="0"/>
              <a:t>Still have stock hand warmers!</a:t>
            </a:r>
          </a:p>
          <a:p>
            <a:r>
              <a:rPr lang="en-US" dirty="0"/>
              <a:t>No effects to pristine environments</a:t>
            </a:r>
          </a:p>
          <a:p>
            <a:pPr lvl="1"/>
            <a:r>
              <a:rPr lang="en-US" dirty="0"/>
              <a:t>Stable battery </a:t>
            </a:r>
            <a:r>
              <a:rPr lang="en-US" dirty="0" smtClean="0"/>
              <a:t>chemistry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Ergonomics and Environment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086"/>
    </mc:Choice>
    <mc:Fallback>
      <p:transition spd="slow" advTm="660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181600" cy="4614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 drive from motor into </a:t>
            </a:r>
            <a:r>
              <a:rPr lang="en-US" dirty="0" smtClean="0"/>
              <a:t>stock two </a:t>
            </a:r>
            <a:r>
              <a:rPr lang="en-US" dirty="0" smtClean="0"/>
              <a:t>speed gearbox</a:t>
            </a:r>
          </a:p>
          <a:p>
            <a:r>
              <a:rPr lang="en-US" dirty="0" smtClean="0"/>
              <a:t>Gates </a:t>
            </a:r>
            <a:r>
              <a:rPr lang="en-US" dirty="0" smtClean="0"/>
              <a:t>Poly Chain GT Carbon belts</a:t>
            </a:r>
          </a:p>
          <a:p>
            <a:r>
              <a:rPr lang="en-US" dirty="0" smtClean="0"/>
              <a:t>Overall </a:t>
            </a:r>
            <a:r>
              <a:rPr lang="en-US" dirty="0"/>
              <a:t>gear ratio of </a:t>
            </a:r>
            <a:endParaRPr lang="en-US" dirty="0" smtClean="0"/>
          </a:p>
          <a:p>
            <a:pPr lvl="1"/>
            <a:r>
              <a:rPr lang="en-US" dirty="0" smtClean="0"/>
              <a:t>3.39</a:t>
            </a:r>
            <a:r>
              <a:rPr lang="en-US" dirty="0" smtClean="0"/>
              <a:t>:1 High gear</a:t>
            </a:r>
          </a:p>
          <a:p>
            <a:pPr lvl="1"/>
            <a:r>
              <a:rPr lang="en-US" dirty="0" smtClean="0"/>
              <a:t>6.00:1 Low gear</a:t>
            </a:r>
            <a:endParaRPr lang="en-US" dirty="0" smtClean="0"/>
          </a:p>
          <a:p>
            <a:r>
              <a:rPr lang="en-US" dirty="0"/>
              <a:t>Innovative </a:t>
            </a:r>
            <a:r>
              <a:rPr lang="en-US" dirty="0" smtClean="0"/>
              <a:t>motor mount with slot holes to allow easy tensioning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9" name="Picture 8" descr="Machintosh HD:Users:mhonick:Dropbox:motor compartment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333" t="18421" r="16667"/>
          <a:stretch>
            <a:fillRect/>
          </a:stretch>
        </p:blipFill>
        <p:spPr bwMode="auto">
          <a:xfrm>
            <a:off x="4953000" y="2057400"/>
            <a:ext cx="3962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690"/>
    </mc:Choice>
    <mc:Fallback>
      <p:transition spd="slow" advTm="436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843272"/>
          </a:xfrm>
        </p:spPr>
        <p:txBody>
          <a:bodyPr/>
          <a:lstStyle/>
          <a:p>
            <a:r>
              <a:rPr lang="en-US" dirty="0" smtClean="0"/>
              <a:t>Curtis 1239E controller</a:t>
            </a:r>
          </a:p>
          <a:p>
            <a:r>
              <a:rPr lang="en-US" dirty="0" smtClean="0"/>
              <a:t>AC20 motor</a:t>
            </a:r>
            <a:endParaRPr lang="en-US" dirty="0" smtClean="0"/>
          </a:p>
          <a:p>
            <a:r>
              <a:rPr lang="en-US" dirty="0" smtClean="0"/>
              <a:t>Integrated three phase AC induction motor control</a:t>
            </a:r>
          </a:p>
          <a:p>
            <a:r>
              <a:rPr lang="en-US" dirty="0" smtClean="0"/>
              <a:t>Highly configurable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Motor/Motor Controller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11791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9909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136"/>
    </mc:Choice>
    <mc:Fallback>
      <p:transition spd="slow" advTm="271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 smtClean="0"/>
              <a:t>Lithium ion Cobalt </a:t>
            </a:r>
            <a:r>
              <a:rPr lang="en-US" dirty="0" smtClean="0"/>
              <a:t>batteries</a:t>
            </a:r>
          </a:p>
          <a:p>
            <a:r>
              <a:rPr lang="en-US" dirty="0" smtClean="0"/>
              <a:t>4 modules: 2S-2P configuration</a:t>
            </a:r>
          </a:p>
          <a:p>
            <a:r>
              <a:rPr lang="en-US" dirty="0" smtClean="0"/>
              <a:t>Per module:</a:t>
            </a:r>
          </a:p>
          <a:p>
            <a:pPr lvl="1"/>
            <a:r>
              <a:rPr lang="en-US" dirty="0" smtClean="0"/>
              <a:t>12S-2P</a:t>
            </a:r>
            <a:endParaRPr lang="en-US" dirty="0" smtClean="0"/>
          </a:p>
          <a:p>
            <a:pPr lvl="1"/>
            <a:r>
              <a:rPr lang="en-US" dirty="0" smtClean="0"/>
              <a:t>Energy Density: </a:t>
            </a:r>
            <a:r>
              <a:rPr lang="en-US" dirty="0" smtClean="0"/>
              <a:t>85 </a:t>
            </a:r>
            <a:r>
              <a:rPr lang="en-US" dirty="0" err="1" smtClean="0"/>
              <a:t>Wh</a:t>
            </a:r>
            <a:r>
              <a:rPr lang="en-US" dirty="0" smtClean="0"/>
              <a:t>/kg</a:t>
            </a:r>
            <a:endParaRPr lang="en-US" dirty="0" smtClean="0"/>
          </a:p>
          <a:p>
            <a:pPr lvl="1"/>
            <a:r>
              <a:rPr lang="en-US" dirty="0" smtClean="0"/>
              <a:t>Peak Power: 22 kW</a:t>
            </a:r>
          </a:p>
          <a:p>
            <a:pPr lvl="1"/>
            <a:r>
              <a:rPr lang="en-US" dirty="0" smtClean="0"/>
              <a:t>Nominal </a:t>
            </a:r>
            <a:r>
              <a:rPr lang="en-US" dirty="0" smtClean="0"/>
              <a:t>Voltage: </a:t>
            </a:r>
            <a:r>
              <a:rPr lang="en-US" dirty="0" smtClean="0"/>
              <a:t>44</a:t>
            </a:r>
            <a:r>
              <a:rPr lang="en-US" dirty="0" smtClean="0"/>
              <a:t> V</a:t>
            </a:r>
          </a:p>
          <a:p>
            <a:pPr lvl="1"/>
            <a:r>
              <a:rPr lang="en-US" dirty="0" smtClean="0"/>
              <a:t>Cell life: &gt;3000 cycles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667000"/>
            <a:ext cx="2743200" cy="3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003"/>
    </mc:Choice>
    <mc:Fallback>
      <p:transition spd="slow" advTm="220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Discharge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981199"/>
            <a:ext cx="5391150" cy="46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615"/>
    </mc:Choice>
    <mc:Fallback>
      <p:transition spd="slow" advTm="3661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62_Clarkson_ZE_Oral_Presentation_201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702CF6-005D-4DBD-A97B-F0C8A1B2B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E62_Clarkson_ZE_Oral_Presentation_2013</Template>
  <TotalTime>0</TotalTime>
  <Words>613</Words>
  <Application>Microsoft Office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E62_Clarkson_ZE_Oral_Presentation_2013</vt:lpstr>
      <vt:lpstr>Clarkson University Electric Knights</vt:lpstr>
      <vt:lpstr>Overview</vt:lpstr>
      <vt:lpstr>Design Goals</vt:lpstr>
      <vt:lpstr>Specifications</vt:lpstr>
      <vt:lpstr>Ergonomics and Environment</vt:lpstr>
      <vt:lpstr>Drive System</vt:lpstr>
      <vt:lpstr>Motor/Motor Controller</vt:lpstr>
      <vt:lpstr>Batteries</vt:lpstr>
      <vt:lpstr>Battery</vt:lpstr>
      <vt:lpstr>Maintenance </vt:lpstr>
      <vt:lpstr>Conclusion</vt:lpstr>
      <vt:lpstr>Questions??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2016-03-10T16:50:41Z</dcterms:created>
  <dcterms:modified xsi:type="dcterms:W3CDTF">2016-03-10T19:18:28Z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