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2" r:id="rId11"/>
    <p:sldId id="27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90" autoAdjust="0"/>
  </p:normalViewPr>
  <p:slideViewPr>
    <p:cSldViewPr>
      <p:cViewPr varScale="1">
        <p:scale>
          <a:sx n="63" d="100"/>
          <a:sy n="63" d="100"/>
        </p:scale>
        <p:origin x="77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decisions have lead to a more rugged and durable snowmobile.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Analog safety system. Which is easy to maintain and diagnose. </a:t>
            </a:r>
          </a:p>
          <a:p>
            <a:endParaRPr lang="en-US" dirty="0" smtClean="0"/>
          </a:p>
          <a:p>
            <a:r>
              <a:rPr lang="en-US" dirty="0" smtClean="0"/>
              <a:t>GEARING: There is no metal on metal wear. Standard parts are more</a:t>
            </a:r>
            <a:r>
              <a:rPr lang="en-US" baseline="0" dirty="0" smtClean="0"/>
              <a:t> available.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</a:t>
            </a:r>
            <a:r>
              <a:rPr lang="en-US" baseline="0" dirty="0" smtClean="0"/>
              <a:t> are presenting to you our snowmobile as a viable solution for use at research stations in artic environments.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0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Serviceability</a:t>
            </a:r>
          </a:p>
          <a:p>
            <a:r>
              <a:rPr lang="en-US" dirty="0" smtClean="0"/>
              <a:t>Rider comfort </a:t>
            </a:r>
          </a:p>
          <a:p>
            <a:r>
              <a:rPr lang="en-US" dirty="0" smtClean="0"/>
              <a:t>power and range</a:t>
            </a:r>
          </a:p>
          <a:p>
            <a:r>
              <a:rPr lang="en-US" dirty="0" smtClean="0"/>
              <a:t>Maintenance</a:t>
            </a:r>
          </a:p>
          <a:p>
            <a:r>
              <a:rPr lang="en-US" baseline="0" dirty="0" smtClean="0"/>
              <a:t>Environmental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form factor and low weight</a:t>
            </a:r>
            <a:r>
              <a:rPr lang="en-US" baseline="0" dirty="0" smtClean="0"/>
              <a:t> to provide greater range and allow for easy transport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Capacity of battery pack provides maximum range within the constraints of space on the sled.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Chosen gear ratio provides necessary torque for use as a utility snowmobile.</a:t>
            </a:r>
          </a:p>
          <a:p>
            <a:r>
              <a:rPr lang="en-US" baseline="0" dirty="0" smtClean="0"/>
              <a:t>It does this while keeping the motor at its most efficient RPM range. This leads to the snowmobile running most efficiently at typical in service speeds.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have hand warmers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Three aluminum sprockets used to reduce rotational inertia </a:t>
            </a:r>
          </a:p>
          <a:p>
            <a:endParaRPr lang="en-US" dirty="0" smtClean="0"/>
          </a:p>
          <a:p>
            <a:r>
              <a:rPr lang="en-US" dirty="0" smtClean="0"/>
              <a:t>Belts</a:t>
            </a:r>
            <a:r>
              <a:rPr lang="en-US" baseline="0" dirty="0" smtClean="0"/>
              <a:t> have higher power transmission </a:t>
            </a:r>
            <a:r>
              <a:rPr lang="en-US" baseline="0" dirty="0" err="1" smtClean="0"/>
              <a:t>efficency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Superior</a:t>
            </a:r>
            <a:r>
              <a:rPr lang="en-US" baseline="0" dirty="0" smtClean="0"/>
              <a:t> energy and power density</a:t>
            </a:r>
          </a:p>
          <a:p>
            <a:r>
              <a:rPr lang="en-US" baseline="0" dirty="0" smtClean="0"/>
              <a:t>Batteries have longer life due to greater amount of discharge cycles </a:t>
            </a:r>
          </a:p>
          <a:p>
            <a:r>
              <a:rPr lang="en-US" baseline="0" dirty="0" smtClean="0"/>
              <a:t>Operate well in low temperatures.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Clarkson University Electric Knights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SAE Clean Snowmobile Challenge </a:t>
            </a:r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4"/>
    </mc:Choice>
    <mc:Fallback xmlns="">
      <p:transition spd="slow" advTm="89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ELTEK charger</a:t>
            </a:r>
          </a:p>
          <a:p>
            <a:r>
              <a:rPr lang="en-US" dirty="0" smtClean="0"/>
              <a:t>BMS interoperability</a:t>
            </a:r>
          </a:p>
          <a:p>
            <a:r>
              <a:rPr lang="en-US" dirty="0" smtClean="0"/>
              <a:t>On board systems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95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3"/>
    </mc:Choice>
    <mc:Fallback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Durable batteries require no in service maintenance. </a:t>
            </a:r>
          </a:p>
          <a:p>
            <a:r>
              <a:rPr lang="en-US" dirty="0" smtClean="0"/>
              <a:t>Use of Gates Poly Chain GT Carbon Drive lasts 3 times as long as a convectional chain drive. </a:t>
            </a:r>
          </a:p>
          <a:p>
            <a:r>
              <a:rPr lang="en-US" dirty="0" smtClean="0"/>
              <a:t>Use of analog safety system for simplicity.</a:t>
            </a:r>
          </a:p>
          <a:p>
            <a:r>
              <a:rPr lang="en-US" dirty="0" smtClean="0"/>
              <a:t>Standard Ski Doo parts were kept on the snowmobile. </a:t>
            </a:r>
          </a:p>
          <a:p>
            <a:r>
              <a:rPr lang="en-US" dirty="0" smtClean="0"/>
              <a:t>Snowmobile can be charged by a standard 120 V / 60 Hz outlet.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3"/>
    </mc:Choice>
    <mc:Fallback xmlns="">
      <p:transition spd="slow" advTm="613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Maintained stock parts to aid in ergonomics, structure, and aesthetics. </a:t>
            </a:r>
          </a:p>
          <a:p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smtClean="0"/>
              <a:t>maintain and operate </a:t>
            </a:r>
            <a:r>
              <a:rPr lang="en-US" dirty="0"/>
              <a:t>in remote artic </a:t>
            </a:r>
            <a:r>
              <a:rPr lang="en-US" dirty="0" smtClean="0"/>
              <a:t>environments by novice users.</a:t>
            </a:r>
            <a:endParaRPr lang="en-US" dirty="0"/>
          </a:p>
          <a:p>
            <a:r>
              <a:rPr lang="en-US" dirty="0" smtClean="0"/>
              <a:t>Used analog and </a:t>
            </a:r>
            <a:r>
              <a:rPr lang="en-US" dirty="0"/>
              <a:t>simplified </a:t>
            </a:r>
            <a:r>
              <a:rPr lang="en-US" dirty="0" smtClean="0"/>
              <a:t>circuitry for dependability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Low Environmental Impacts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24"/>
    </mc:Choice>
    <mc:Fallback xmlns="">
      <p:transition spd="slow" advTm="463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"/>
    </mc:Choice>
    <mc:Fallback xmlns="">
      <p:transition spd="slow" advTm="22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</a:p>
          <a:p>
            <a:r>
              <a:rPr lang="en-US" dirty="0" smtClean="0"/>
              <a:t>Specifications</a:t>
            </a:r>
          </a:p>
          <a:p>
            <a:r>
              <a:rPr lang="en-US" dirty="0" smtClean="0"/>
              <a:t>Snowmobile Modifications</a:t>
            </a:r>
          </a:p>
          <a:p>
            <a:r>
              <a:rPr lang="en-US" dirty="0"/>
              <a:t>Drive System</a:t>
            </a:r>
          </a:p>
          <a:p>
            <a:r>
              <a:rPr lang="en-US" dirty="0" smtClean="0"/>
              <a:t>Battery </a:t>
            </a:r>
            <a:r>
              <a:rPr lang="en-US" dirty="0"/>
              <a:t>choice</a:t>
            </a:r>
          </a:p>
          <a:p>
            <a:r>
              <a:rPr lang="en-US" dirty="0" smtClean="0"/>
              <a:t>Maintenance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1676" r="27598" b="11263"/>
          <a:stretch/>
        </p:blipFill>
        <p:spPr>
          <a:xfrm>
            <a:off x="3581400" y="2971800"/>
            <a:ext cx="5209309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9"/>
    </mc:Choice>
    <mc:Fallback xmlns="">
      <p:transition spd="slow" advTm="138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comfort and reliability to user</a:t>
            </a:r>
          </a:p>
          <a:p>
            <a:r>
              <a:rPr lang="en-US" dirty="0"/>
              <a:t>S</a:t>
            </a:r>
            <a:r>
              <a:rPr lang="en-US" dirty="0" smtClean="0"/>
              <a:t>ufficient power and range</a:t>
            </a:r>
          </a:p>
          <a:p>
            <a:r>
              <a:rPr lang="en-US" dirty="0" smtClean="0"/>
              <a:t>Easy to maintain and operate in remote artic </a:t>
            </a:r>
            <a:r>
              <a:rPr lang="en-US" dirty="0" smtClean="0"/>
              <a:t>environments</a:t>
            </a:r>
          </a:p>
          <a:p>
            <a:r>
              <a:rPr lang="en-US" dirty="0" smtClean="0"/>
              <a:t>Minimize Environmental impacts</a:t>
            </a:r>
            <a:endParaRPr lang="en-US" dirty="0" smtClean="0"/>
          </a:p>
          <a:p>
            <a:r>
              <a:rPr lang="en-US" dirty="0" smtClean="0"/>
              <a:t>Stock appearance and user controls</a:t>
            </a:r>
          </a:p>
          <a:p>
            <a:r>
              <a:rPr lang="en-US" dirty="0" smtClean="0"/>
              <a:t>Reduce weight for easy shipping, transport, </a:t>
            </a:r>
            <a:r>
              <a:rPr lang="en-US" dirty="0" smtClean="0"/>
              <a:t>increased range, and handling </a:t>
            </a:r>
            <a:endParaRPr lang="en-US" dirty="0" smtClean="0"/>
          </a:p>
          <a:p>
            <a:r>
              <a:rPr lang="en-US" dirty="0" smtClean="0"/>
              <a:t>Reliable and simplified circuitry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7"/>
    </mc:Choice>
    <mc:Fallback xmlns="">
      <p:transition spd="slow" advTm="315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938272"/>
          </a:xfrm>
        </p:spPr>
        <p:txBody>
          <a:bodyPr/>
          <a:lstStyle/>
          <a:p>
            <a:r>
              <a:rPr lang="en-US" dirty="0" smtClean="0"/>
              <a:t>2012 Ski Doo MXZ Sport</a:t>
            </a:r>
          </a:p>
          <a:p>
            <a:r>
              <a:rPr lang="en-US" dirty="0" smtClean="0"/>
              <a:t>Capacity of battery pack is </a:t>
            </a:r>
            <a:r>
              <a:rPr lang="en-US" dirty="0" smtClean="0"/>
              <a:t>6 </a:t>
            </a:r>
            <a:r>
              <a:rPr lang="en-US" dirty="0" smtClean="0"/>
              <a:t>KWh</a:t>
            </a:r>
          </a:p>
          <a:p>
            <a:r>
              <a:rPr lang="en-US" dirty="0" smtClean="0"/>
              <a:t>Directly Driven </a:t>
            </a:r>
          </a:p>
          <a:p>
            <a:r>
              <a:rPr lang="en-US" dirty="0" smtClean="0"/>
              <a:t>4 packs (96 cells)</a:t>
            </a:r>
            <a:endParaRPr lang="en-US" dirty="0" smtClean="0"/>
          </a:p>
          <a:p>
            <a:r>
              <a:rPr lang="en-US" dirty="0" smtClean="0"/>
              <a:t>Motor provides 17.4 HP continuous and </a:t>
            </a:r>
            <a:r>
              <a:rPr lang="en-US" dirty="0" smtClean="0"/>
              <a:t>49.6 </a:t>
            </a:r>
            <a:r>
              <a:rPr lang="en-US" dirty="0" smtClean="0"/>
              <a:t>HP peak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"/>
    </mc:Choice>
    <mc:Fallback xmlns="">
      <p:transition spd="slow" advTm="28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 increase in weight from a stock sled</a:t>
            </a:r>
            <a:endParaRPr lang="en-US" dirty="0" smtClean="0"/>
          </a:p>
          <a:p>
            <a:r>
              <a:rPr lang="en-US" dirty="0" smtClean="0"/>
              <a:t>Familiar controls </a:t>
            </a:r>
            <a:endParaRPr lang="en-US" dirty="0" smtClean="0"/>
          </a:p>
          <a:p>
            <a:r>
              <a:rPr lang="en-US" dirty="0" smtClean="0"/>
              <a:t>Electrical Housing</a:t>
            </a:r>
          </a:p>
          <a:p>
            <a:r>
              <a:rPr lang="en-US" dirty="0" smtClean="0"/>
              <a:t>Drive System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Snowmobile Modifications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609" r="21666"/>
          <a:stretch/>
        </p:blipFill>
        <p:spPr>
          <a:xfrm>
            <a:off x="4020312" y="2971800"/>
            <a:ext cx="4648200" cy="319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86"/>
    </mc:Choice>
    <mc:Fallback xmlns="">
      <p:transition spd="slow" advTm="660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614672"/>
          </a:xfrm>
        </p:spPr>
        <p:txBody>
          <a:bodyPr/>
          <a:lstStyle/>
          <a:p>
            <a:r>
              <a:rPr lang="en-US" dirty="0" smtClean="0"/>
              <a:t>Directly Driven gear </a:t>
            </a:r>
            <a:endParaRPr lang="en-US" dirty="0" smtClean="0"/>
          </a:p>
          <a:p>
            <a:r>
              <a:rPr lang="en-US" dirty="0" smtClean="0"/>
              <a:t>Gates Poly Chain GT Carbon belts</a:t>
            </a:r>
          </a:p>
          <a:p>
            <a:r>
              <a:rPr lang="en-US" dirty="0" smtClean="0"/>
              <a:t>2.7:1 Gear </a:t>
            </a:r>
            <a:r>
              <a:rPr lang="en-US" dirty="0"/>
              <a:t>ratio </a:t>
            </a:r>
            <a:endParaRPr lang="en-US" dirty="0" smtClean="0"/>
          </a:p>
          <a:p>
            <a:r>
              <a:rPr lang="en-US" dirty="0" smtClean="0"/>
              <a:t>Easily adjustable belt tensioning system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36" y="20574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90"/>
    </mc:Choice>
    <mc:Fallback xmlns="">
      <p:transition spd="slow" advTm="436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smtClean="0"/>
              <a:t>Li ion batteries</a:t>
            </a:r>
            <a:endParaRPr lang="en-US" dirty="0" smtClean="0"/>
          </a:p>
          <a:p>
            <a:r>
              <a:rPr lang="en-US" dirty="0" smtClean="0"/>
              <a:t>We chose </a:t>
            </a:r>
            <a:r>
              <a:rPr lang="en-US" dirty="0" err="1" smtClean="0"/>
              <a:t>Enerdel</a:t>
            </a:r>
            <a:r>
              <a:rPr lang="en-US" dirty="0" smtClean="0"/>
              <a:t> Modules</a:t>
            </a:r>
          </a:p>
          <a:p>
            <a:r>
              <a:rPr lang="en-US" dirty="0" smtClean="0"/>
              <a:t>Maximum Voltage 196.8 VDC</a:t>
            </a:r>
          </a:p>
          <a:p>
            <a:r>
              <a:rPr lang="en-US" dirty="0" smtClean="0"/>
              <a:t>Continuous 125 A output current</a:t>
            </a:r>
          </a:p>
          <a:p>
            <a:r>
              <a:rPr lang="en-US" dirty="0" smtClean="0"/>
              <a:t>Nominal Cell Voltage 3.65 V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Choice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3"/>
    </mc:Choice>
    <mc:Fallback xmlns=""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Azure Dynamics</a:t>
            </a:r>
          </a:p>
          <a:p>
            <a:r>
              <a:rPr lang="en-US" dirty="0" smtClean="0"/>
              <a:t>AC24 motor</a:t>
            </a:r>
          </a:p>
          <a:p>
            <a:r>
              <a:rPr lang="en-US" dirty="0" smtClean="0"/>
              <a:t>DMOC445</a:t>
            </a:r>
          </a:p>
          <a:p>
            <a:r>
              <a:rPr lang="en-US" dirty="0" smtClean="0"/>
              <a:t>Interoperability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and Motor Controller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3"/>
    </mc:Choice>
    <mc:Fallback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7384"/>
              <a:ext cx="1565564" cy="109181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Orion centralized BMS</a:t>
            </a:r>
          </a:p>
          <a:p>
            <a:r>
              <a:rPr lang="en-US" dirty="0" smtClean="0"/>
              <a:t>Cell bouncing</a:t>
            </a:r>
          </a:p>
          <a:p>
            <a:r>
              <a:rPr lang="en-US" dirty="0" smtClean="0"/>
              <a:t>Temperature monitoring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3"/>
    </mc:Choice>
    <mc:Fallback>
      <p:transition spd="slow" advTm="2200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545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EmpOrienPres</vt:lpstr>
      <vt:lpstr>Clarkson University Electric Knights</vt:lpstr>
      <vt:lpstr>Overview</vt:lpstr>
      <vt:lpstr>Design Goals</vt:lpstr>
      <vt:lpstr>Specifications</vt:lpstr>
      <vt:lpstr>Snowmobile Modifications</vt:lpstr>
      <vt:lpstr>Drive System</vt:lpstr>
      <vt:lpstr>Battery Choice</vt:lpstr>
      <vt:lpstr>Motor and Motor Controller</vt:lpstr>
      <vt:lpstr>BMS</vt:lpstr>
      <vt:lpstr>Charging</vt:lpstr>
      <vt:lpstr>Maintenance 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2013-03-07T01:38:35Z</dcterms:created>
  <dcterms:modified xsi:type="dcterms:W3CDTF">2015-03-05T18:31:47Z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