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71" r:id="rId7"/>
    <p:sldId id="261" r:id="rId8"/>
    <p:sldId id="263" r:id="rId9"/>
    <p:sldId id="269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9F913"/>
    <a:srgbClr val="E6EA3A"/>
    <a:srgbClr val="DADF17"/>
    <a:srgbClr val="2E9B03"/>
    <a:srgbClr val="32A903"/>
    <a:srgbClr val="41DA04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39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0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41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0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62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36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1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67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44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18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32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65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9B03"/>
            </a:gs>
            <a:gs pos="65000">
              <a:schemeClr val="accent6">
                <a:lumMod val="97000"/>
                <a:lumOff val="3000"/>
              </a:schemeClr>
            </a:gs>
            <a:gs pos="87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BF51-E855-4559-B4F2-1A94FFA9E0C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4FDE-7E3A-4820-9603-290E989C0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93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tile tx="-3054350" ty="30480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307" y="0"/>
            <a:ext cx="10951285" cy="1818639"/>
          </a:xfr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r>
              <a:rPr lang="en-US" sz="6600" b="1" dirty="0">
                <a:ln w="9525" cap="sq">
                  <a:solidFill>
                    <a:srgbClr val="00FF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</a:rPr>
              <a:t>Clarkson Winter Knights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88" y="5120641"/>
            <a:ext cx="2909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</a:rPr>
              <a:t>Austin </a:t>
            </a:r>
            <a:r>
              <a:rPr lang="en-US" sz="3600" b="1" dirty="0" err="1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</a:rPr>
              <a:t>Donhauser</a:t>
            </a:r>
            <a:endParaRPr lang="en-US" sz="3600" dirty="0">
              <a:latin typeface="Magneto" panose="040308050508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5680" y="5120641"/>
            <a:ext cx="3120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</a:rPr>
              <a:t>Scott </a:t>
            </a:r>
            <a:r>
              <a:rPr lang="en-US" sz="3600" b="1" dirty="0" err="1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</a:rPr>
              <a:t>Deichmann</a:t>
            </a:r>
            <a:endParaRPr lang="en-US" sz="3200" dirty="0"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1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220" y="0"/>
            <a:ext cx="910844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  <a:ea typeface="+mn-ea"/>
                <a:cs typeface="+mn-cs"/>
              </a:rPr>
              <a:t>Driveshaft &amp; Rear Suspension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1325563"/>
            <a:ext cx="4721469" cy="4851400"/>
          </a:xfrm>
        </p:spPr>
        <p:txBody>
          <a:bodyPr/>
          <a:lstStyle/>
          <a:p>
            <a:r>
              <a:rPr lang="en-US" dirty="0"/>
              <a:t>R-Motion Rear Suspension</a:t>
            </a:r>
          </a:p>
          <a:p>
            <a:r>
              <a:rPr lang="en-US" dirty="0" err="1"/>
              <a:t>Camso</a:t>
            </a:r>
            <a:r>
              <a:rPr lang="en-US" dirty="0"/>
              <a:t> Ice </a:t>
            </a:r>
            <a:r>
              <a:rPr lang="en-US" dirty="0" err="1"/>
              <a:t>Attak</a:t>
            </a:r>
            <a:r>
              <a:rPr lang="en-US" dirty="0"/>
              <a:t> 137” Track</a:t>
            </a:r>
          </a:p>
          <a:p>
            <a:r>
              <a:rPr lang="en-US" dirty="0"/>
              <a:t>Ski-Doo </a:t>
            </a:r>
            <a:r>
              <a:rPr lang="en-US" dirty="0" err="1"/>
              <a:t>SilentDrive</a:t>
            </a:r>
            <a:endParaRPr lang="en-US" dirty="0"/>
          </a:p>
          <a:p>
            <a:r>
              <a:rPr lang="en-US" dirty="0" err="1"/>
              <a:t>Hiperfax</a:t>
            </a:r>
            <a:r>
              <a:rPr lang="en-US" dirty="0"/>
              <a:t> Slides</a:t>
            </a:r>
          </a:p>
        </p:txBody>
      </p:sp>
      <p:pic>
        <p:nvPicPr>
          <p:cNvPr id="4" name="Shape 1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193281" y="1325562"/>
            <a:ext cx="3796126" cy="250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311" y="3291523"/>
            <a:ext cx="4091093" cy="3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02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040" y="437988"/>
            <a:ext cx="3469640" cy="956470"/>
          </a:xfrm>
        </p:spPr>
        <p:txBody>
          <a:bodyPr>
            <a:normAutofit/>
          </a:bodyPr>
          <a:lstStyle/>
          <a:p>
            <a:r>
              <a:rPr lang="en-US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  <a:ea typeface="+mn-ea"/>
                <a:cs typeface="+mn-cs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415923"/>
            <a:ext cx="3693160" cy="9785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400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54165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arkson univers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79" y="185819"/>
            <a:ext cx="1477287" cy="9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arkson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9363" y="91728"/>
            <a:ext cx="1166991" cy="11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86577" y="270080"/>
            <a:ext cx="44919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</a:rPr>
              <a:t>Design Intent</a:t>
            </a:r>
            <a:endParaRPr lang="en-US" dirty="0">
              <a:latin typeface="Magneto" panose="04030805050802020D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" y="1217875"/>
            <a:ext cx="59365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Cost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Practicality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Increased Fuel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Reduced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E00-E85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138" y="3664385"/>
            <a:ext cx="4027416" cy="886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251792" y="3026957"/>
            <a:ext cx="3413760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0400" y="1575873"/>
            <a:ext cx="2104732" cy="116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63" y="0"/>
            <a:ext cx="9407768" cy="1325563"/>
          </a:xfrm>
        </p:spPr>
        <p:txBody>
          <a:bodyPr>
            <a:normAutofit/>
          </a:bodyPr>
          <a:lstStyle/>
          <a:p>
            <a:r>
              <a:rPr lang="en-US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  <a:ea typeface="+mn-ea"/>
                <a:cs typeface="+mn-cs"/>
              </a:rPr>
              <a:t>2017 Ski-doo Renegade 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7033846" cy="4851400"/>
          </a:xfrm>
        </p:spPr>
        <p:txBody>
          <a:bodyPr/>
          <a:lstStyle/>
          <a:p>
            <a:r>
              <a:rPr lang="en-US" dirty="0"/>
              <a:t>Best Available Technology (BAT)</a:t>
            </a:r>
          </a:p>
          <a:p>
            <a:r>
              <a:rPr lang="en-US" dirty="0"/>
              <a:t>600 ACE has proven successful</a:t>
            </a:r>
          </a:p>
          <a:p>
            <a:r>
              <a:rPr lang="en-US" dirty="0"/>
              <a:t>Best in class fuel economy</a:t>
            </a:r>
          </a:p>
          <a:p>
            <a:r>
              <a:rPr lang="en-US" dirty="0"/>
              <a:t>Familiar chassis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969609" y="554980"/>
            <a:ext cx="2786061" cy="49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3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192" y="0"/>
            <a:ext cx="7151468" cy="1325563"/>
          </a:xfrm>
        </p:spPr>
        <p:txBody>
          <a:bodyPr>
            <a:normAutofit/>
          </a:bodyPr>
          <a:lstStyle/>
          <a:p>
            <a:r>
              <a:rPr lang="en-US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  <a:ea typeface="+mn-ea"/>
                <a:cs typeface="+mn-cs"/>
              </a:rPr>
              <a:t>Engine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21069"/>
            <a:ext cx="7729319" cy="4655894"/>
          </a:xfrm>
        </p:spPr>
        <p:txBody>
          <a:bodyPr/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Motec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M130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Exceptional customer support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Many inputs/outputs to support sled modifications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 friendly software – M1 Tune/Build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EGR control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Active Exhaust Valve Control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Motec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LTCD Dual Lambda Controller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cylinder fuel/timing trim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Bosch 4.9 LSU Oxygen Sensors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319" y="1325563"/>
            <a:ext cx="3741321" cy="283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2510" y="4576168"/>
            <a:ext cx="1814966" cy="18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366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192" y="0"/>
            <a:ext cx="7151468" cy="1325563"/>
          </a:xfrm>
        </p:spPr>
        <p:txBody>
          <a:bodyPr>
            <a:normAutofit/>
          </a:bodyPr>
          <a:lstStyle/>
          <a:p>
            <a:r>
              <a:rPr lang="en-US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  <a:ea typeface="+mn-ea"/>
                <a:cs typeface="+mn-cs"/>
              </a:rPr>
              <a:t>Ethanol 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1069"/>
            <a:ext cx="7543800" cy="4655894"/>
          </a:xfrm>
        </p:spPr>
        <p:txBody>
          <a:bodyPr/>
          <a:lstStyle/>
          <a:p>
            <a:r>
              <a:rPr lang="en-US" dirty="0"/>
              <a:t>GM Continental Flex Fuel Sensor</a:t>
            </a:r>
          </a:p>
          <a:p>
            <a:pPr lvl="1"/>
            <a:r>
              <a:rPr lang="en-US" dirty="0"/>
              <a:t>Frequency 50-150Hz Signal Output</a:t>
            </a:r>
          </a:p>
          <a:p>
            <a:r>
              <a:rPr lang="en-US" dirty="0" err="1"/>
              <a:t>Zeitronix</a:t>
            </a:r>
            <a:r>
              <a:rPr lang="en-US" dirty="0"/>
              <a:t> ECA (Ethanol Composition Analyzer)</a:t>
            </a:r>
          </a:p>
          <a:p>
            <a:pPr lvl="1"/>
            <a:r>
              <a:rPr lang="en-US" dirty="0"/>
              <a:t>Output of 0-5V analog signal</a:t>
            </a:r>
          </a:p>
          <a:p>
            <a:r>
              <a:rPr lang="en-US" dirty="0"/>
              <a:t>M130 reads via analog input	</a:t>
            </a:r>
          </a:p>
          <a:p>
            <a:pPr lvl="1"/>
            <a:r>
              <a:rPr lang="en-US" dirty="0"/>
              <a:t>Tables: 0% ethanol, 85% ethanol</a:t>
            </a:r>
          </a:p>
          <a:p>
            <a:pPr lvl="1"/>
            <a:r>
              <a:rPr lang="en-US" dirty="0"/>
              <a:t>Creates scaling table for values in between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7620" y="1325563"/>
            <a:ext cx="3035300" cy="303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123" y="4122591"/>
            <a:ext cx="17145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43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192" y="0"/>
            <a:ext cx="7151468" cy="1325563"/>
          </a:xfrm>
        </p:spPr>
        <p:txBody>
          <a:bodyPr>
            <a:normAutofit/>
          </a:bodyPr>
          <a:lstStyle/>
          <a:p>
            <a:r>
              <a:rPr lang="en-US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  <a:ea typeface="+mn-ea"/>
                <a:cs typeface="+mn-cs"/>
              </a:rPr>
              <a:t>Engine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21069"/>
            <a:ext cx="8255977" cy="4655894"/>
          </a:xfrm>
        </p:spPr>
        <p:txBody>
          <a:bodyPr/>
          <a:lstStyle/>
          <a:p>
            <a:r>
              <a:rPr lang="en-US" dirty="0"/>
              <a:t>Land &amp; Sea </a:t>
            </a:r>
            <a:r>
              <a:rPr lang="en-US" dirty="0" err="1"/>
              <a:t>DYNOmite</a:t>
            </a:r>
            <a:r>
              <a:rPr lang="en-US" dirty="0"/>
              <a:t> Dynamometer Water Brake</a:t>
            </a:r>
          </a:p>
          <a:p>
            <a:pPr lvl="1"/>
            <a:r>
              <a:rPr lang="en-US" dirty="0"/>
              <a:t>Changing loads and RPM to create engine efficiency table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976" y="1521069"/>
            <a:ext cx="3508587" cy="2631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68" y="2499555"/>
            <a:ext cx="7345007" cy="22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38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0"/>
            <a:ext cx="867156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  <a:ea typeface="+mn-ea"/>
                <a:cs typeface="+mn-cs"/>
              </a:rPr>
              <a:t>Exhaust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55296" y="1956751"/>
            <a:ext cx="4074082" cy="3055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770" y="1325563"/>
            <a:ext cx="7236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Emitec</a:t>
            </a:r>
            <a:r>
              <a:rPr lang="en-US" sz="2400" dirty="0"/>
              <a:t>-Continental 3-Way catalyst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Designed specifically for ethanol based fuels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Custom 2 to 1 header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Fiberglass packed muffler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Used inside stock shell to maintain stock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Exhaust output aimed at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DEI Engineering Titanium Heat Wrap</a:t>
            </a:r>
          </a:p>
        </p:txBody>
      </p:sp>
    </p:spTree>
    <p:extLst>
      <p:ext uri="{BB962C8B-B14F-4D97-AF65-F5344CB8AC3E}">
        <p14:creationId xmlns:p14="http://schemas.microsoft.com/office/powerpoint/2010/main" xmlns="" val="51803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  <a:ea typeface="+mn-ea"/>
                <a:cs typeface="+mn-cs"/>
              </a:rPr>
              <a:t>Active Exhaust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31" y="1325563"/>
            <a:ext cx="11046069" cy="4851400"/>
          </a:xfrm>
        </p:spPr>
        <p:txBody>
          <a:bodyPr>
            <a:normAutofit/>
          </a:bodyPr>
          <a:lstStyle/>
          <a:p>
            <a:r>
              <a:rPr lang="en-US" sz="2400" dirty="0"/>
              <a:t>2” Exhaust Cutout</a:t>
            </a:r>
          </a:p>
          <a:p>
            <a:r>
              <a:rPr lang="en-US" sz="2400" dirty="0"/>
              <a:t>Electronically controlled by M130</a:t>
            </a:r>
          </a:p>
          <a:p>
            <a:pPr lvl="1"/>
            <a:r>
              <a:rPr lang="en-US" sz="2000" dirty="0"/>
              <a:t>Based on throttle position</a:t>
            </a:r>
          </a:p>
          <a:p>
            <a:pPr lvl="2"/>
            <a:r>
              <a:rPr lang="en-US" sz="1600" dirty="0"/>
              <a:t>0% Throttle – 5% opened valve</a:t>
            </a:r>
          </a:p>
          <a:p>
            <a:pPr lvl="2"/>
            <a:r>
              <a:rPr lang="en-US" sz="1600" dirty="0"/>
              <a:t>Exponential curve to open valve for unaffected performance</a:t>
            </a:r>
          </a:p>
          <a:p>
            <a:r>
              <a:rPr lang="en-US" sz="2400" dirty="0"/>
              <a:t>Sound testing procedures</a:t>
            </a:r>
          </a:p>
          <a:p>
            <a:pPr lvl="1"/>
            <a:r>
              <a:rPr lang="en-US" sz="2000" dirty="0"/>
              <a:t>Idle (1800 rpm)</a:t>
            </a:r>
          </a:p>
          <a:p>
            <a:pPr lvl="1"/>
            <a:r>
              <a:rPr lang="en-US" sz="2000" dirty="0"/>
              <a:t>2 </a:t>
            </a:r>
            <a:r>
              <a:rPr lang="en-US" sz="2000" dirty="0" err="1"/>
              <a:t>ft</a:t>
            </a:r>
            <a:r>
              <a:rPr lang="en-US" sz="2000" dirty="0"/>
              <a:t> from open side panel, 2 </a:t>
            </a:r>
            <a:r>
              <a:rPr lang="en-US" sz="2000" dirty="0" err="1"/>
              <a:t>ft</a:t>
            </a:r>
            <a:r>
              <a:rPr lang="en-US" sz="2000" dirty="0"/>
              <a:t> from ground</a:t>
            </a:r>
          </a:p>
          <a:p>
            <a:pPr lvl="1"/>
            <a:r>
              <a:rPr lang="en-US" sz="2000" dirty="0"/>
              <a:t>Decrease of 5db on average using Larson Davis sound testing equipment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592" y="1052465"/>
            <a:ext cx="1838495" cy="1838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00436" y="2362129"/>
            <a:ext cx="3106737" cy="25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1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61" y="0"/>
            <a:ext cx="998806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 cap="sq">
                  <a:solidFill>
                    <a:schemeClr val="tx1">
                      <a:alpha val="84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glow rad="50800">
                    <a:schemeClr val="tx1">
                      <a:alpha val="72000"/>
                    </a:schemeClr>
                  </a:glow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latin typeface="Magneto" panose="04030805050802020D02" pitchFamily="82" charset="0"/>
                <a:ea typeface="+mn-ea"/>
                <a:cs typeface="+mn-cs"/>
              </a:rPr>
              <a:t>EGR (Exhaust Gas Recirculation)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054" y="1325563"/>
            <a:ext cx="7403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Wells 4355 EGR valve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90º Angle for fitment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ECU Programming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Activate based on engine load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Removes fuel from tables for leaner mixture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EGR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Testing using </a:t>
            </a:r>
            <a:r>
              <a:rPr lang="en-US" sz="2400" dirty="0" err="1"/>
              <a:t>DYNOmite</a:t>
            </a:r>
            <a:r>
              <a:rPr lang="en-US" sz="2400" dirty="0"/>
              <a:t> and Snap-On Gas Analyzer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Engine Speed maintained at 2500 rpm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9542" y="1058520"/>
            <a:ext cx="4317030" cy="24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86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6806</TotalTime>
  <Words>288</Words>
  <Application>Microsoft Office PowerPoint</Application>
  <PresentationFormat>Custom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Clarkson Winter Knights</vt:lpstr>
      <vt:lpstr>Slide 2</vt:lpstr>
      <vt:lpstr>2017 Ski-doo Renegade Sport</vt:lpstr>
      <vt:lpstr>Engine Management</vt:lpstr>
      <vt:lpstr>Ethanol Compatibility</vt:lpstr>
      <vt:lpstr>Engine Calibration</vt:lpstr>
      <vt:lpstr>Exhaust</vt:lpstr>
      <vt:lpstr>Active Exhaust Valve</vt:lpstr>
      <vt:lpstr>EGR (Exhaust Gas Recirculation)</vt:lpstr>
      <vt:lpstr>Driveshaft &amp; Rear Suspension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Schneider</dc:creator>
  <cp:lastModifiedBy>jmeldrum</cp:lastModifiedBy>
  <cp:revision>42</cp:revision>
  <dcterms:created xsi:type="dcterms:W3CDTF">2017-03-02T05:07:04Z</dcterms:created>
  <dcterms:modified xsi:type="dcterms:W3CDTF">2017-03-08T13:52:00Z</dcterms:modified>
</cp:coreProperties>
</file>