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7" r:id="rId2"/>
    <p:sldId id="258" r:id="rId3"/>
    <p:sldId id="259" r:id="rId4"/>
    <p:sldId id="261" r:id="rId5"/>
    <p:sldId id="262" r:id="rId6"/>
    <p:sldId id="263" r:id="rId7"/>
    <p:sldId id="271" r:id="rId8"/>
    <p:sldId id="264" r:id="rId9"/>
    <p:sldId id="266" r:id="rId10"/>
    <p:sldId id="267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60"/>
  </p:normalViewPr>
  <p:slideViewPr>
    <p:cSldViewPr>
      <p:cViewPr>
        <p:scale>
          <a:sx n="80" d="100"/>
          <a:sy n="80" d="100"/>
        </p:scale>
        <p:origin x="-1474" y="-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022CC-9C91-47F0-BF66-7B25D114CAB8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3D0D3-395C-4509-9591-EDD95D505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0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2859B-E905-4DB3-A248-237DC69C0E6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6D676E4-659D-4EC4-94D7-8C3BB41F742D}" type="datetimeFigureOut">
              <a:rPr lang="en-US" smtClean="0">
                <a:solidFill>
                  <a:srgbClr val="1A7D03">
                    <a:tint val="75000"/>
                  </a:srgbClr>
                </a:solidFill>
              </a:rPr>
              <a:pPr/>
              <a:t>3/4/2015</a:t>
            </a:fld>
            <a:endParaRPr lang="en-US">
              <a:solidFill>
                <a:srgbClr val="1A7D03">
                  <a:tint val="75000"/>
                </a:srgb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1A7D03">
                  <a:tint val="75000"/>
                </a:srgb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D15D92-D0A8-492A-BA55-D65A841792D8}" type="slidenum">
              <a:rPr lang="en-US" smtClean="0">
                <a:solidFill>
                  <a:srgbClr val="1A7D03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A7D03">
                  <a:tint val="75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76E4-659D-4EC4-94D7-8C3BB41F742D}" type="datetimeFigureOut">
              <a:rPr lang="en-US" smtClean="0">
                <a:solidFill>
                  <a:srgbClr val="1A7D03">
                    <a:tint val="75000"/>
                  </a:srgbClr>
                </a:solidFill>
              </a:rPr>
              <a:pPr/>
              <a:t>3/4/2015</a:t>
            </a:fld>
            <a:endParaRPr lang="en-US">
              <a:solidFill>
                <a:srgbClr val="1A7D0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A7D0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5D92-D0A8-492A-BA55-D65A841792D8}" type="slidenum">
              <a:rPr lang="en-US" smtClean="0">
                <a:solidFill>
                  <a:srgbClr val="1A7D03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A7D03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6D676E4-659D-4EC4-94D7-8C3BB41F742D}" type="datetimeFigureOut">
              <a:rPr lang="en-US" smtClean="0">
                <a:solidFill>
                  <a:srgbClr val="1A7D03">
                    <a:tint val="75000"/>
                  </a:srgbClr>
                </a:solidFill>
              </a:rPr>
              <a:pPr/>
              <a:t>3/4/2015</a:t>
            </a:fld>
            <a:endParaRPr lang="en-US">
              <a:solidFill>
                <a:srgbClr val="1A7D0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1A7D03">
                  <a:tint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ED15D92-D0A8-492A-BA55-D65A841792D8}" type="slidenum">
              <a:rPr lang="en-US" smtClean="0">
                <a:solidFill>
                  <a:srgbClr val="1A7D03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A7D03">
                  <a:tint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76E4-659D-4EC4-94D7-8C3BB41F742D}" type="datetimeFigureOut">
              <a:rPr lang="en-US" smtClean="0">
                <a:solidFill>
                  <a:srgbClr val="1A7D03">
                    <a:tint val="75000"/>
                  </a:srgbClr>
                </a:solidFill>
              </a:rPr>
              <a:pPr/>
              <a:t>3/4/2015</a:t>
            </a:fld>
            <a:endParaRPr lang="en-US">
              <a:solidFill>
                <a:srgbClr val="1A7D0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A7D0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D15D92-D0A8-492A-BA55-D65A841792D8}" type="slidenum">
              <a:rPr lang="en-US" smtClean="0">
                <a:solidFill>
                  <a:srgbClr val="1A7D03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A7D03">
                  <a:tint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76E4-659D-4EC4-94D7-8C3BB41F742D}" type="datetimeFigureOut">
              <a:rPr lang="en-US" smtClean="0">
                <a:solidFill>
                  <a:srgbClr val="1A7D03">
                    <a:tint val="75000"/>
                  </a:srgbClr>
                </a:solidFill>
              </a:rPr>
              <a:pPr/>
              <a:t>3/4/2015</a:t>
            </a:fld>
            <a:endParaRPr lang="en-US">
              <a:solidFill>
                <a:srgbClr val="1A7D03">
                  <a:tint val="75000"/>
                </a:srgb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ED15D92-D0A8-492A-BA55-D65A841792D8}" type="slidenum">
              <a:rPr lang="en-US" smtClean="0">
                <a:solidFill>
                  <a:srgbClr val="1A7D03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A7D03">
                  <a:tint val="75000"/>
                </a:srgb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1A7D03">
                  <a:tint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6D676E4-659D-4EC4-94D7-8C3BB41F742D}" type="datetimeFigureOut">
              <a:rPr lang="en-US" smtClean="0">
                <a:solidFill>
                  <a:srgbClr val="1A7D03">
                    <a:tint val="75000"/>
                  </a:srgbClr>
                </a:solidFill>
              </a:rPr>
              <a:pPr/>
              <a:t>3/4/2015</a:t>
            </a:fld>
            <a:endParaRPr lang="en-US">
              <a:solidFill>
                <a:srgbClr val="1A7D03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D15D92-D0A8-492A-BA55-D65A841792D8}" type="slidenum">
              <a:rPr lang="en-US" smtClean="0">
                <a:solidFill>
                  <a:srgbClr val="1A7D03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A7D03">
                  <a:tint val="75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1A7D03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6D676E4-659D-4EC4-94D7-8C3BB41F742D}" type="datetimeFigureOut">
              <a:rPr lang="en-US" smtClean="0">
                <a:solidFill>
                  <a:srgbClr val="1A7D03">
                    <a:tint val="75000"/>
                  </a:srgbClr>
                </a:solidFill>
              </a:rPr>
              <a:pPr/>
              <a:t>3/4/2015</a:t>
            </a:fld>
            <a:endParaRPr lang="en-US">
              <a:solidFill>
                <a:srgbClr val="1A7D03">
                  <a:tint val="75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D15D92-D0A8-492A-BA55-D65A841792D8}" type="slidenum">
              <a:rPr lang="en-US" smtClean="0">
                <a:solidFill>
                  <a:srgbClr val="1A7D03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A7D03">
                  <a:tint val="75000"/>
                </a:srgb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1A7D03">
                  <a:tint val="75000"/>
                </a:srgbClr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76E4-659D-4EC4-94D7-8C3BB41F742D}" type="datetimeFigureOut">
              <a:rPr lang="en-US" smtClean="0">
                <a:solidFill>
                  <a:srgbClr val="1A7D03">
                    <a:tint val="75000"/>
                  </a:srgbClr>
                </a:solidFill>
              </a:rPr>
              <a:pPr/>
              <a:t>3/4/2015</a:t>
            </a:fld>
            <a:endParaRPr lang="en-US">
              <a:solidFill>
                <a:srgbClr val="1A7D03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A7D03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D15D92-D0A8-492A-BA55-D65A841792D8}" type="slidenum">
              <a:rPr lang="en-US" smtClean="0">
                <a:solidFill>
                  <a:srgbClr val="1A7D03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A7D03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76E4-659D-4EC4-94D7-8C3BB41F742D}" type="datetimeFigureOut">
              <a:rPr lang="en-US" smtClean="0">
                <a:solidFill>
                  <a:srgbClr val="1A7D03">
                    <a:tint val="75000"/>
                  </a:srgbClr>
                </a:solidFill>
              </a:rPr>
              <a:pPr/>
              <a:t>3/4/2015</a:t>
            </a:fld>
            <a:endParaRPr lang="en-US">
              <a:solidFill>
                <a:srgbClr val="1A7D03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A7D03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D15D92-D0A8-492A-BA55-D65A841792D8}" type="slidenum">
              <a:rPr lang="en-US" smtClean="0">
                <a:solidFill>
                  <a:srgbClr val="1A7D03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A7D03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76E4-659D-4EC4-94D7-8C3BB41F742D}" type="datetimeFigureOut">
              <a:rPr lang="en-US" smtClean="0">
                <a:solidFill>
                  <a:srgbClr val="1A7D03">
                    <a:tint val="75000"/>
                  </a:srgbClr>
                </a:solidFill>
              </a:rPr>
              <a:pPr/>
              <a:t>3/4/2015</a:t>
            </a:fld>
            <a:endParaRPr lang="en-US">
              <a:solidFill>
                <a:srgbClr val="1A7D03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A7D03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D15D92-D0A8-492A-BA55-D65A841792D8}" type="slidenum">
              <a:rPr lang="en-US" smtClean="0">
                <a:solidFill>
                  <a:srgbClr val="1A7D03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A7D03">
                  <a:tint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6D676E4-659D-4EC4-94D7-8C3BB41F742D}" type="datetimeFigureOut">
              <a:rPr lang="en-US" smtClean="0">
                <a:solidFill>
                  <a:srgbClr val="1A7D03">
                    <a:tint val="75000"/>
                  </a:srgbClr>
                </a:solidFill>
              </a:rPr>
              <a:pPr/>
              <a:t>3/4/2015</a:t>
            </a:fld>
            <a:endParaRPr lang="en-US">
              <a:solidFill>
                <a:srgbClr val="1A7D03">
                  <a:tint val="75000"/>
                </a:srgb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ED15D92-D0A8-492A-BA55-D65A841792D8}" type="slidenum">
              <a:rPr lang="en-US" smtClean="0">
                <a:solidFill>
                  <a:srgbClr val="1A7D03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A7D03">
                  <a:tint val="75000"/>
                </a:srgb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1A7D03">
                  <a:tint val="75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6D676E4-659D-4EC4-94D7-8C3BB41F742D}" type="datetimeFigureOut">
              <a:rPr lang="en-US" smtClean="0">
                <a:solidFill>
                  <a:srgbClr val="1A7D03">
                    <a:tint val="75000"/>
                  </a:srgbClr>
                </a:solidFill>
              </a:rPr>
              <a:pPr/>
              <a:t>3/4/2015</a:t>
            </a:fld>
            <a:endParaRPr lang="en-US">
              <a:solidFill>
                <a:srgbClr val="1A7D03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1A7D03">
                  <a:tint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D15D92-D0A8-492A-BA55-D65A841792D8}" type="slidenum">
              <a:rPr lang="en-US" smtClean="0">
                <a:solidFill>
                  <a:srgbClr val="1A7D03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A7D03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7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rgbClr val="FAC606"/>
                </a:solidFill>
                <a:latin typeface="Bodoni MT Black" pitchFamily="18" charset="0"/>
              </a:rPr>
              <a:t/>
            </a:r>
            <a:br>
              <a:rPr lang="en-US" dirty="0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rgbClr val="FAC606"/>
                </a:solidFill>
                <a:latin typeface="Bodoni MT Black" pitchFamily="18" charset="0"/>
              </a:rPr>
            </a:br>
            <a:r>
              <a:rPr lang="en-US" b="1" dirty="0" smtClean="0">
                <a:ln w="127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AC60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ootlight MT Light" pitchFamily="18" charset="0"/>
              </a:rPr>
              <a:t>2015 Clarkson University</a:t>
            </a:r>
            <a:br>
              <a:rPr lang="en-US" b="1" dirty="0" smtClean="0">
                <a:ln w="127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AC60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ootlight MT Light" pitchFamily="18" charset="0"/>
              </a:rPr>
            </a:br>
            <a:r>
              <a:rPr lang="en-US" b="1" dirty="0" smtClean="0">
                <a:ln w="127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AC60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ootlight MT Light" pitchFamily="18" charset="0"/>
              </a:rPr>
              <a:t>Winter Knights </a:t>
            </a:r>
            <a:endParaRPr lang="en-US" dirty="0">
              <a:ln w="12700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AC606"/>
              </a:solidFill>
              <a:latin typeface="Footlight MT Light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226568" cy="498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29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3D printed air box with tuned baffles to reduce intake and turbocharger noise</a:t>
            </a:r>
          </a:p>
          <a:p>
            <a:r>
              <a:rPr lang="en-US" dirty="0" smtClean="0"/>
              <a:t>Custom muffler</a:t>
            </a:r>
          </a:p>
          <a:p>
            <a:r>
              <a:rPr lang="en-US" dirty="0" smtClean="0"/>
              <a:t>Ski-Doo Quiet Drive System</a:t>
            </a:r>
          </a:p>
          <a:p>
            <a:r>
              <a:rPr lang="en-US" dirty="0" smtClean="0"/>
              <a:t>Noise deadening foam</a:t>
            </a:r>
          </a:p>
          <a:p>
            <a:r>
              <a:rPr lang="en-US" dirty="0" smtClean="0"/>
              <a:t>Custom clutch guard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4114800" cy="30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43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Suspension &amp;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Hygear</a:t>
            </a:r>
            <a:r>
              <a:rPr lang="en-US" dirty="0" smtClean="0"/>
              <a:t> </a:t>
            </a:r>
            <a:r>
              <a:rPr lang="en-US" dirty="0" err="1" smtClean="0"/>
              <a:t>Slicast</a:t>
            </a:r>
            <a:r>
              <a:rPr lang="en-US" dirty="0" smtClean="0"/>
              <a:t> front suspension, adjustable caster and camber</a:t>
            </a:r>
          </a:p>
          <a:p>
            <a:r>
              <a:rPr lang="en-US" dirty="0" smtClean="0"/>
              <a:t>Pilot 5.7 </a:t>
            </a:r>
            <a:r>
              <a:rPr lang="en-US" dirty="0" smtClean="0"/>
              <a:t>skis </a:t>
            </a:r>
            <a:r>
              <a:rPr lang="en-US" dirty="0" smtClean="0"/>
              <a:t>with Dooly carbides</a:t>
            </a:r>
          </a:p>
          <a:p>
            <a:r>
              <a:rPr lang="en-US" dirty="0" smtClean="0"/>
              <a:t>48 </a:t>
            </a:r>
            <a:r>
              <a:rPr lang="en-US" dirty="0" smtClean="0"/>
              <a:t>Woody’s studs, 137” track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57600"/>
            <a:ext cx="2819400" cy="2954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24200"/>
            <a:ext cx="2819400" cy="366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4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Established Ski-Doo brand</a:t>
            </a:r>
          </a:p>
          <a:p>
            <a:r>
              <a:rPr lang="en-US" sz="2400" dirty="0" smtClean="0"/>
              <a:t>Familiar Stock Controls</a:t>
            </a:r>
          </a:p>
          <a:p>
            <a:r>
              <a:rPr lang="en-US" sz="2400" dirty="0" smtClean="0"/>
              <a:t>Low maintenance, long lasting 4 stroke engine</a:t>
            </a:r>
          </a:p>
          <a:p>
            <a:r>
              <a:rPr lang="en-US" sz="2400" dirty="0" smtClean="0"/>
              <a:t>Fully automated Flex Fuel capability</a:t>
            </a:r>
          </a:p>
          <a:p>
            <a:r>
              <a:rPr lang="en-US" sz="2400" dirty="0" smtClean="0"/>
              <a:t>Fun to drive all around snowmobile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Enough power to be a viable options for riders of all levels</a:t>
            </a:r>
          </a:p>
          <a:p>
            <a:r>
              <a:rPr lang="en-US" sz="2400" dirty="0" smtClean="0"/>
              <a:t>Cleaner and quieter than most snowmobiles in today’s market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773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8229600" cy="4572000"/>
          </a:xfrm>
        </p:spPr>
        <p:txBody>
          <a:bodyPr/>
          <a:lstStyle/>
          <a:p>
            <a:r>
              <a:rPr lang="en-US" dirty="0" smtClean="0"/>
              <a:t>Troubleshooting specific ailments</a:t>
            </a:r>
          </a:p>
          <a:p>
            <a:r>
              <a:rPr lang="en-US" dirty="0" smtClean="0"/>
              <a:t>Numerous engine failures</a:t>
            </a:r>
          </a:p>
          <a:p>
            <a:r>
              <a:rPr lang="en-US" dirty="0" smtClean="0"/>
              <a:t>ECU failures </a:t>
            </a:r>
          </a:p>
          <a:p>
            <a:r>
              <a:rPr lang="en-US" dirty="0" smtClean="0"/>
              <a:t>Limited time for data gathering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124200"/>
            <a:ext cx="28956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0"/>
            <a:ext cx="3276600" cy="290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36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361326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774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Design Intent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>
                <a:solidFill>
                  <a:schemeClr val="tx2"/>
                </a:solidFill>
              </a:rPr>
              <a:t>Improve upon the Best Available Technology (BAT) standard of the power </a:t>
            </a:r>
            <a:r>
              <a:rPr lang="en-US" dirty="0" smtClean="0">
                <a:solidFill>
                  <a:schemeClr val="tx2"/>
                </a:solidFill>
              </a:rPr>
              <a:t>sports </a:t>
            </a:r>
            <a:r>
              <a:rPr lang="en-US" dirty="0">
                <a:solidFill>
                  <a:schemeClr val="tx2"/>
                </a:solidFill>
              </a:rPr>
              <a:t>industry to </a:t>
            </a:r>
            <a:r>
              <a:rPr lang="en-US" dirty="0" smtClean="0">
                <a:solidFill>
                  <a:schemeClr val="tx2"/>
                </a:solidFill>
              </a:rPr>
              <a:t>enhance fuel </a:t>
            </a:r>
            <a:r>
              <a:rPr lang="en-US" dirty="0">
                <a:solidFill>
                  <a:schemeClr val="tx2"/>
                </a:solidFill>
              </a:rPr>
              <a:t>efficiency </a:t>
            </a:r>
            <a:r>
              <a:rPr lang="en-US" dirty="0" smtClean="0">
                <a:solidFill>
                  <a:schemeClr val="tx2"/>
                </a:solidFill>
              </a:rPr>
              <a:t>while </a:t>
            </a:r>
            <a:r>
              <a:rPr lang="en-US" dirty="0">
                <a:solidFill>
                  <a:schemeClr val="tx2"/>
                </a:solidFill>
              </a:rPr>
              <a:t>reducing emissions and noise </a:t>
            </a:r>
          </a:p>
          <a:p>
            <a:r>
              <a:rPr lang="en-US" dirty="0">
                <a:solidFill>
                  <a:schemeClr val="tx2"/>
                </a:solidFill>
              </a:rPr>
              <a:t>Fully automatic tuning for </a:t>
            </a:r>
            <a:r>
              <a:rPr lang="en-US" dirty="0" smtClean="0">
                <a:solidFill>
                  <a:schemeClr val="tx2"/>
                </a:solidFill>
              </a:rPr>
              <a:t>flex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fuel </a:t>
            </a:r>
            <a:r>
              <a:rPr lang="en-US" dirty="0">
                <a:solidFill>
                  <a:schemeClr val="tx2"/>
                </a:solidFill>
              </a:rPr>
              <a:t>blends from </a:t>
            </a:r>
            <a:r>
              <a:rPr lang="en-US" dirty="0" smtClean="0">
                <a:solidFill>
                  <a:schemeClr val="tx2"/>
                </a:solidFill>
              </a:rPr>
              <a:t>I16 </a:t>
            </a:r>
            <a:r>
              <a:rPr lang="en-US" dirty="0">
                <a:solidFill>
                  <a:schemeClr val="tx2"/>
                </a:solidFill>
              </a:rPr>
              <a:t>to </a:t>
            </a:r>
            <a:r>
              <a:rPr lang="en-US" dirty="0" smtClean="0">
                <a:solidFill>
                  <a:schemeClr val="tx2"/>
                </a:solidFill>
              </a:rPr>
              <a:t>I32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Maintain a stock appearance and familiar rider </a:t>
            </a:r>
            <a:r>
              <a:rPr lang="en-US" dirty="0" smtClean="0">
                <a:solidFill>
                  <a:schemeClr val="tx2"/>
                </a:solidFill>
              </a:rPr>
              <a:t>ergonomics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Make the machine more appealing to consumers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92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Design Approach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Ski-Doo MXZ Sport 600 ACE with turbocharger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Closed loop fuel system to compensate for isobutanol fuel blends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Ski-Doo Quiet Drive system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Custom exhaust with integrated three way catalyst from </a:t>
            </a:r>
            <a:r>
              <a:rPr lang="en-US" dirty="0" err="1" smtClean="0">
                <a:solidFill>
                  <a:schemeClr val="tx2"/>
                </a:solidFill>
              </a:rPr>
              <a:t>Emitec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59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Engine Control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DIY </a:t>
            </a:r>
            <a:r>
              <a:rPr lang="en-US" dirty="0" err="1" smtClean="0">
                <a:solidFill>
                  <a:schemeClr val="tx2"/>
                </a:solidFill>
              </a:rPr>
              <a:t>Autotune</a:t>
            </a:r>
            <a:r>
              <a:rPr lang="en-US" dirty="0" smtClean="0">
                <a:solidFill>
                  <a:schemeClr val="tx2"/>
                </a:solidFill>
              </a:rPr>
              <a:t> Mega-Squirt 3 Pro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Closed loop fuel system with single Wideband 2 O</a:t>
            </a:r>
            <a:r>
              <a:rPr lang="en-US" baseline="-25000" dirty="0" smtClean="0">
                <a:solidFill>
                  <a:schemeClr val="tx2"/>
                </a:solidFill>
              </a:rPr>
              <a:t>2</a:t>
            </a:r>
            <a:r>
              <a:rPr lang="en-US" dirty="0" smtClean="0">
                <a:solidFill>
                  <a:schemeClr val="tx2"/>
                </a:solidFill>
              </a:rPr>
              <a:t> sensor and Delphi Flex Fuel Sensor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Target </a:t>
            </a:r>
            <a:r>
              <a:rPr lang="en-US" dirty="0" smtClean="0">
                <a:solidFill>
                  <a:schemeClr val="tx2"/>
                </a:solidFill>
              </a:rPr>
              <a:t>AFR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table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AutoShape 2" descr="Image result for megasquirt 3 p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57601"/>
            <a:ext cx="3578225" cy="238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27303"/>
            <a:ext cx="2841742" cy="284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55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Powertrain Modifications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/>
          <a:lstStyle/>
          <a:p>
            <a:r>
              <a:rPr lang="en-US" dirty="0" smtClean="0"/>
              <a:t>Custom low compression pistons (10:1)</a:t>
            </a:r>
          </a:p>
          <a:p>
            <a:r>
              <a:rPr lang="en-US" dirty="0" smtClean="0"/>
              <a:t>36 tooth Flywheel</a:t>
            </a:r>
          </a:p>
          <a:p>
            <a:r>
              <a:rPr lang="en-US" dirty="0" smtClean="0"/>
              <a:t>2 into 1 custom exhaust</a:t>
            </a:r>
          </a:p>
          <a:p>
            <a:r>
              <a:rPr lang="en-US" dirty="0" smtClean="0"/>
              <a:t>Garett GT-1241 Turbocharger</a:t>
            </a:r>
          </a:p>
          <a:p>
            <a:r>
              <a:rPr lang="en-US" dirty="0" smtClean="0"/>
              <a:t>Bell intercooler</a:t>
            </a:r>
          </a:p>
          <a:p>
            <a:r>
              <a:rPr lang="en-US" dirty="0" smtClean="0"/>
              <a:t>Custom air box and intake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manifold</a:t>
            </a:r>
          </a:p>
          <a:p>
            <a:r>
              <a:rPr lang="en-US" dirty="0" smtClean="0"/>
              <a:t>Modified camshafts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33800"/>
            <a:ext cx="3429001" cy="267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46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Powertrain Modifications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E-Drive 2 Primary Clutch with custom weights</a:t>
            </a:r>
          </a:p>
          <a:p>
            <a:r>
              <a:rPr lang="en-US" dirty="0" smtClean="0"/>
              <a:t>Quiet Drive System</a:t>
            </a:r>
          </a:p>
          <a:p>
            <a:r>
              <a:rPr lang="en-US" dirty="0" smtClean="0"/>
              <a:t>48 </a:t>
            </a:r>
            <a:r>
              <a:rPr lang="en-US" dirty="0" smtClean="0"/>
              <a:t>Woody’s Studs</a:t>
            </a:r>
            <a:endParaRPr lang="en-US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800"/>
            <a:ext cx="25336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67200" y="50779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This cutaway shows the revised ramp/roller design and the layout of the spring. </a:t>
            </a:r>
            <a:r>
              <a:rPr lang="en-US" dirty="0" smtClean="0"/>
              <a:t>With technology </a:t>
            </a:r>
            <a:r>
              <a:rPr lang="en-US" dirty="0"/>
              <a:t>such as </a:t>
            </a:r>
            <a:r>
              <a:rPr lang="en-US" dirty="0" err="1"/>
              <a:t>Vespel</a:t>
            </a:r>
            <a:r>
              <a:rPr lang="en-US" dirty="0"/>
              <a:t> rollers the clutch is smooth, efficient and responsive.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38550"/>
            <a:ext cx="3395662" cy="25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46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Land &amp; Sea </a:t>
            </a:r>
            <a:r>
              <a:rPr lang="en-US" dirty="0" smtClean="0"/>
              <a:t>Dynamometer </a:t>
            </a:r>
            <a:endParaRPr lang="en-US" dirty="0" smtClean="0"/>
          </a:p>
          <a:p>
            <a:r>
              <a:rPr lang="en-US" dirty="0" smtClean="0"/>
              <a:t>Snap-On 5 gas analyzer</a:t>
            </a:r>
          </a:p>
          <a:p>
            <a:r>
              <a:rPr lang="en-US" dirty="0" smtClean="0"/>
              <a:t>Example fuel table;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6469063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674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Emissions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Emitec</a:t>
            </a:r>
            <a:r>
              <a:rPr lang="en-US" dirty="0" smtClean="0"/>
              <a:t> high flow 3-way catalyst integrated into stock muffler</a:t>
            </a:r>
          </a:p>
          <a:p>
            <a:r>
              <a:rPr lang="en-US" dirty="0" smtClean="0"/>
              <a:t>Closed loop fuel system to automatically adjust to target lambda values for varying blends of </a:t>
            </a:r>
            <a:r>
              <a:rPr lang="en-US" dirty="0" err="1" smtClean="0"/>
              <a:t>isubutanol</a:t>
            </a:r>
            <a:endParaRPr lang="en-US" dirty="0" smtClean="0"/>
          </a:p>
          <a:p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sensor with </a:t>
            </a:r>
            <a:r>
              <a:rPr lang="en-US" dirty="0" err="1" smtClean="0"/>
              <a:t>Dynojet</a:t>
            </a:r>
            <a:r>
              <a:rPr lang="en-US" dirty="0" smtClean="0"/>
              <a:t> Wideband 2 monitor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4648200"/>
            <a:ext cx="2914650" cy="174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38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Muffler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Integrated 3-Way catalyst</a:t>
            </a:r>
          </a:p>
          <a:p>
            <a:r>
              <a:rPr lang="en-US" dirty="0" smtClean="0"/>
              <a:t>Designed to be easily fitted onto stock 600 ACE to immediately improve emissions</a:t>
            </a:r>
          </a:p>
          <a:p>
            <a:r>
              <a:rPr lang="en-US" dirty="0" smtClean="0"/>
              <a:t>Added </a:t>
            </a:r>
            <a:r>
              <a:rPr lang="en-US" dirty="0" smtClean="0"/>
              <a:t>baffles and packing </a:t>
            </a:r>
            <a:r>
              <a:rPr lang="en-US" dirty="0" smtClean="0"/>
              <a:t>to reduce noise output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336966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48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EBDDC3"/>
      </a:lt2>
      <a:accent1>
        <a:srgbClr val="00B050"/>
      </a:accent1>
      <a:accent2>
        <a:srgbClr val="00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464</TotalTime>
  <Words>374</Words>
  <Application>Microsoft Office PowerPoint</Application>
  <PresentationFormat>On-screen Show (4:3)</PresentationFormat>
  <Paragraphs>68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Median</vt:lpstr>
      <vt:lpstr> 2015 Clarkson University Winter Knights </vt:lpstr>
      <vt:lpstr>Design Intent</vt:lpstr>
      <vt:lpstr>Design Approach</vt:lpstr>
      <vt:lpstr>Engine Control</vt:lpstr>
      <vt:lpstr>Powertrain Modifications</vt:lpstr>
      <vt:lpstr>Powertrain Modifications</vt:lpstr>
      <vt:lpstr>Calibrations</vt:lpstr>
      <vt:lpstr>Emissions Strategy</vt:lpstr>
      <vt:lpstr>Muffler Design</vt:lpstr>
      <vt:lpstr>Sound strategies</vt:lpstr>
      <vt:lpstr>Suspension &amp; Handling</vt:lpstr>
      <vt:lpstr>Marketability</vt:lpstr>
      <vt:lpstr>2015 Challenges</vt:lpstr>
      <vt:lpstr>Questions?</vt:lpstr>
    </vt:vector>
  </TitlesOfParts>
  <Company>Clarkson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 Clarkson University Winter Knights</dc:title>
  <dc:creator>CU Clean Snowmobile</dc:creator>
  <cp:lastModifiedBy>Josh</cp:lastModifiedBy>
  <cp:revision>31</cp:revision>
  <dcterms:created xsi:type="dcterms:W3CDTF">2013-09-03T21:19:14Z</dcterms:created>
  <dcterms:modified xsi:type="dcterms:W3CDTF">2015-03-04T19:43:57Z</dcterms:modified>
</cp:coreProperties>
</file>