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2" r:id="rId4"/>
    <p:sldId id="273" r:id="rId5"/>
    <p:sldId id="276" r:id="rId6"/>
    <p:sldId id="277" r:id="rId7"/>
    <p:sldId id="279" r:id="rId8"/>
    <p:sldId id="278" r:id="rId9"/>
    <p:sldId id="280" r:id="rId10"/>
    <p:sldId id="282" r:id="rId11"/>
    <p:sldId id="274" r:id="rId12"/>
    <p:sldId id="281" r:id="rId13"/>
    <p:sldId id="283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9F913"/>
    <a:srgbClr val="E6EA3A"/>
    <a:srgbClr val="DADF17"/>
    <a:srgbClr val="2E9B03"/>
    <a:srgbClr val="32A903"/>
    <a:srgbClr val="41DA04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8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kdon\Documents\Clean%20Snowmobile%202017-2018\403D-07%20Dyno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kdon\Documents\Clean%20Snowmobile%202017-2018\403D-07%20Dyno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Power vs Engine Speed</a:t>
            </a:r>
          </a:p>
          <a:p>
            <a:pPr>
              <a:defRPr/>
            </a:pPr>
            <a:r>
              <a:rPr lang="en-US" b="1" dirty="0"/>
              <a:t>Perkins</a:t>
            </a:r>
            <a:r>
              <a:rPr lang="en-US" b="1" baseline="0" dirty="0"/>
              <a:t> 403D-07</a:t>
            </a:r>
            <a:endParaRPr lang="en-US" b="1" dirty="0"/>
          </a:p>
        </c:rich>
      </c:tx>
      <c:layout>
        <c:manualLayout>
          <c:xMode val="edge"/>
          <c:yMode val="edge"/>
          <c:x val="0.310229002624671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548381452318461"/>
          <c:y val="0.17171296296296296"/>
          <c:w val="0.82541797900262481"/>
          <c:h val="0.62271617089530473"/>
        </c:manualLayout>
      </c:layout>
      <c:scatterChart>
        <c:scatterStyle val="smoothMarker"/>
        <c:varyColors val="0"/>
        <c:ser>
          <c:idx val="2"/>
          <c:order val="0"/>
          <c:tx>
            <c:v>403D-07 as Advertised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'[403D-07 Dyno Data.xlsx]Sheet1'!$D$22:$D$24</c:f>
              <c:numCache>
                <c:formatCode>General</c:formatCode>
                <c:ptCount val="3"/>
                <c:pt idx="0">
                  <c:v>2400</c:v>
                </c:pt>
                <c:pt idx="1">
                  <c:v>2000</c:v>
                </c:pt>
                <c:pt idx="2">
                  <c:v>1700</c:v>
                </c:pt>
              </c:numCache>
            </c:numRef>
          </c:xVal>
          <c:yVal>
            <c:numRef>
              <c:f>'[403D-07 Dyno Data.xlsx]Sheet1'!$E$22:$E$24</c:f>
              <c:numCache>
                <c:formatCode>General</c:formatCode>
                <c:ptCount val="3"/>
                <c:pt idx="0">
                  <c:v>19.399999999999999</c:v>
                </c:pt>
                <c:pt idx="1">
                  <c:v>16.100000000000001</c:v>
                </c:pt>
                <c:pt idx="2">
                  <c:v>12.1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693-48E6-9674-DB55940D28D3}"/>
            </c:ext>
          </c:extLst>
        </c:ser>
        <c:ser>
          <c:idx val="0"/>
          <c:order val="1"/>
          <c:tx>
            <c:v>403D-07 as Received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'[403D-07 Dyno Data.xlsx]Sheet1'!$D$5:$D$6</c:f>
              <c:numCache>
                <c:formatCode>General</c:formatCode>
                <c:ptCount val="2"/>
                <c:pt idx="0">
                  <c:v>1998</c:v>
                </c:pt>
                <c:pt idx="1">
                  <c:v>1883</c:v>
                </c:pt>
              </c:numCache>
            </c:numRef>
          </c:xVal>
          <c:yVal>
            <c:numRef>
              <c:f>'[403D-07 Dyno Data.xlsx]Sheet1'!$E$5:$E$6</c:f>
              <c:numCache>
                <c:formatCode>General</c:formatCode>
                <c:ptCount val="2"/>
                <c:pt idx="0">
                  <c:v>13.6</c:v>
                </c:pt>
                <c:pt idx="1">
                  <c:v>12.2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693-48E6-9674-DB55940D28D3}"/>
            </c:ext>
          </c:extLst>
        </c:ser>
        <c:ser>
          <c:idx val="1"/>
          <c:order val="2"/>
          <c:tx>
            <c:v>New Governor Spring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'[403D-07 Dyno Data.xlsx]Sheet1'!$D$7:$D$21</c:f>
              <c:numCache>
                <c:formatCode>General</c:formatCode>
                <c:ptCount val="15"/>
                <c:pt idx="0">
                  <c:v>3733</c:v>
                </c:pt>
                <c:pt idx="1">
                  <c:v>3666</c:v>
                </c:pt>
                <c:pt idx="2">
                  <c:v>3419</c:v>
                </c:pt>
                <c:pt idx="3">
                  <c:v>3338</c:v>
                </c:pt>
                <c:pt idx="4">
                  <c:v>3027</c:v>
                </c:pt>
                <c:pt idx="5">
                  <c:v>2940</c:v>
                </c:pt>
                <c:pt idx="6">
                  <c:v>2782</c:v>
                </c:pt>
                <c:pt idx="7">
                  <c:v>2680</c:v>
                </c:pt>
                <c:pt idx="8">
                  <c:v>2252</c:v>
                </c:pt>
                <c:pt idx="9">
                  <c:v>2073</c:v>
                </c:pt>
                <c:pt idx="10">
                  <c:v>1989</c:v>
                </c:pt>
                <c:pt idx="11">
                  <c:v>1782</c:v>
                </c:pt>
                <c:pt idx="12">
                  <c:v>1628</c:v>
                </c:pt>
                <c:pt idx="13">
                  <c:v>1525</c:v>
                </c:pt>
                <c:pt idx="14">
                  <c:v>1456</c:v>
                </c:pt>
              </c:numCache>
            </c:numRef>
          </c:xVal>
          <c:yVal>
            <c:numRef>
              <c:f>'[403D-07 Dyno Data.xlsx]Sheet1'!$E$7:$E$21</c:f>
              <c:numCache>
                <c:formatCode>General</c:formatCode>
                <c:ptCount val="15"/>
                <c:pt idx="0">
                  <c:v>15</c:v>
                </c:pt>
                <c:pt idx="1">
                  <c:v>20.3</c:v>
                </c:pt>
                <c:pt idx="2">
                  <c:v>26.9</c:v>
                </c:pt>
                <c:pt idx="3">
                  <c:v>27.3</c:v>
                </c:pt>
                <c:pt idx="4">
                  <c:v>26.2</c:v>
                </c:pt>
                <c:pt idx="5">
                  <c:v>25.5</c:v>
                </c:pt>
                <c:pt idx="6">
                  <c:v>23.7</c:v>
                </c:pt>
                <c:pt idx="7">
                  <c:v>21.3</c:v>
                </c:pt>
                <c:pt idx="8">
                  <c:v>18.600000000000001</c:v>
                </c:pt>
                <c:pt idx="9">
                  <c:v>15.8</c:v>
                </c:pt>
                <c:pt idx="10">
                  <c:v>14.8</c:v>
                </c:pt>
                <c:pt idx="11">
                  <c:v>11.6</c:v>
                </c:pt>
                <c:pt idx="12">
                  <c:v>10.6</c:v>
                </c:pt>
                <c:pt idx="13">
                  <c:v>9.5</c:v>
                </c:pt>
                <c:pt idx="14">
                  <c:v>8.6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693-48E6-9674-DB55940D28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4571904"/>
        <c:axId val="414574856"/>
      </c:scatterChart>
      <c:valAx>
        <c:axId val="414571904"/>
        <c:scaling>
          <c:orientation val="minMax"/>
          <c:min val="1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Engine Speed (RPM)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574856"/>
        <c:crosses val="autoZero"/>
        <c:crossBetween val="midCat"/>
      </c:valAx>
      <c:valAx>
        <c:axId val="414574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Power (HP)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5719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179068241469816"/>
          <c:y val="0.52360369016372965"/>
          <c:w val="0.31229243219597552"/>
          <c:h val="0.25111782902137231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Torque vs Engine Speed</a:t>
            </a:r>
          </a:p>
          <a:p>
            <a:pPr>
              <a:defRPr/>
            </a:pPr>
            <a:r>
              <a:rPr lang="en-US" b="1" dirty="0"/>
              <a:t>Perkins</a:t>
            </a:r>
            <a:r>
              <a:rPr lang="en-US" b="1" baseline="0" dirty="0"/>
              <a:t> 403D-07</a:t>
            </a:r>
            <a:endParaRPr lang="en-US" b="1" dirty="0"/>
          </a:p>
        </c:rich>
      </c:tx>
      <c:layout>
        <c:manualLayout>
          <c:xMode val="edge"/>
          <c:yMode val="edge"/>
          <c:x val="0.310229002624671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548381452318461"/>
          <c:y val="0.17171296296296296"/>
          <c:w val="0.82541797900262481"/>
          <c:h val="0.62271617089530473"/>
        </c:manualLayout>
      </c:layout>
      <c:scatterChart>
        <c:scatterStyle val="smoothMarker"/>
        <c:varyColors val="0"/>
        <c:ser>
          <c:idx val="0"/>
          <c:order val="0"/>
          <c:tx>
            <c:v>403D-07 as Received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'[403D-07 Dyno Data.xlsx]Sheet1'!$D$5:$D$6</c:f>
              <c:numCache>
                <c:formatCode>General</c:formatCode>
                <c:ptCount val="2"/>
                <c:pt idx="0">
                  <c:v>1998</c:v>
                </c:pt>
                <c:pt idx="1">
                  <c:v>1883</c:v>
                </c:pt>
              </c:numCache>
            </c:numRef>
          </c:xVal>
          <c:yVal>
            <c:numRef>
              <c:f>'[403D-07 Dyno Data.xlsx]Sheet1'!$F$5:$F$6</c:f>
              <c:numCache>
                <c:formatCode>General</c:formatCode>
                <c:ptCount val="2"/>
                <c:pt idx="0">
                  <c:v>35.6</c:v>
                </c:pt>
                <c:pt idx="1">
                  <c:v>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218-4F09-B31F-EDF75B6418EF}"/>
            </c:ext>
          </c:extLst>
        </c:ser>
        <c:ser>
          <c:idx val="1"/>
          <c:order val="1"/>
          <c:tx>
            <c:v>New Governor Spring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'[403D-07 Dyno Data.xlsx]Sheet1'!$D$7:$D$21</c:f>
              <c:numCache>
                <c:formatCode>General</c:formatCode>
                <c:ptCount val="15"/>
                <c:pt idx="0">
                  <c:v>3733</c:v>
                </c:pt>
                <c:pt idx="1">
                  <c:v>3666</c:v>
                </c:pt>
                <c:pt idx="2">
                  <c:v>3419</c:v>
                </c:pt>
                <c:pt idx="3">
                  <c:v>3338</c:v>
                </c:pt>
                <c:pt idx="4">
                  <c:v>3027</c:v>
                </c:pt>
                <c:pt idx="5">
                  <c:v>2940</c:v>
                </c:pt>
                <c:pt idx="6">
                  <c:v>2782</c:v>
                </c:pt>
                <c:pt idx="7">
                  <c:v>2680</c:v>
                </c:pt>
                <c:pt idx="8">
                  <c:v>2252</c:v>
                </c:pt>
                <c:pt idx="9">
                  <c:v>2073</c:v>
                </c:pt>
                <c:pt idx="10">
                  <c:v>1989</c:v>
                </c:pt>
                <c:pt idx="11">
                  <c:v>1782</c:v>
                </c:pt>
                <c:pt idx="12">
                  <c:v>1628</c:v>
                </c:pt>
                <c:pt idx="13">
                  <c:v>1525</c:v>
                </c:pt>
                <c:pt idx="14">
                  <c:v>1456</c:v>
                </c:pt>
              </c:numCache>
            </c:numRef>
          </c:xVal>
          <c:yVal>
            <c:numRef>
              <c:f>'[403D-07 Dyno Data.xlsx]Sheet1'!$F$7:$F$21</c:f>
              <c:numCache>
                <c:formatCode>General</c:formatCode>
                <c:ptCount val="15"/>
                <c:pt idx="0">
                  <c:v>22</c:v>
                </c:pt>
                <c:pt idx="1">
                  <c:v>29</c:v>
                </c:pt>
                <c:pt idx="2">
                  <c:v>41.4</c:v>
                </c:pt>
                <c:pt idx="3">
                  <c:v>43.8</c:v>
                </c:pt>
                <c:pt idx="4">
                  <c:v>45.4</c:v>
                </c:pt>
                <c:pt idx="5">
                  <c:v>45.5</c:v>
                </c:pt>
                <c:pt idx="6">
                  <c:v>44.5</c:v>
                </c:pt>
                <c:pt idx="7">
                  <c:v>44.3</c:v>
                </c:pt>
                <c:pt idx="8">
                  <c:v>41.8</c:v>
                </c:pt>
                <c:pt idx="9">
                  <c:v>40</c:v>
                </c:pt>
                <c:pt idx="10">
                  <c:v>38.6</c:v>
                </c:pt>
                <c:pt idx="11">
                  <c:v>35.799999999999997</c:v>
                </c:pt>
                <c:pt idx="12">
                  <c:v>34.1</c:v>
                </c:pt>
                <c:pt idx="13">
                  <c:v>33</c:v>
                </c:pt>
                <c:pt idx="14">
                  <c:v>30.1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218-4F09-B31F-EDF75B6418EF}"/>
            </c:ext>
          </c:extLst>
        </c:ser>
        <c:ser>
          <c:idx val="2"/>
          <c:order val="2"/>
          <c:tx>
            <c:v>403D-07 as Advertised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'[403D-07 Dyno Data.xlsx]Sheet1'!$D$22:$D$24</c:f>
              <c:numCache>
                <c:formatCode>General</c:formatCode>
                <c:ptCount val="3"/>
                <c:pt idx="0">
                  <c:v>2400</c:v>
                </c:pt>
                <c:pt idx="1">
                  <c:v>2000</c:v>
                </c:pt>
                <c:pt idx="2">
                  <c:v>1700</c:v>
                </c:pt>
              </c:numCache>
            </c:numRef>
          </c:xVal>
          <c:yVal>
            <c:numRef>
              <c:f>'[403D-07 Dyno Data.xlsx]Sheet1'!$F$22:$F$24</c:f>
              <c:numCache>
                <c:formatCode>General</c:formatCode>
                <c:ptCount val="3"/>
                <c:pt idx="0">
                  <c:v>63</c:v>
                </c:pt>
                <c:pt idx="1">
                  <c:v>61.8</c:v>
                </c:pt>
                <c:pt idx="2">
                  <c:v>58.3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218-4F09-B31F-EDF75B6418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4571904"/>
        <c:axId val="414574856"/>
      </c:scatterChart>
      <c:valAx>
        <c:axId val="414571904"/>
        <c:scaling>
          <c:orientation val="minMax"/>
          <c:min val="1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Engine Speed (RPM)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574856"/>
        <c:crosses val="autoZero"/>
        <c:crossBetween val="midCat"/>
      </c:valAx>
      <c:valAx>
        <c:axId val="414574856"/>
        <c:scaling>
          <c:orientation val="minMax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Torque (</a:t>
                </a:r>
                <a:r>
                  <a:rPr lang="en-US" b="1" dirty="0" err="1"/>
                  <a:t>lbft</a:t>
                </a:r>
                <a:r>
                  <a:rPr lang="en-US" b="1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5719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734623797025369"/>
          <c:y val="0.55537296442917006"/>
          <c:w val="0.31229243219597552"/>
          <c:h val="0.23308174185409145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BF51-E855-4559-B4F2-1A94FFA9E0C6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4FDE-7E3A-4820-9603-290E989C0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63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BF51-E855-4559-B4F2-1A94FFA9E0C6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4FDE-7E3A-4820-9603-290E989C0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12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BF51-E855-4559-B4F2-1A94FFA9E0C6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4FDE-7E3A-4820-9603-290E989C0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098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BF51-E855-4559-B4F2-1A94FFA9E0C6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4FDE-7E3A-4820-9603-290E989C0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24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BF51-E855-4559-B4F2-1A94FFA9E0C6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4FDE-7E3A-4820-9603-290E989C0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68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BF51-E855-4559-B4F2-1A94FFA9E0C6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4FDE-7E3A-4820-9603-290E989C0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BF51-E855-4559-B4F2-1A94FFA9E0C6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4FDE-7E3A-4820-9603-290E989C0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75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BF51-E855-4559-B4F2-1A94FFA9E0C6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4FDE-7E3A-4820-9603-290E989C0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43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BF51-E855-4559-B4F2-1A94FFA9E0C6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4FDE-7E3A-4820-9603-290E989C0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80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BF51-E855-4559-B4F2-1A94FFA9E0C6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4FDE-7E3A-4820-9603-290E989C0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20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BF51-E855-4559-B4F2-1A94FFA9E0C6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4FDE-7E3A-4820-9603-290E989C0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55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E9B03"/>
            </a:gs>
            <a:gs pos="65000">
              <a:schemeClr val="accent6">
                <a:lumMod val="97000"/>
                <a:lumOff val="3000"/>
              </a:schemeClr>
            </a:gs>
            <a:gs pos="87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5BF51-E855-4559-B4F2-1A94FFA9E0C6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E4FDE-7E3A-4820-9603-290E989C0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3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3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3.png"/><Relationship Id="rId7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87339" y="544398"/>
            <a:ext cx="3949253" cy="1818639"/>
          </a:xfr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anchor="ctr">
            <a:normAutofit fontScale="90000"/>
            <a:scene3d>
              <a:camera prst="orthographicFront">
                <a:rot lat="0" lon="0" rev="0"/>
              </a:camera>
              <a:lightRig rig="threePt" dir="t"/>
            </a:scene3d>
            <a:sp3d/>
          </a:bodyPr>
          <a:lstStyle/>
          <a:p>
            <a:r>
              <a:rPr lang="en-US" sz="6600" b="1" dirty="0">
                <a:ln w="9525" cap="sq">
                  <a:solidFill>
                    <a:srgbClr val="00FF00"/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glow rad="50800">
                    <a:schemeClr val="tx1">
                      <a:alpha val="72000"/>
                    </a:schemeClr>
                  </a:glow>
                  <a:outerShdw blurRad="60007" dist="200025" dir="15000000" sy="30000" kx="-1800000" algn="bl" rotWithShape="0">
                    <a:schemeClr val="tx1">
                      <a:alpha val="32000"/>
                    </a:schemeClr>
                  </a:outerShdw>
                </a:effectLst>
                <a:latin typeface="Magneto" panose="04030805050802020D02" pitchFamily="82" charset="0"/>
              </a:rPr>
              <a:t>Clarkson</a:t>
            </a:r>
            <a:br>
              <a:rPr lang="en-US" sz="6600" b="1" dirty="0">
                <a:ln w="9525" cap="sq">
                  <a:solidFill>
                    <a:srgbClr val="00FF00"/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glow rad="50800">
                    <a:schemeClr val="tx1">
                      <a:alpha val="72000"/>
                    </a:schemeClr>
                  </a:glow>
                  <a:outerShdw blurRad="60007" dist="200025" dir="15000000" sy="30000" kx="-1800000" algn="bl" rotWithShape="0">
                    <a:schemeClr val="tx1">
                      <a:alpha val="32000"/>
                    </a:schemeClr>
                  </a:outerShdw>
                </a:effectLst>
                <a:latin typeface="Magneto" panose="04030805050802020D02" pitchFamily="82" charset="0"/>
              </a:rPr>
            </a:br>
            <a:r>
              <a:rPr lang="en-US" sz="6600" b="1" dirty="0">
                <a:ln w="9525" cap="sq">
                  <a:solidFill>
                    <a:srgbClr val="00FF00"/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glow rad="50800">
                    <a:schemeClr val="tx1">
                      <a:alpha val="72000"/>
                    </a:schemeClr>
                  </a:glow>
                  <a:outerShdw blurRad="60007" dist="200025" dir="15000000" sy="30000" kx="-1800000" algn="bl" rotWithShape="0">
                    <a:schemeClr val="tx1">
                      <a:alpha val="32000"/>
                    </a:schemeClr>
                  </a:outerShdw>
                </a:effectLst>
                <a:latin typeface="Magneto" panose="04030805050802020D02" pitchFamily="82" charset="0"/>
              </a:rPr>
              <a:t>Winter</a:t>
            </a:r>
            <a:br>
              <a:rPr lang="en-US" sz="6600" b="1" dirty="0">
                <a:ln w="9525" cap="sq">
                  <a:solidFill>
                    <a:srgbClr val="00FF00"/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glow rad="50800">
                    <a:schemeClr val="tx1">
                      <a:alpha val="72000"/>
                    </a:schemeClr>
                  </a:glow>
                  <a:outerShdw blurRad="60007" dist="200025" dir="15000000" sy="30000" kx="-1800000" algn="bl" rotWithShape="0">
                    <a:schemeClr val="tx1">
                      <a:alpha val="32000"/>
                    </a:schemeClr>
                  </a:outerShdw>
                </a:effectLst>
                <a:latin typeface="Magneto" panose="04030805050802020D02" pitchFamily="82" charset="0"/>
              </a:rPr>
            </a:br>
            <a:r>
              <a:rPr lang="en-US" sz="6600" b="1" dirty="0">
                <a:ln w="9525" cap="sq">
                  <a:solidFill>
                    <a:srgbClr val="00FF00"/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glow rad="50800">
                    <a:schemeClr val="tx1">
                      <a:alpha val="72000"/>
                    </a:schemeClr>
                  </a:glow>
                  <a:outerShdw blurRad="60007" dist="200025" dir="15000000" sy="30000" kx="-1800000" algn="bl" rotWithShape="0">
                    <a:schemeClr val="tx1">
                      <a:alpha val="32000"/>
                    </a:schemeClr>
                  </a:outerShdw>
                </a:effectLst>
                <a:latin typeface="Magneto" panose="04030805050802020D02" pitchFamily="82" charset="0"/>
              </a:rPr>
              <a:t> Knights</a:t>
            </a:r>
          </a:p>
        </p:txBody>
      </p:sp>
      <p:sp>
        <p:nvSpPr>
          <p:cNvPr id="5" name="Rectangle 4"/>
          <p:cNvSpPr/>
          <p:nvPr/>
        </p:nvSpPr>
        <p:spPr>
          <a:xfrm>
            <a:off x="575688" y="5120641"/>
            <a:ext cx="29097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n w="9525" cap="sq">
                  <a:solidFill>
                    <a:schemeClr val="tx1">
                      <a:alpha val="84000"/>
                    </a:schemeClr>
                  </a:solidFill>
                  <a:prstDash val="solid"/>
                  <a:round/>
                </a:ln>
                <a:solidFill>
                  <a:schemeClr val="accent4"/>
                </a:solidFill>
                <a:effectLst>
                  <a:glow rad="50800">
                    <a:schemeClr val="tx1">
                      <a:alpha val="72000"/>
                    </a:schemeClr>
                  </a:glow>
                  <a:outerShdw blurRad="60007" dist="200025" dir="15000000" sy="30000" kx="-1800000" algn="bl" rotWithShape="0">
                    <a:schemeClr val="tx1">
                      <a:alpha val="32000"/>
                    </a:schemeClr>
                  </a:outerShdw>
                </a:effectLst>
                <a:latin typeface="Magneto" panose="04030805050802020D02" pitchFamily="82" charset="0"/>
              </a:rPr>
              <a:t>Austin </a:t>
            </a:r>
            <a:r>
              <a:rPr lang="en-US" sz="3600" b="1" dirty="0" err="1">
                <a:ln w="9525" cap="sq">
                  <a:solidFill>
                    <a:schemeClr val="tx1">
                      <a:alpha val="84000"/>
                    </a:schemeClr>
                  </a:solidFill>
                  <a:prstDash val="solid"/>
                  <a:round/>
                </a:ln>
                <a:solidFill>
                  <a:schemeClr val="accent4"/>
                </a:solidFill>
                <a:effectLst>
                  <a:glow rad="50800">
                    <a:schemeClr val="tx1">
                      <a:alpha val="72000"/>
                    </a:schemeClr>
                  </a:glow>
                  <a:outerShdw blurRad="60007" dist="200025" dir="15000000" sy="30000" kx="-1800000" algn="bl" rotWithShape="0">
                    <a:schemeClr val="tx1">
                      <a:alpha val="32000"/>
                    </a:schemeClr>
                  </a:outerShdw>
                </a:effectLst>
                <a:latin typeface="Magneto" panose="04030805050802020D02" pitchFamily="82" charset="0"/>
              </a:rPr>
              <a:t>Donhauser</a:t>
            </a:r>
            <a:endParaRPr lang="en-US" sz="3600" dirty="0">
              <a:latin typeface="Magneto" panose="04030805050802020D02" pitchFamily="8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192272" y="5151122"/>
            <a:ext cx="1544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n w="9525" cap="sq">
                  <a:solidFill>
                    <a:schemeClr val="tx1">
                      <a:alpha val="84000"/>
                    </a:schemeClr>
                  </a:solidFill>
                  <a:prstDash val="solid"/>
                  <a:round/>
                </a:ln>
                <a:solidFill>
                  <a:schemeClr val="accent4"/>
                </a:solidFill>
                <a:effectLst>
                  <a:glow rad="50800">
                    <a:schemeClr val="tx1">
                      <a:alpha val="72000"/>
                    </a:schemeClr>
                  </a:glow>
                  <a:outerShdw blurRad="60007" dist="200025" dir="15000000" sy="30000" kx="-1800000" algn="bl" rotWithShape="0">
                    <a:schemeClr val="tx1">
                      <a:alpha val="32000"/>
                    </a:schemeClr>
                  </a:outerShdw>
                </a:effectLst>
                <a:latin typeface="Magneto" panose="04030805050802020D02" pitchFamily="82" charset="0"/>
              </a:rPr>
              <a:t>Brad</a:t>
            </a:r>
            <a:r>
              <a:rPr lang="en-US" sz="3200" dirty="0">
                <a:latin typeface="Magneto" panose="04030805050802020D02" pitchFamily="82" charset="0"/>
              </a:rPr>
              <a:t> </a:t>
            </a:r>
          </a:p>
          <a:p>
            <a:r>
              <a:rPr lang="en-US" sz="3600" b="1" dirty="0">
                <a:ln w="9525" cap="sq">
                  <a:solidFill>
                    <a:schemeClr val="tx1">
                      <a:alpha val="84000"/>
                    </a:schemeClr>
                  </a:solidFill>
                  <a:prstDash val="solid"/>
                  <a:round/>
                </a:ln>
                <a:solidFill>
                  <a:schemeClr val="accent4"/>
                </a:solidFill>
                <a:effectLst>
                  <a:glow rad="50800">
                    <a:schemeClr val="tx1">
                      <a:alpha val="72000"/>
                    </a:schemeClr>
                  </a:glow>
                  <a:outerShdw blurRad="60007" dist="200025" dir="15000000" sy="30000" kx="-1800000" algn="bl" rotWithShape="0">
                    <a:schemeClr val="tx1">
                      <a:alpha val="32000"/>
                    </a:schemeClr>
                  </a:outerShdw>
                </a:effectLst>
                <a:latin typeface="Magneto" panose="04030805050802020D02" pitchFamily="82" charset="0"/>
              </a:rPr>
              <a:t>Cyr</a:t>
            </a:r>
          </a:p>
        </p:txBody>
      </p:sp>
    </p:spTree>
    <p:extLst>
      <p:ext uri="{BB962C8B-B14F-4D97-AF65-F5344CB8AC3E}">
        <p14:creationId xmlns:p14="http://schemas.microsoft.com/office/powerpoint/2010/main" val="2735135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75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larkson university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" y="185819"/>
            <a:ext cx="1477287" cy="9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larkson university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363" y="91728"/>
            <a:ext cx="1166991" cy="112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54244" y="356994"/>
            <a:ext cx="79496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9525" cap="sq">
                  <a:solidFill>
                    <a:schemeClr val="tx1">
                      <a:alpha val="84000"/>
                    </a:schemeClr>
                  </a:solidFill>
                  <a:prstDash val="solid"/>
                  <a:round/>
                </a:ln>
                <a:solidFill>
                  <a:schemeClr val="accent4"/>
                </a:solidFill>
                <a:effectLst>
                  <a:glow rad="50800">
                    <a:schemeClr val="tx1">
                      <a:alpha val="72000"/>
                    </a:schemeClr>
                  </a:glow>
                  <a:outerShdw blurRad="60007" dist="200025" dir="15000000" sy="30000" kx="-1800000" algn="bl" rotWithShape="0">
                    <a:schemeClr val="tx1">
                      <a:alpha val="32000"/>
                    </a:schemeClr>
                  </a:outerShdw>
                </a:effectLst>
                <a:latin typeface="Magneto" panose="04030805050802020D02" pitchFamily="82" charset="0"/>
              </a:rPr>
              <a:t>Diesel Oxidation Catalyst</a:t>
            </a:r>
            <a:endParaRPr lang="en-US" dirty="0">
              <a:latin typeface="Magneto" panose="04030805050802020D02" pitchFamily="8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9727" y="1217875"/>
            <a:ext cx="66297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Faurecia DOC (Diesel Oxidation Catalyst)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Oxidizes CO, HC, and small fractions of PM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High temperature increases efficiency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Placed as close as possible to manifold for highest temperatures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10706F-D8BC-4919-A7CC-88977EB9AC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9647" y1="70061" x2="29647" y2="70061"/>
                        <a14:foregroundMark x1="26824" y1="71273" x2="26824" y2="71273"/>
                        <a14:foregroundMark x1="31373" y1="70242" x2="31373" y2="70242"/>
                        <a14:foregroundMark x1="36941" y1="69636" x2="36941" y2="69636"/>
                        <a14:foregroundMark x1="42118" y1="70242" x2="42118" y2="70242"/>
                        <a14:foregroundMark x1="47137" y1="70242" x2="47137" y2="70242"/>
                        <a14:foregroundMark x1="55373" y1="69455" x2="55373" y2="69455"/>
                        <a14:foregroundMark x1="60706" y1="69636" x2="60706" y2="69636"/>
                        <a14:foregroundMark x1="65490" y1="70061" x2="65490" y2="70061"/>
                        <a14:foregroundMark x1="71451" y1="70667" x2="71451" y2="70667"/>
                        <a14:foregroundMark x1="23922" y1="66061" x2="23922" y2="66061"/>
                        <a14:foregroundMark x1="30824" y1="66242" x2="30824" y2="66242"/>
                        <a14:foregroundMark x1="38275" y1="66364" x2="38275" y2="66364"/>
                        <a14:foregroundMark x1="44627" y1="66364" x2="44627" y2="66364"/>
                        <a14:foregroundMark x1="51922" y1="66242" x2="51922" y2="66242"/>
                        <a14:foregroundMark x1="58980" y1="66242" x2="58980" y2="66242"/>
                        <a14:foregroundMark x1="52863" y1="66061" x2="52863" y2="66061"/>
                        <a14:foregroundMark x1="65490" y1="66364" x2="65490" y2="66364"/>
                        <a14:foregroundMark x1="72392" y1="66061" x2="72392" y2="66061"/>
                        <a14:backgroundMark x1="66667" y1="66061" x2="66667" y2="66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20" t="41534" r="20222" b="25106"/>
          <a:stretch/>
        </p:blipFill>
        <p:spPr>
          <a:xfrm>
            <a:off x="182879" y="5384217"/>
            <a:ext cx="1676400" cy="1259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08E81C-D062-49F5-BA4F-B9AB783E7A5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966" y="1674224"/>
            <a:ext cx="5016110" cy="3971973"/>
          </a:xfrm>
          <a:prstGeom prst="rect">
            <a:avLst/>
          </a:prstGeom>
          <a:noFill/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C75250A1-A58F-4B0A-A65F-CD9EAF9FD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232" y="3895531"/>
            <a:ext cx="2135718" cy="207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944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75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larkson university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" y="185819"/>
            <a:ext cx="1477287" cy="9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larkson university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363" y="91728"/>
            <a:ext cx="1166991" cy="112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32792" y="356994"/>
            <a:ext cx="77925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9525" cap="sq">
                  <a:solidFill>
                    <a:schemeClr val="tx1">
                      <a:alpha val="84000"/>
                    </a:schemeClr>
                  </a:solidFill>
                  <a:prstDash val="solid"/>
                  <a:round/>
                </a:ln>
                <a:solidFill>
                  <a:schemeClr val="accent4"/>
                </a:solidFill>
                <a:effectLst>
                  <a:glow rad="50800">
                    <a:schemeClr val="tx1">
                      <a:alpha val="72000"/>
                    </a:schemeClr>
                  </a:glow>
                  <a:outerShdw blurRad="60007" dist="200025" dir="15000000" sy="30000" kx="-1800000" algn="bl" rotWithShape="0">
                    <a:schemeClr val="tx1">
                      <a:alpha val="32000"/>
                    </a:schemeClr>
                  </a:outerShdw>
                </a:effectLst>
                <a:latin typeface="Magneto" panose="04030805050802020D02" pitchFamily="82" charset="0"/>
              </a:rPr>
              <a:t>Diesel Particulate Filter</a:t>
            </a:r>
            <a:endParaRPr lang="en-US" dirty="0">
              <a:latin typeface="Magneto" panose="04030805050802020D02" pitchFamily="8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9727" y="1217875"/>
            <a:ext cx="66297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Faurecia PDPF (Partial Diesel Particulate Filter)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Downstream of DOC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Made from </a:t>
            </a:r>
            <a:r>
              <a:rPr lang="en-US" sz="2400" dirty="0" err="1"/>
              <a:t>SiC</a:t>
            </a:r>
            <a:r>
              <a:rPr lang="en-US" sz="2400" dirty="0"/>
              <a:t> or </a:t>
            </a:r>
            <a:r>
              <a:rPr lang="en-US" sz="2400" dirty="0" err="1"/>
              <a:t>TiAl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Filtration is &gt;99% efficient after soot coverage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10706F-D8BC-4919-A7CC-88977EB9AC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9647" y1="70061" x2="29647" y2="70061"/>
                        <a14:foregroundMark x1="26824" y1="71273" x2="26824" y2="71273"/>
                        <a14:foregroundMark x1="31373" y1="70242" x2="31373" y2="70242"/>
                        <a14:foregroundMark x1="36941" y1="69636" x2="36941" y2="69636"/>
                        <a14:foregroundMark x1="42118" y1="70242" x2="42118" y2="70242"/>
                        <a14:foregroundMark x1="47137" y1="70242" x2="47137" y2="70242"/>
                        <a14:foregroundMark x1="55373" y1="69455" x2="55373" y2="69455"/>
                        <a14:foregroundMark x1="60706" y1="69636" x2="60706" y2="69636"/>
                        <a14:foregroundMark x1="65490" y1="70061" x2="65490" y2="70061"/>
                        <a14:foregroundMark x1="71451" y1="70667" x2="71451" y2="70667"/>
                        <a14:foregroundMark x1="23922" y1="66061" x2="23922" y2="66061"/>
                        <a14:foregroundMark x1="30824" y1="66242" x2="30824" y2="66242"/>
                        <a14:foregroundMark x1="38275" y1="66364" x2="38275" y2="66364"/>
                        <a14:foregroundMark x1="44627" y1="66364" x2="44627" y2="66364"/>
                        <a14:foregroundMark x1="51922" y1="66242" x2="51922" y2="66242"/>
                        <a14:foregroundMark x1="58980" y1="66242" x2="58980" y2="66242"/>
                        <a14:foregroundMark x1="52863" y1="66061" x2="52863" y2="66061"/>
                        <a14:foregroundMark x1="65490" y1="66364" x2="65490" y2="66364"/>
                        <a14:foregroundMark x1="72392" y1="66061" x2="72392" y2="66061"/>
                        <a14:backgroundMark x1="66667" y1="66061" x2="66667" y2="66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20" t="41534" r="20222" b="25106"/>
          <a:stretch/>
        </p:blipFill>
        <p:spPr>
          <a:xfrm>
            <a:off x="182879" y="5384217"/>
            <a:ext cx="1676400" cy="1259560"/>
          </a:xfrm>
          <a:prstGeom prst="rect">
            <a:avLst/>
          </a:prstGeom>
        </p:spPr>
      </p:pic>
      <p:grpSp>
        <p:nvGrpSpPr>
          <p:cNvPr id="10" name="Groupe 51">
            <a:extLst>
              <a:ext uri="{FF2B5EF4-FFF2-40B4-BE49-F238E27FC236}">
                <a16:creationId xmlns:a16="http://schemas.microsoft.com/office/drawing/2014/main" id="{0D13CCCB-6BF4-4CFD-8628-1D4E4B837052}"/>
              </a:ext>
            </a:extLst>
          </p:cNvPr>
          <p:cNvGrpSpPr/>
          <p:nvPr/>
        </p:nvGrpSpPr>
        <p:grpSpPr>
          <a:xfrm>
            <a:off x="1578991" y="2145589"/>
            <a:ext cx="3902647" cy="3868408"/>
            <a:chOff x="5162823" y="2684155"/>
            <a:chExt cx="3902647" cy="3868408"/>
          </a:xfrm>
        </p:grpSpPr>
        <p:grpSp>
          <p:nvGrpSpPr>
            <p:cNvPr id="13" name="Groupe 39">
              <a:extLst>
                <a:ext uri="{FF2B5EF4-FFF2-40B4-BE49-F238E27FC236}">
                  <a16:creationId xmlns:a16="http://schemas.microsoft.com/office/drawing/2014/main" id="{DDD7E37C-84B5-4329-AD47-902A537DCFC3}"/>
                </a:ext>
              </a:extLst>
            </p:cNvPr>
            <p:cNvGrpSpPr/>
            <p:nvPr/>
          </p:nvGrpSpPr>
          <p:grpSpPr>
            <a:xfrm>
              <a:off x="5162823" y="4113336"/>
              <a:ext cx="3902647" cy="2439227"/>
              <a:chOff x="5162823" y="4113336"/>
              <a:chExt cx="3902647" cy="2439227"/>
            </a:xfrm>
          </p:grpSpPr>
          <p:pic>
            <p:nvPicPr>
              <p:cNvPr id="15" name="Picture 4" descr="D:\1. en cours\FECT academy\Diesel-Particulate-Filter-DPF-reduction-wall-flow.jpg">
                <a:extLst>
                  <a:ext uri="{FF2B5EF4-FFF2-40B4-BE49-F238E27FC236}">
                    <a16:creationId xmlns:a16="http://schemas.microsoft.com/office/drawing/2014/main" id="{E29A8330-A78A-43BD-A1A3-3E3D6FB0D4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067707" y="4113336"/>
                <a:ext cx="1997763" cy="13102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4" descr="P:\R&amp;D\COC-Emission_Control\Commun\12. DPF Testing\13. photos\DPF Benchmark 2006\IMGP2349.JPG">
                <a:extLst>
                  <a:ext uri="{FF2B5EF4-FFF2-40B4-BE49-F238E27FC236}">
                    <a16:creationId xmlns:a16="http://schemas.microsoft.com/office/drawing/2014/main" id="{2A7E0E17-28EA-4719-AAF4-D417B561C8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-85126"/>
              <a:stretch/>
            </p:blipFill>
            <p:spPr bwMode="auto">
              <a:xfrm>
                <a:off x="5162823" y="4113336"/>
                <a:ext cx="1756800" cy="2439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ZoneTexte 50">
              <a:extLst>
                <a:ext uri="{FF2B5EF4-FFF2-40B4-BE49-F238E27FC236}">
                  <a16:creationId xmlns:a16="http://schemas.microsoft.com/office/drawing/2014/main" id="{41ADB5AC-7846-43F7-AFFF-6ADDFC5E4DD6}"/>
                </a:ext>
              </a:extLst>
            </p:cNvPr>
            <p:cNvSpPr txBox="1"/>
            <p:nvPr/>
          </p:nvSpPr>
          <p:spPr>
            <a:xfrm>
              <a:off x="7955878" y="2684155"/>
              <a:ext cx="8779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18"/>
              <a:endParaRPr lang="en-US" sz="1200" dirty="0">
                <a:solidFill>
                  <a:srgbClr val="001884"/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CFB9943-4403-404E-8197-2CC7A5E196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121" y="1941154"/>
            <a:ext cx="2450422" cy="32672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2CCA3E-CA2C-498F-8D22-1BCFFFDBED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899" y="1941155"/>
            <a:ext cx="2450422" cy="326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56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75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larkson university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" y="185819"/>
            <a:ext cx="1477287" cy="9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larkson university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363" y="91728"/>
            <a:ext cx="1166991" cy="112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08882" y="356994"/>
            <a:ext cx="68403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9525" cap="sq">
                  <a:solidFill>
                    <a:schemeClr val="tx1">
                      <a:alpha val="84000"/>
                    </a:schemeClr>
                  </a:solidFill>
                  <a:prstDash val="solid"/>
                  <a:round/>
                </a:ln>
                <a:solidFill>
                  <a:schemeClr val="accent4"/>
                </a:solidFill>
                <a:effectLst>
                  <a:glow rad="50800">
                    <a:schemeClr val="tx1">
                      <a:alpha val="72000"/>
                    </a:schemeClr>
                  </a:glow>
                  <a:outerShdw blurRad="60007" dist="200025" dir="15000000" sy="30000" kx="-1800000" algn="bl" rotWithShape="0">
                    <a:schemeClr val="tx1">
                      <a:alpha val="32000"/>
                    </a:schemeClr>
                  </a:outerShdw>
                </a:effectLst>
                <a:latin typeface="Magneto" panose="04030805050802020D02" pitchFamily="82" charset="0"/>
              </a:rPr>
              <a:t>Cold Start Reliability</a:t>
            </a:r>
            <a:endParaRPr lang="en-US" dirty="0">
              <a:latin typeface="Magneto" panose="04030805050802020D02" pitchFamily="8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9727" y="1217875"/>
            <a:ext cx="66297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Stock Battery replaced with </a:t>
            </a:r>
            <a:r>
              <a:rPr lang="en-US" sz="2400" dirty="0" err="1"/>
              <a:t>Shorai</a:t>
            </a:r>
            <a:r>
              <a:rPr lang="en-US" sz="2400" dirty="0"/>
              <a:t> LFX Lithium Ion Battery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550 CCA allows for fast cold starts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Denso glow plugs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Increase pre-combustion chamber temperature to aid in cold start ignition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10706F-D8BC-4919-A7CC-88977EB9AC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9647" y1="70061" x2="29647" y2="70061"/>
                        <a14:foregroundMark x1="26824" y1="71273" x2="26824" y2="71273"/>
                        <a14:foregroundMark x1="31373" y1="70242" x2="31373" y2="70242"/>
                        <a14:foregroundMark x1="36941" y1="69636" x2="36941" y2="69636"/>
                        <a14:foregroundMark x1="42118" y1="70242" x2="42118" y2="70242"/>
                        <a14:foregroundMark x1="47137" y1="70242" x2="47137" y2="70242"/>
                        <a14:foregroundMark x1="55373" y1="69455" x2="55373" y2="69455"/>
                        <a14:foregroundMark x1="60706" y1="69636" x2="60706" y2="69636"/>
                        <a14:foregroundMark x1="65490" y1="70061" x2="65490" y2="70061"/>
                        <a14:foregroundMark x1="71451" y1="70667" x2="71451" y2="70667"/>
                        <a14:foregroundMark x1="23922" y1="66061" x2="23922" y2="66061"/>
                        <a14:foregroundMark x1="30824" y1="66242" x2="30824" y2="66242"/>
                        <a14:foregroundMark x1="38275" y1="66364" x2="38275" y2="66364"/>
                        <a14:foregroundMark x1="44627" y1="66364" x2="44627" y2="66364"/>
                        <a14:foregroundMark x1="51922" y1="66242" x2="51922" y2="66242"/>
                        <a14:foregroundMark x1="58980" y1="66242" x2="58980" y2="66242"/>
                        <a14:foregroundMark x1="52863" y1="66061" x2="52863" y2="66061"/>
                        <a14:foregroundMark x1="65490" y1="66364" x2="65490" y2="66364"/>
                        <a14:foregroundMark x1="72392" y1="66061" x2="72392" y2="66061"/>
                        <a14:backgroundMark x1="66667" y1="66061" x2="66667" y2="66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20" t="41534" r="20222" b="25106"/>
          <a:stretch/>
        </p:blipFill>
        <p:spPr>
          <a:xfrm>
            <a:off x="182879" y="5384217"/>
            <a:ext cx="1676400" cy="1259560"/>
          </a:xfrm>
          <a:prstGeom prst="rect">
            <a:avLst/>
          </a:prstGeom>
        </p:spPr>
      </p:pic>
      <p:pic>
        <p:nvPicPr>
          <p:cNvPr id="3" name="Picture 2" descr="Image result for shorai lfx14l2-bs12">
            <a:extLst>
              <a:ext uri="{FF2B5EF4-FFF2-40B4-BE49-F238E27FC236}">
                <a16:creationId xmlns:a16="http://schemas.microsoft.com/office/drawing/2014/main" id="{A65F397A-0942-4FF4-9138-291B15DAB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00" b="91200" l="10000" r="90000">
                        <a14:foregroundMark x1="38400" y1="56800" x2="46267" y2="65333"/>
                        <a14:foregroundMark x1="46267" y1="65333" x2="46267" y2="65333"/>
                        <a14:foregroundMark x1="34267" y1="8533" x2="34267" y2="8533"/>
                        <a14:foregroundMark x1="69067" y1="91200" x2="69067" y2="91200"/>
                        <a14:foregroundMark x1="62400" y1="41200" x2="62400" y2="41200"/>
                        <a14:foregroundMark x1="17733" y1="27067" x2="17733" y2="27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521" y="1113704"/>
            <a:ext cx="3999390" cy="39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185366190 - Glow plug">
            <a:extLst>
              <a:ext uri="{FF2B5EF4-FFF2-40B4-BE49-F238E27FC236}">
                <a16:creationId xmlns:a16="http://schemas.microsoft.com/office/drawing/2014/main" id="{951BAE19-E974-486B-A82F-6E71BD3C1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16253" r="12511" b="30154"/>
          <a:stretch/>
        </p:blipFill>
        <p:spPr bwMode="auto">
          <a:xfrm>
            <a:off x="4083728" y="3204839"/>
            <a:ext cx="4101484" cy="306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618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75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larkson university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" y="185819"/>
            <a:ext cx="1477287" cy="9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larkson university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363" y="91728"/>
            <a:ext cx="1166991" cy="112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15332" y="356994"/>
            <a:ext cx="42274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9525" cap="sq">
                  <a:solidFill>
                    <a:schemeClr val="tx1">
                      <a:alpha val="84000"/>
                    </a:schemeClr>
                  </a:solidFill>
                  <a:prstDash val="solid"/>
                  <a:round/>
                </a:ln>
                <a:solidFill>
                  <a:schemeClr val="accent4"/>
                </a:solidFill>
                <a:effectLst>
                  <a:glow rad="50800">
                    <a:schemeClr val="tx1">
                      <a:alpha val="72000"/>
                    </a:schemeClr>
                  </a:glow>
                  <a:outerShdw blurRad="60007" dist="200025" dir="15000000" sy="30000" kx="-1800000" algn="bl" rotWithShape="0">
                    <a:schemeClr val="tx1">
                      <a:alpha val="32000"/>
                    </a:schemeClr>
                  </a:outerShdw>
                </a:effectLst>
                <a:latin typeface="Magneto" panose="04030805050802020D02" pitchFamily="82" charset="0"/>
              </a:rPr>
              <a:t>Future Plans</a:t>
            </a:r>
            <a:endParaRPr lang="en-US" dirty="0">
              <a:latin typeface="Magneto" panose="04030805050802020D02" pitchFamily="8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9727" y="1217875"/>
            <a:ext cx="66297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Future plans of SCR incorporation and Diesel Injection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Mechanical Fuel Injection </a:t>
            </a:r>
            <a:r>
              <a:rPr lang="en-US" sz="2400" dirty="0">
                <a:sym typeface="Wingdings" panose="05000000000000000000" pitchFamily="2" charset="2"/>
              </a:rPr>
              <a:t> Electronic Common Rail Fuel Injection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Clutch calibration for higher speed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10706F-D8BC-4919-A7CC-88977EB9AC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9647" y1="70061" x2="29647" y2="70061"/>
                        <a14:foregroundMark x1="26824" y1="71273" x2="26824" y2="71273"/>
                        <a14:foregroundMark x1="31373" y1="70242" x2="31373" y2="70242"/>
                        <a14:foregroundMark x1="36941" y1="69636" x2="36941" y2="69636"/>
                        <a14:foregroundMark x1="42118" y1="70242" x2="42118" y2="70242"/>
                        <a14:foregroundMark x1="47137" y1="70242" x2="47137" y2="70242"/>
                        <a14:foregroundMark x1="55373" y1="69455" x2="55373" y2="69455"/>
                        <a14:foregroundMark x1="60706" y1="69636" x2="60706" y2="69636"/>
                        <a14:foregroundMark x1="65490" y1="70061" x2="65490" y2="70061"/>
                        <a14:foregroundMark x1="71451" y1="70667" x2="71451" y2="70667"/>
                        <a14:foregroundMark x1="23922" y1="66061" x2="23922" y2="66061"/>
                        <a14:foregroundMark x1="30824" y1="66242" x2="30824" y2="66242"/>
                        <a14:foregroundMark x1="38275" y1="66364" x2="38275" y2="66364"/>
                        <a14:foregroundMark x1="44627" y1="66364" x2="44627" y2="66364"/>
                        <a14:foregroundMark x1="51922" y1="66242" x2="51922" y2="66242"/>
                        <a14:foregroundMark x1="58980" y1="66242" x2="58980" y2="66242"/>
                        <a14:foregroundMark x1="52863" y1="66061" x2="52863" y2="66061"/>
                        <a14:foregroundMark x1="65490" y1="66364" x2="65490" y2="66364"/>
                        <a14:foregroundMark x1="72392" y1="66061" x2="72392" y2="66061"/>
                        <a14:backgroundMark x1="66667" y1="66061" x2="66667" y2="66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20" t="41534" r="20222" b="25106"/>
          <a:stretch/>
        </p:blipFill>
        <p:spPr>
          <a:xfrm>
            <a:off x="182879" y="5384217"/>
            <a:ext cx="1676400" cy="1259560"/>
          </a:xfrm>
          <a:prstGeom prst="rect">
            <a:avLst/>
          </a:prstGeom>
        </p:spPr>
      </p:pic>
      <p:pic>
        <p:nvPicPr>
          <p:cNvPr id="3074" name="Picture 2" descr="Image result for motec m142">
            <a:extLst>
              <a:ext uri="{FF2B5EF4-FFF2-40B4-BE49-F238E27FC236}">
                <a16:creationId xmlns:a16="http://schemas.microsoft.com/office/drawing/2014/main" id="{FC3B2E6F-9654-4B10-8FC5-D88D4D630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000" r="92667">
                        <a14:foregroundMark x1="8000" y1="34667" x2="8000" y2="34667"/>
                        <a14:foregroundMark x1="4000" y1="38667" x2="4000" y2="38667"/>
                        <a14:foregroundMark x1="92667" y1="46667" x2="92667" y2="4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266" y="1062169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ommon rail diesel">
            <a:extLst>
              <a:ext uri="{FF2B5EF4-FFF2-40B4-BE49-F238E27FC236}">
                <a16:creationId xmlns:a16="http://schemas.microsoft.com/office/drawing/2014/main" id="{9AA76AF4-5C07-4F91-99DB-8F52C84B6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400" r="95500">
                        <a14:foregroundMark x1="9400" y1="36400" x2="9400" y2="36400"/>
                        <a14:foregroundMark x1="92200" y1="54933" x2="92200" y2="54933"/>
                        <a14:foregroundMark x1="95500" y1="49867" x2="95500" y2="49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16" y="2490919"/>
            <a:ext cx="6110796" cy="458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849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0040" y="437988"/>
            <a:ext cx="3469640" cy="956470"/>
          </a:xfrm>
        </p:spPr>
        <p:txBody>
          <a:bodyPr>
            <a:normAutofit/>
          </a:bodyPr>
          <a:lstStyle/>
          <a:p>
            <a:r>
              <a:rPr lang="en-US" b="1" dirty="0">
                <a:ln w="9525" cap="sq">
                  <a:solidFill>
                    <a:schemeClr val="tx1">
                      <a:alpha val="84000"/>
                    </a:schemeClr>
                  </a:solidFill>
                  <a:prstDash val="solid"/>
                  <a:round/>
                </a:ln>
                <a:solidFill>
                  <a:schemeClr val="accent4"/>
                </a:solidFill>
                <a:effectLst>
                  <a:glow rad="50800">
                    <a:schemeClr val="tx1">
                      <a:alpha val="72000"/>
                    </a:schemeClr>
                  </a:glow>
                  <a:outerShdw blurRad="60007" dist="200025" dir="15000000" sy="30000" kx="-1800000" algn="bl" rotWithShape="0">
                    <a:schemeClr val="tx1">
                      <a:alpha val="32000"/>
                    </a:schemeClr>
                  </a:outerShdw>
                </a:effectLst>
                <a:latin typeface="Magneto" panose="04030805050802020D02" pitchFamily="82" charset="0"/>
                <a:ea typeface="+mn-ea"/>
                <a:cs typeface="+mn-cs"/>
              </a:rPr>
              <a:t>Thank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415923"/>
            <a:ext cx="3693160" cy="97853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4400" b="1" dirty="0">
                <a:ln w="9525" cap="sq">
                  <a:solidFill>
                    <a:schemeClr val="tx1">
                      <a:alpha val="84000"/>
                    </a:schemeClr>
                  </a:solidFill>
                  <a:prstDash val="solid"/>
                  <a:round/>
                </a:ln>
                <a:solidFill>
                  <a:schemeClr val="accent4"/>
                </a:solidFill>
                <a:effectLst>
                  <a:glow rad="50800">
                    <a:schemeClr val="tx1">
                      <a:alpha val="72000"/>
                    </a:schemeClr>
                  </a:glow>
                  <a:outerShdw blurRad="60007" dist="200025" dir="15000000" sy="30000" kx="-1800000" algn="bl" rotWithShape="0">
                    <a:schemeClr val="tx1">
                      <a:alpha val="32000"/>
                    </a:schemeClr>
                  </a:outerShdw>
                </a:effectLst>
                <a:latin typeface="Magneto" panose="04030805050802020D02" pitchFamily="82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541656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75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larkson university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" y="185819"/>
            <a:ext cx="1477287" cy="9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larkson university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363" y="91728"/>
            <a:ext cx="1166991" cy="112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86577" y="270080"/>
            <a:ext cx="44919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n w="9525" cap="sq">
                  <a:solidFill>
                    <a:schemeClr val="tx1">
                      <a:alpha val="84000"/>
                    </a:schemeClr>
                  </a:solidFill>
                  <a:prstDash val="solid"/>
                  <a:round/>
                </a:ln>
                <a:solidFill>
                  <a:schemeClr val="accent4"/>
                </a:solidFill>
                <a:effectLst>
                  <a:glow rad="50800">
                    <a:schemeClr val="tx1">
                      <a:alpha val="72000"/>
                    </a:schemeClr>
                  </a:glow>
                  <a:outerShdw blurRad="60007" dist="200025" dir="15000000" sy="30000" kx="-1800000" algn="bl" rotWithShape="0">
                    <a:schemeClr val="tx1">
                      <a:alpha val="32000"/>
                    </a:schemeClr>
                  </a:outerShdw>
                </a:effectLst>
                <a:latin typeface="Magneto" panose="04030805050802020D02" pitchFamily="82" charset="0"/>
              </a:rPr>
              <a:t>Design Intent</a:t>
            </a:r>
            <a:endParaRPr lang="en-US" dirty="0">
              <a:latin typeface="Magneto" panose="04030805050802020D02" pitchFamily="8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79" y="1217875"/>
            <a:ext cx="59365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Reliability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Cost Effectiveness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Exceptional Fuel Economy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Reduced Emissions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Cold Start 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Low 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10706F-D8BC-4919-A7CC-88977EB9AC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9647" y1="70061" x2="29647" y2="70061"/>
                        <a14:foregroundMark x1="26824" y1="71273" x2="26824" y2="71273"/>
                        <a14:foregroundMark x1="31373" y1="70242" x2="31373" y2="70242"/>
                        <a14:foregroundMark x1="36941" y1="69636" x2="36941" y2="69636"/>
                        <a14:foregroundMark x1="42118" y1="70242" x2="42118" y2="70242"/>
                        <a14:foregroundMark x1="47137" y1="70242" x2="47137" y2="70242"/>
                        <a14:foregroundMark x1="55373" y1="69455" x2="55373" y2="69455"/>
                        <a14:foregroundMark x1="60706" y1="69636" x2="60706" y2="69636"/>
                        <a14:foregroundMark x1="65490" y1="70061" x2="65490" y2="70061"/>
                        <a14:foregroundMark x1="71451" y1="70667" x2="71451" y2="70667"/>
                        <a14:foregroundMark x1="23922" y1="66061" x2="23922" y2="66061"/>
                        <a14:foregroundMark x1="30824" y1="66242" x2="30824" y2="66242"/>
                        <a14:foregroundMark x1="38275" y1="66364" x2="38275" y2="66364"/>
                        <a14:foregroundMark x1="44627" y1="66364" x2="44627" y2="66364"/>
                        <a14:foregroundMark x1="51922" y1="66242" x2="51922" y2="66242"/>
                        <a14:foregroundMark x1="58980" y1="66242" x2="58980" y2="66242"/>
                        <a14:foregroundMark x1="52863" y1="66061" x2="52863" y2="66061"/>
                        <a14:foregroundMark x1="65490" y1="66364" x2="65490" y2="66364"/>
                        <a14:foregroundMark x1="72392" y1="66061" x2="72392" y2="66061"/>
                        <a14:backgroundMark x1="66667" y1="66061" x2="66667" y2="66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20" t="41534" r="20222" b="25106"/>
          <a:stretch/>
        </p:blipFill>
        <p:spPr>
          <a:xfrm>
            <a:off x="182879" y="5384217"/>
            <a:ext cx="1676400" cy="12595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B1B4DC-60E5-4461-943F-EA5B17B8EC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15093" y="2714870"/>
            <a:ext cx="4379897" cy="32849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006BAD-F0C8-4D46-81E8-CB725F159E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0748" y="1648769"/>
            <a:ext cx="4178669" cy="313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07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75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larkson university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" y="185819"/>
            <a:ext cx="1477287" cy="9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larkson university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363" y="91728"/>
            <a:ext cx="1166991" cy="112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58719" y="356994"/>
            <a:ext cx="91406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9525" cap="sq">
                  <a:solidFill>
                    <a:schemeClr val="tx1">
                      <a:alpha val="84000"/>
                    </a:schemeClr>
                  </a:solidFill>
                  <a:prstDash val="solid"/>
                  <a:round/>
                </a:ln>
                <a:solidFill>
                  <a:schemeClr val="accent4"/>
                </a:solidFill>
                <a:effectLst>
                  <a:glow rad="50800">
                    <a:schemeClr val="tx1">
                      <a:alpha val="72000"/>
                    </a:schemeClr>
                  </a:glow>
                  <a:outerShdw blurRad="60007" dist="200025" dir="15000000" sy="30000" kx="-1800000" algn="bl" rotWithShape="0">
                    <a:schemeClr val="tx1">
                      <a:alpha val="32000"/>
                    </a:schemeClr>
                  </a:outerShdw>
                </a:effectLst>
                <a:latin typeface="Magneto" panose="04030805050802020D02" pitchFamily="82" charset="0"/>
              </a:rPr>
              <a:t>2018 Polaris Switchback SP</a:t>
            </a:r>
            <a:endParaRPr lang="en-US" dirty="0">
              <a:latin typeface="Magneto" panose="04030805050802020D02" pitchFamily="8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79" y="1217875"/>
            <a:ext cx="59365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144” Long Track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Large Engine Bay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Low Weight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Superior Suspension and Handling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10706F-D8BC-4919-A7CC-88977EB9AC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9647" y1="70061" x2="29647" y2="70061"/>
                        <a14:foregroundMark x1="26824" y1="71273" x2="26824" y2="71273"/>
                        <a14:foregroundMark x1="31373" y1="70242" x2="31373" y2="70242"/>
                        <a14:foregroundMark x1="36941" y1="69636" x2="36941" y2="69636"/>
                        <a14:foregroundMark x1="42118" y1="70242" x2="42118" y2="70242"/>
                        <a14:foregroundMark x1="47137" y1="70242" x2="47137" y2="70242"/>
                        <a14:foregroundMark x1="55373" y1="69455" x2="55373" y2="69455"/>
                        <a14:foregroundMark x1="60706" y1="69636" x2="60706" y2="69636"/>
                        <a14:foregroundMark x1="65490" y1="70061" x2="65490" y2="70061"/>
                        <a14:foregroundMark x1="71451" y1="70667" x2="71451" y2="70667"/>
                        <a14:foregroundMark x1="23922" y1="66061" x2="23922" y2="66061"/>
                        <a14:foregroundMark x1="30824" y1="66242" x2="30824" y2="66242"/>
                        <a14:foregroundMark x1="38275" y1="66364" x2="38275" y2="66364"/>
                        <a14:foregroundMark x1="44627" y1="66364" x2="44627" y2="66364"/>
                        <a14:foregroundMark x1="51922" y1="66242" x2="51922" y2="66242"/>
                        <a14:foregroundMark x1="58980" y1="66242" x2="58980" y2="66242"/>
                        <a14:foregroundMark x1="52863" y1="66061" x2="52863" y2="66061"/>
                        <a14:foregroundMark x1="65490" y1="66364" x2="65490" y2="66364"/>
                        <a14:foregroundMark x1="72392" y1="66061" x2="72392" y2="66061"/>
                        <a14:backgroundMark x1="66667" y1="66061" x2="66667" y2="66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20" t="41534" r="20222" b="25106"/>
          <a:stretch/>
        </p:blipFill>
        <p:spPr>
          <a:xfrm>
            <a:off x="182879" y="5384217"/>
            <a:ext cx="1676400" cy="1259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877A91-CB1D-4206-845E-88B8858DD6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736" y="1307592"/>
            <a:ext cx="4194048" cy="31455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2E911B-432A-404F-97BF-1A335E7C77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26538" r="1571" b="20259"/>
          <a:stretch/>
        </p:blipFill>
        <p:spPr>
          <a:xfrm>
            <a:off x="2998075" y="2880360"/>
            <a:ext cx="3768016" cy="364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70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75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larkson university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" y="185819"/>
            <a:ext cx="1477287" cy="9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larkson university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363" y="91728"/>
            <a:ext cx="1166991" cy="112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36981" y="356994"/>
            <a:ext cx="75841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9525" cap="sq">
                  <a:solidFill>
                    <a:schemeClr val="tx1">
                      <a:alpha val="84000"/>
                    </a:schemeClr>
                  </a:solidFill>
                  <a:prstDash val="solid"/>
                  <a:round/>
                </a:ln>
                <a:solidFill>
                  <a:schemeClr val="accent4"/>
                </a:solidFill>
                <a:effectLst>
                  <a:glow rad="50800">
                    <a:schemeClr val="tx1">
                      <a:alpha val="72000"/>
                    </a:schemeClr>
                  </a:glow>
                  <a:outerShdw blurRad="60007" dist="200025" dir="15000000" sy="30000" kx="-1800000" algn="bl" rotWithShape="0">
                    <a:schemeClr val="tx1">
                      <a:alpha val="32000"/>
                    </a:schemeClr>
                  </a:outerShdw>
                </a:effectLst>
                <a:latin typeface="Magneto" panose="04030805050802020D02" pitchFamily="82" charset="0"/>
              </a:rPr>
              <a:t>Diesel Engine Selection</a:t>
            </a:r>
            <a:endParaRPr lang="en-US" dirty="0">
              <a:latin typeface="Magneto" panose="04030805050802020D02" pitchFamily="8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79" y="1217875"/>
            <a:ext cx="62382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Selection Matrix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Weights based on level of importance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Most Important: Availability, Size, HP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Perkins 403D-07 – Best Choice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Meets US EPA Tier 4 Emissions Standards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u="sng" dirty="0"/>
              <a:t>Specs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20.5 HP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32.8 </a:t>
            </a:r>
            <a:r>
              <a:rPr lang="en-US" sz="2400" dirty="0" err="1"/>
              <a:t>lb-ft</a:t>
            </a:r>
            <a:r>
              <a:rPr lang="en-US" sz="2400" dirty="0"/>
              <a:t> @ 2200 RPM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156.5 </a:t>
            </a:r>
            <a:r>
              <a:rPr lang="en-US" sz="2400" dirty="0" err="1"/>
              <a:t>lbs</a:t>
            </a:r>
            <a:r>
              <a:rPr lang="en-US" sz="2400" dirty="0"/>
              <a:t> Dry Weight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Relatively Small Diesel Engine Size</a:t>
            </a:r>
          </a:p>
          <a:p>
            <a:pPr lvl="2"/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10706F-D8BC-4919-A7CC-88977EB9AC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9647" y1="70061" x2="29647" y2="70061"/>
                        <a14:foregroundMark x1="26824" y1="71273" x2="26824" y2="71273"/>
                        <a14:foregroundMark x1="31373" y1="70242" x2="31373" y2="70242"/>
                        <a14:foregroundMark x1="36941" y1="69636" x2="36941" y2="69636"/>
                        <a14:foregroundMark x1="42118" y1="70242" x2="42118" y2="70242"/>
                        <a14:foregroundMark x1="47137" y1="70242" x2="47137" y2="70242"/>
                        <a14:foregroundMark x1="55373" y1="69455" x2="55373" y2="69455"/>
                        <a14:foregroundMark x1="60706" y1="69636" x2="60706" y2="69636"/>
                        <a14:foregroundMark x1="65490" y1="70061" x2="65490" y2="70061"/>
                        <a14:foregroundMark x1="71451" y1="70667" x2="71451" y2="70667"/>
                        <a14:foregroundMark x1="23922" y1="66061" x2="23922" y2="66061"/>
                        <a14:foregroundMark x1="30824" y1="66242" x2="30824" y2="66242"/>
                        <a14:foregroundMark x1="38275" y1="66364" x2="38275" y2="66364"/>
                        <a14:foregroundMark x1="44627" y1="66364" x2="44627" y2="66364"/>
                        <a14:foregroundMark x1="51922" y1="66242" x2="51922" y2="66242"/>
                        <a14:foregroundMark x1="58980" y1="66242" x2="58980" y2="66242"/>
                        <a14:foregroundMark x1="52863" y1="66061" x2="52863" y2="66061"/>
                        <a14:foregroundMark x1="65490" y1="66364" x2="65490" y2="66364"/>
                        <a14:foregroundMark x1="72392" y1="66061" x2="72392" y2="66061"/>
                        <a14:backgroundMark x1="66667" y1="66061" x2="66667" y2="66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20" t="41534" r="20222" b="25106"/>
          <a:stretch/>
        </p:blipFill>
        <p:spPr>
          <a:xfrm>
            <a:off x="182879" y="5384217"/>
            <a:ext cx="1676400" cy="12595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450B28-86CB-4FA2-A110-10A6C036A7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07" b="89888" l="9972" r="89888">
                        <a14:foregroundMark x1="27528" y1="8801" x2="27528" y2="8801"/>
                        <a14:foregroundMark x1="47191" y1="7303" x2="47191" y2="7303"/>
                        <a14:foregroundMark x1="46910" y1="4307" x2="46910" y2="4307"/>
                        <a14:foregroundMark x1="47612" y1="4307" x2="47612" y2="4307"/>
                        <a14:foregroundMark x1="46067" y1="4307" x2="46067" y2="4307"/>
                        <a14:foregroundMark x1="48034" y1="4307" x2="48034" y2="4307"/>
                        <a14:foregroundMark x1="48596" y1="4307" x2="48596" y2="4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120" y="1739106"/>
            <a:ext cx="5039360" cy="377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30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75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larkson university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" y="185819"/>
            <a:ext cx="1477287" cy="9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larkson university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363" y="91728"/>
            <a:ext cx="1166991" cy="112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51067" y="356994"/>
            <a:ext cx="53559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9525" cap="sq">
                  <a:solidFill>
                    <a:schemeClr val="tx1">
                      <a:alpha val="84000"/>
                    </a:schemeClr>
                  </a:solidFill>
                  <a:prstDash val="solid"/>
                  <a:round/>
                </a:ln>
                <a:solidFill>
                  <a:schemeClr val="accent4"/>
                </a:solidFill>
                <a:effectLst>
                  <a:glow rad="50800">
                    <a:schemeClr val="tx1">
                      <a:alpha val="72000"/>
                    </a:schemeClr>
                  </a:glow>
                  <a:outerShdw blurRad="60007" dist="200025" dir="15000000" sy="30000" kx="-1800000" algn="bl" rotWithShape="0">
                    <a:schemeClr val="tx1">
                      <a:alpha val="32000"/>
                    </a:schemeClr>
                  </a:outerShdw>
                </a:effectLst>
                <a:latin typeface="Magneto" panose="04030805050802020D02" pitchFamily="82" charset="0"/>
              </a:rPr>
              <a:t>Governor Spring</a:t>
            </a:r>
            <a:endParaRPr lang="en-US" dirty="0">
              <a:latin typeface="Magneto" panose="04030805050802020D02" pitchFamily="8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79" y="1217875"/>
            <a:ext cx="64719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Generator Model Engine (403D-07G)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Rated 1800 RPM, 10.5 HP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Engine Speed too low for application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Engine Speed Controlled by Governor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Stiffer Governor Spring </a:t>
            </a:r>
            <a:r>
              <a:rPr lang="en-US" sz="2400" dirty="0">
                <a:sym typeface="Wingdings" panose="05000000000000000000" pitchFamily="2" charset="2"/>
              </a:rPr>
              <a:t>Increased RPM’s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Caterpillar C0.7 3600RPM Model Spring Installed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10706F-D8BC-4919-A7CC-88977EB9AC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9647" y1="70061" x2="29647" y2="70061"/>
                        <a14:foregroundMark x1="26824" y1="71273" x2="26824" y2="71273"/>
                        <a14:foregroundMark x1="31373" y1="70242" x2="31373" y2="70242"/>
                        <a14:foregroundMark x1="36941" y1="69636" x2="36941" y2="69636"/>
                        <a14:foregroundMark x1="42118" y1="70242" x2="42118" y2="70242"/>
                        <a14:foregroundMark x1="47137" y1="70242" x2="47137" y2="70242"/>
                        <a14:foregroundMark x1="55373" y1="69455" x2="55373" y2="69455"/>
                        <a14:foregroundMark x1="60706" y1="69636" x2="60706" y2="69636"/>
                        <a14:foregroundMark x1="65490" y1="70061" x2="65490" y2="70061"/>
                        <a14:foregroundMark x1="71451" y1="70667" x2="71451" y2="70667"/>
                        <a14:foregroundMark x1="23922" y1="66061" x2="23922" y2="66061"/>
                        <a14:foregroundMark x1="30824" y1="66242" x2="30824" y2="66242"/>
                        <a14:foregroundMark x1="38275" y1="66364" x2="38275" y2="66364"/>
                        <a14:foregroundMark x1="44627" y1="66364" x2="44627" y2="66364"/>
                        <a14:foregroundMark x1="51922" y1="66242" x2="51922" y2="66242"/>
                        <a14:foregroundMark x1="58980" y1="66242" x2="58980" y2="66242"/>
                        <a14:foregroundMark x1="52863" y1="66061" x2="52863" y2="66061"/>
                        <a14:foregroundMark x1="65490" y1="66364" x2="65490" y2="66364"/>
                        <a14:foregroundMark x1="72392" y1="66061" x2="72392" y2="66061"/>
                        <a14:backgroundMark x1="66667" y1="66061" x2="66667" y2="66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20" t="41534" r="20222" b="25106"/>
          <a:stretch/>
        </p:blipFill>
        <p:spPr>
          <a:xfrm>
            <a:off x="182879" y="5384217"/>
            <a:ext cx="1676400" cy="1259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82856-143F-48CF-9D1F-AD84D95358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9561" l="6641" r="97721">
                        <a14:foregroundMark x1="7943" y1="67236" x2="7943" y2="67236"/>
                        <a14:foregroundMark x1="11133" y1="75244" x2="11133" y2="75244"/>
                        <a14:foregroundMark x1="8138" y1="75098" x2="8984" y2="92822"/>
                        <a14:foregroundMark x1="8984" y1="92822" x2="24740" y2="99658"/>
                        <a14:foregroundMark x1="3646" y1="94336" x2="5469" y2="75098"/>
                        <a14:foregroundMark x1="5469" y1="75098" x2="3711" y2="82813"/>
                        <a14:foregroundMark x1="3711" y1="82813" x2="2148" y2="64795"/>
                        <a14:foregroundMark x1="2148" y1="64795" x2="6641" y2="56836"/>
                        <a14:foregroundMark x1="6641" y1="56836" x2="22201" y2="45703"/>
                        <a14:foregroundMark x1="22201" y1="45703" x2="33994" y2="43399"/>
                        <a14:foregroundMark x1="29818" y1="53467" x2="69141" y2="95996"/>
                        <a14:foregroundMark x1="27539" y1="48682" x2="52344" y2="51807"/>
                        <a14:foregroundMark x1="52344" y1="51807" x2="63867" y2="55908"/>
                        <a14:foregroundMark x1="63867" y1="55908" x2="70378" y2="61963"/>
                        <a14:foregroundMark x1="70378" y1="61963" x2="74154" y2="80322"/>
                        <a14:foregroundMark x1="74154" y1="80322" x2="86654" y2="76904"/>
                        <a14:foregroundMark x1="86654" y1="76904" x2="90234" y2="68896"/>
                        <a14:foregroundMark x1="90234" y1="68896" x2="87630" y2="61279"/>
                        <a14:foregroundMark x1="87630" y1="61279" x2="80859" y2="55225"/>
                        <a14:foregroundMark x1="80859" y1="55225" x2="77148" y2="53467"/>
                        <a14:foregroundMark x1="36914" y1="44775" x2="59180" y2="46045"/>
                        <a14:foregroundMark x1="58659" y1="44775" x2="69206" y2="47510"/>
                        <a14:foregroundMark x1="69206" y1="47510" x2="76042" y2="51807"/>
                        <a14:foregroundMark x1="82943" y1="54736" x2="91211" y2="59277"/>
                        <a14:foregroundMark x1="91211" y1="59277" x2="93229" y2="61328"/>
                        <a14:foregroundMark x1="83724" y1="89941" x2="92643" y2="71826"/>
                        <a14:foregroundMark x1="92643" y1="71826" x2="97721" y2="69775"/>
                        <a14:backgroundMark x1="10742" y1="49951" x2="14388" y2="42627"/>
                        <a14:backgroundMark x1="14388" y1="42627" x2="39388" y2="40967"/>
                        <a14:backgroundMark x1="33919" y1="43506" x2="39518" y2="42090"/>
                        <a14:backgroundMark x1="41797" y1="42090" x2="51953" y2="40381"/>
                        <a14:backgroundMark x1="51953" y1="40381" x2="76953" y2="45215"/>
                        <a14:backgroundMark x1="97005" y1="25244" x2="99089" y2="33105"/>
                        <a14:backgroundMark x1="88932" y1="54199" x2="98503" y2="56934"/>
                        <a14:backgroundMark x1="98503" y1="56934" x2="98503" y2="58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" t="39050" r="-1740" b="-4313"/>
          <a:stretch/>
        </p:blipFill>
        <p:spPr>
          <a:xfrm>
            <a:off x="6511078" y="1415973"/>
            <a:ext cx="4791883" cy="412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10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75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larkson university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" y="185819"/>
            <a:ext cx="1477287" cy="9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larkson university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363" y="91728"/>
            <a:ext cx="1166991" cy="112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45800" y="356994"/>
            <a:ext cx="75664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9525" cap="sq">
                  <a:solidFill>
                    <a:schemeClr val="tx1">
                      <a:alpha val="84000"/>
                    </a:schemeClr>
                  </a:solidFill>
                  <a:prstDash val="solid"/>
                  <a:round/>
                </a:ln>
                <a:solidFill>
                  <a:schemeClr val="accent4"/>
                </a:solidFill>
                <a:effectLst>
                  <a:glow rad="50800">
                    <a:schemeClr val="tx1">
                      <a:alpha val="72000"/>
                    </a:schemeClr>
                  </a:glow>
                  <a:outerShdw blurRad="60007" dist="200025" dir="15000000" sy="30000" kx="-1800000" algn="bl" rotWithShape="0">
                    <a:schemeClr val="tx1">
                      <a:alpha val="32000"/>
                    </a:schemeClr>
                  </a:outerShdw>
                </a:effectLst>
                <a:latin typeface="Magneto" panose="04030805050802020D02" pitchFamily="82" charset="0"/>
              </a:rPr>
              <a:t>Performance Increases</a:t>
            </a:r>
            <a:endParaRPr lang="en-US" dirty="0">
              <a:latin typeface="Magneto" panose="04030805050802020D02" pitchFamily="8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79" y="1217875"/>
            <a:ext cx="5936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10706F-D8BC-4919-A7CC-88977EB9AC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9647" y1="70061" x2="29647" y2="70061"/>
                        <a14:foregroundMark x1="26824" y1="71273" x2="26824" y2="71273"/>
                        <a14:foregroundMark x1="31373" y1="70242" x2="31373" y2="70242"/>
                        <a14:foregroundMark x1="36941" y1="69636" x2="36941" y2="69636"/>
                        <a14:foregroundMark x1="42118" y1="70242" x2="42118" y2="70242"/>
                        <a14:foregroundMark x1="47137" y1="70242" x2="47137" y2="70242"/>
                        <a14:foregroundMark x1="55373" y1="69455" x2="55373" y2="69455"/>
                        <a14:foregroundMark x1="60706" y1="69636" x2="60706" y2="69636"/>
                        <a14:foregroundMark x1="65490" y1="70061" x2="65490" y2="70061"/>
                        <a14:foregroundMark x1="71451" y1="70667" x2="71451" y2="70667"/>
                        <a14:foregroundMark x1="23922" y1="66061" x2="23922" y2="66061"/>
                        <a14:foregroundMark x1="30824" y1="66242" x2="30824" y2="66242"/>
                        <a14:foregroundMark x1="38275" y1="66364" x2="38275" y2="66364"/>
                        <a14:foregroundMark x1="44627" y1="66364" x2="44627" y2="66364"/>
                        <a14:foregroundMark x1="51922" y1="66242" x2="51922" y2="66242"/>
                        <a14:foregroundMark x1="58980" y1="66242" x2="58980" y2="66242"/>
                        <a14:foregroundMark x1="52863" y1="66061" x2="52863" y2="66061"/>
                        <a14:foregroundMark x1="65490" y1="66364" x2="65490" y2="66364"/>
                        <a14:foregroundMark x1="72392" y1="66061" x2="72392" y2="66061"/>
                        <a14:backgroundMark x1="66667" y1="66061" x2="66667" y2="66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20" t="41534" r="20222" b="25106"/>
          <a:stretch/>
        </p:blipFill>
        <p:spPr>
          <a:xfrm>
            <a:off x="182879" y="5384217"/>
            <a:ext cx="1676400" cy="1259560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5310539-3FC1-43E5-A289-20A6CF604A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5262610"/>
              </p:ext>
            </p:extLst>
          </p:nvPr>
        </p:nvGraphicFramePr>
        <p:xfrm>
          <a:off x="613811" y="1217875"/>
          <a:ext cx="5423003" cy="4366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1A891785-5B91-41C2-9267-33C91360E3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5573580"/>
              </p:ext>
            </p:extLst>
          </p:nvPr>
        </p:nvGraphicFramePr>
        <p:xfrm>
          <a:off x="6119446" y="1217875"/>
          <a:ext cx="5423004" cy="4366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253298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75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larkson university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" y="185819"/>
            <a:ext cx="1477287" cy="9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larkson university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363" y="91728"/>
            <a:ext cx="1166991" cy="112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75031" y="356994"/>
            <a:ext cx="71080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9525" cap="sq">
                  <a:solidFill>
                    <a:schemeClr val="tx1">
                      <a:alpha val="84000"/>
                    </a:schemeClr>
                  </a:solidFill>
                  <a:prstDash val="solid"/>
                  <a:round/>
                </a:ln>
                <a:solidFill>
                  <a:schemeClr val="accent4"/>
                </a:solidFill>
                <a:effectLst>
                  <a:glow rad="50800">
                    <a:schemeClr val="tx1">
                      <a:alpha val="72000"/>
                    </a:schemeClr>
                  </a:glow>
                  <a:outerShdw blurRad="60007" dist="200025" dir="15000000" sy="30000" kx="-1800000" algn="bl" rotWithShape="0">
                    <a:schemeClr val="tx1">
                      <a:alpha val="32000"/>
                    </a:schemeClr>
                  </a:outerShdw>
                </a:effectLst>
                <a:latin typeface="Magneto" panose="04030805050802020D02" pitchFamily="82" charset="0"/>
              </a:rPr>
              <a:t>Dry Sump Oil System</a:t>
            </a:r>
            <a:endParaRPr lang="en-US" dirty="0">
              <a:latin typeface="Magneto" panose="04030805050802020D02" pitchFamily="8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9727" y="1217875"/>
            <a:ext cx="65574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 Engine bay height constraints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Cut oil pan 2”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Reduction in oil capacity beyond safe limits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Stock Capacity: 0.75 Gal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Dry Sump Capacity: 0.86 Gal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Scavenge Pump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CXRacing</a:t>
            </a:r>
            <a:r>
              <a:rPr lang="en-US" sz="2400" dirty="0"/>
              <a:t> 3.7GPM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Used in many race applications,</a:t>
            </a:r>
          </a:p>
          <a:p>
            <a:r>
              <a:rPr lang="en-US" sz="2400" dirty="0"/>
              <a:t>     allows for steady oil supply at </a:t>
            </a:r>
          </a:p>
          <a:p>
            <a:r>
              <a:rPr lang="en-US" sz="2400" dirty="0"/>
              <a:t>     all times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10706F-D8BC-4919-A7CC-88977EB9AC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9647" y1="70061" x2="29647" y2="70061"/>
                        <a14:foregroundMark x1="26824" y1="71273" x2="26824" y2="71273"/>
                        <a14:foregroundMark x1="31373" y1="70242" x2="31373" y2="70242"/>
                        <a14:foregroundMark x1="36941" y1="69636" x2="36941" y2="69636"/>
                        <a14:foregroundMark x1="42118" y1="70242" x2="42118" y2="70242"/>
                        <a14:foregroundMark x1="47137" y1="70242" x2="47137" y2="70242"/>
                        <a14:foregroundMark x1="55373" y1="69455" x2="55373" y2="69455"/>
                        <a14:foregroundMark x1="60706" y1="69636" x2="60706" y2="69636"/>
                        <a14:foregroundMark x1="65490" y1="70061" x2="65490" y2="70061"/>
                        <a14:foregroundMark x1="71451" y1="70667" x2="71451" y2="70667"/>
                        <a14:foregroundMark x1="23922" y1="66061" x2="23922" y2="66061"/>
                        <a14:foregroundMark x1="30824" y1="66242" x2="30824" y2="66242"/>
                        <a14:foregroundMark x1="38275" y1="66364" x2="38275" y2="66364"/>
                        <a14:foregroundMark x1="44627" y1="66364" x2="44627" y2="66364"/>
                        <a14:foregroundMark x1="51922" y1="66242" x2="51922" y2="66242"/>
                        <a14:foregroundMark x1="58980" y1="66242" x2="58980" y2="66242"/>
                        <a14:foregroundMark x1="52863" y1="66061" x2="52863" y2="66061"/>
                        <a14:foregroundMark x1="65490" y1="66364" x2="65490" y2="66364"/>
                        <a14:foregroundMark x1="72392" y1="66061" x2="72392" y2="66061"/>
                        <a14:backgroundMark x1="66667" y1="66061" x2="66667" y2="66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20" t="41534" r="20222" b="25106"/>
          <a:stretch/>
        </p:blipFill>
        <p:spPr>
          <a:xfrm>
            <a:off x="182879" y="5384217"/>
            <a:ext cx="1676400" cy="12595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96A04A-0F45-4A9A-BEDF-07B175951A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265" y="1212347"/>
            <a:ext cx="3970593" cy="2893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68BA9F-CC4D-47C0-A0AD-E28ECAD212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9074" y="3238869"/>
            <a:ext cx="3740458" cy="28053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5C29F3-BD2B-4D2E-88C9-AD6FC8538E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120" y="4191604"/>
            <a:ext cx="3180302" cy="238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26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75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larkson university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" y="185819"/>
            <a:ext cx="1477287" cy="9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larkson university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363" y="91728"/>
            <a:ext cx="1166991" cy="112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67445" y="356994"/>
            <a:ext cx="75232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9525" cap="sq">
                  <a:solidFill>
                    <a:schemeClr val="tx1">
                      <a:alpha val="84000"/>
                    </a:schemeClr>
                  </a:solidFill>
                  <a:prstDash val="solid"/>
                  <a:round/>
                </a:ln>
                <a:solidFill>
                  <a:schemeClr val="accent4"/>
                </a:solidFill>
                <a:effectLst>
                  <a:glow rad="50800">
                    <a:schemeClr val="tx1">
                      <a:alpha val="72000"/>
                    </a:schemeClr>
                  </a:glow>
                  <a:outerShdw blurRad="60007" dist="200025" dir="15000000" sy="30000" kx="-1800000" algn="bl" rotWithShape="0">
                    <a:schemeClr val="tx1">
                      <a:alpha val="32000"/>
                    </a:schemeClr>
                  </a:outerShdw>
                </a:effectLst>
                <a:latin typeface="Magneto" panose="04030805050802020D02" pitchFamily="82" charset="0"/>
              </a:rPr>
              <a:t>Turbocharger Selection</a:t>
            </a:r>
            <a:endParaRPr lang="en-US" dirty="0">
              <a:latin typeface="Magneto" panose="04030805050802020D02" pitchFamily="8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79" y="1217875"/>
            <a:ext cx="59365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Garrett by Honeywell SAE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GT-12Z best fit for </a:t>
            </a:r>
          </a:p>
          <a:p>
            <a:r>
              <a:rPr lang="en-US" sz="2400" dirty="0"/>
              <a:t>      application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65% Efficiency @ 35HP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10706F-D8BC-4919-A7CC-88977EB9AC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9647" y1="70061" x2="29647" y2="70061"/>
                        <a14:foregroundMark x1="26824" y1="71273" x2="26824" y2="71273"/>
                        <a14:foregroundMark x1="31373" y1="70242" x2="31373" y2="70242"/>
                        <a14:foregroundMark x1="36941" y1="69636" x2="36941" y2="69636"/>
                        <a14:foregroundMark x1="42118" y1="70242" x2="42118" y2="70242"/>
                        <a14:foregroundMark x1="47137" y1="70242" x2="47137" y2="70242"/>
                        <a14:foregroundMark x1="55373" y1="69455" x2="55373" y2="69455"/>
                        <a14:foregroundMark x1="60706" y1="69636" x2="60706" y2="69636"/>
                        <a14:foregroundMark x1="65490" y1="70061" x2="65490" y2="70061"/>
                        <a14:foregroundMark x1="71451" y1="70667" x2="71451" y2="70667"/>
                        <a14:foregroundMark x1="23922" y1="66061" x2="23922" y2="66061"/>
                        <a14:foregroundMark x1="30824" y1="66242" x2="30824" y2="66242"/>
                        <a14:foregroundMark x1="38275" y1="66364" x2="38275" y2="66364"/>
                        <a14:foregroundMark x1="44627" y1="66364" x2="44627" y2="66364"/>
                        <a14:foregroundMark x1="51922" y1="66242" x2="51922" y2="66242"/>
                        <a14:foregroundMark x1="58980" y1="66242" x2="58980" y2="66242"/>
                        <a14:foregroundMark x1="52863" y1="66061" x2="52863" y2="66061"/>
                        <a14:foregroundMark x1="65490" y1="66364" x2="65490" y2="66364"/>
                        <a14:foregroundMark x1="72392" y1="66061" x2="72392" y2="66061"/>
                        <a14:backgroundMark x1="66667" y1="66061" x2="66667" y2="66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20" t="41534" r="20222" b="25106"/>
          <a:stretch/>
        </p:blipFill>
        <p:spPr>
          <a:xfrm>
            <a:off x="182879" y="5384217"/>
            <a:ext cx="1676400" cy="12595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02E0DA-DD5E-41EB-AA6E-46CD3A79C1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258" y="1619072"/>
            <a:ext cx="3834802" cy="49470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D0C1E0-5067-43F5-B763-30B547E2D180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3932808" y="1619072"/>
            <a:ext cx="4047477" cy="494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96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75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larkson university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" y="185819"/>
            <a:ext cx="1477287" cy="9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larkson university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363" y="91728"/>
            <a:ext cx="1166991" cy="112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99234" y="356994"/>
            <a:ext cx="94596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9525" cap="sq">
                  <a:solidFill>
                    <a:schemeClr val="tx1">
                      <a:alpha val="84000"/>
                    </a:schemeClr>
                  </a:solidFill>
                  <a:prstDash val="solid"/>
                  <a:round/>
                </a:ln>
                <a:solidFill>
                  <a:schemeClr val="accent4"/>
                </a:solidFill>
                <a:effectLst>
                  <a:glow rad="50800">
                    <a:schemeClr val="tx1">
                      <a:alpha val="72000"/>
                    </a:schemeClr>
                  </a:glow>
                  <a:outerShdw blurRad="60007" dist="200025" dir="15000000" sy="30000" kx="-1800000" algn="bl" rotWithShape="0">
                    <a:schemeClr val="tx1">
                      <a:alpha val="32000"/>
                    </a:schemeClr>
                  </a:outerShdw>
                </a:effectLst>
                <a:latin typeface="Magneto" panose="04030805050802020D02" pitchFamily="82" charset="0"/>
              </a:rPr>
              <a:t>Turbocharger and Intercooler</a:t>
            </a:r>
            <a:endParaRPr lang="en-US" dirty="0">
              <a:latin typeface="Magneto" panose="04030805050802020D02" pitchFamily="8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10706F-D8BC-4919-A7CC-88977EB9AC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9647" y1="70061" x2="29647" y2="70061"/>
                        <a14:foregroundMark x1="26824" y1="71273" x2="26824" y2="71273"/>
                        <a14:foregroundMark x1="31373" y1="70242" x2="31373" y2="70242"/>
                        <a14:foregroundMark x1="36941" y1="69636" x2="36941" y2="69636"/>
                        <a14:foregroundMark x1="42118" y1="70242" x2="42118" y2="70242"/>
                        <a14:foregroundMark x1="47137" y1="70242" x2="47137" y2="70242"/>
                        <a14:foregroundMark x1="55373" y1="69455" x2="55373" y2="69455"/>
                        <a14:foregroundMark x1="60706" y1="69636" x2="60706" y2="69636"/>
                        <a14:foregroundMark x1="65490" y1="70061" x2="65490" y2="70061"/>
                        <a14:foregroundMark x1="71451" y1="70667" x2="71451" y2="70667"/>
                        <a14:foregroundMark x1="23922" y1="66061" x2="23922" y2="66061"/>
                        <a14:foregroundMark x1="30824" y1="66242" x2="30824" y2="66242"/>
                        <a14:foregroundMark x1="38275" y1="66364" x2="38275" y2="66364"/>
                        <a14:foregroundMark x1="44627" y1="66364" x2="44627" y2="66364"/>
                        <a14:foregroundMark x1="51922" y1="66242" x2="51922" y2="66242"/>
                        <a14:foregroundMark x1="58980" y1="66242" x2="58980" y2="66242"/>
                        <a14:foregroundMark x1="52863" y1="66061" x2="52863" y2="66061"/>
                        <a14:foregroundMark x1="65490" y1="66364" x2="65490" y2="66364"/>
                        <a14:foregroundMark x1="72392" y1="66061" x2="72392" y2="66061"/>
                        <a14:backgroundMark x1="66667" y1="66061" x2="66667" y2="66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20" t="41534" r="20222" b="25106"/>
          <a:stretch/>
        </p:blipFill>
        <p:spPr>
          <a:xfrm>
            <a:off x="182879" y="5384217"/>
            <a:ext cx="1676400" cy="1259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7E0569-4434-431A-94A4-90E950BD63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3478" y="1916369"/>
            <a:ext cx="4950068" cy="37125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F0EAEE-EA70-4ED2-8E76-BBCDDA1D25A2}"/>
              </a:ext>
            </a:extLst>
          </p:cNvPr>
          <p:cNvSpPr txBox="1"/>
          <p:nvPr/>
        </p:nvSpPr>
        <p:spPr>
          <a:xfrm>
            <a:off x="182879" y="1217875"/>
            <a:ext cx="59365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Bell Intercooler w/ cooling fan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Efficiently cools compressed air from turbo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Turbocharger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Increase power output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Reduce emissions by leaning fuel/air mixture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Increase fuel economy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78659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7500</TotalTime>
  <Words>376</Words>
  <Application>Microsoft Office PowerPoint</Application>
  <PresentationFormat>Widescreen</PresentationFormat>
  <Paragraphs>94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Magneto</vt:lpstr>
      <vt:lpstr>Wingdings</vt:lpstr>
      <vt:lpstr>Office Theme</vt:lpstr>
      <vt:lpstr>Clarkson Winter  Knights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Schneider</dc:creator>
  <cp:lastModifiedBy>Austin Donhauser</cp:lastModifiedBy>
  <cp:revision>68</cp:revision>
  <dcterms:created xsi:type="dcterms:W3CDTF">2017-03-02T05:07:04Z</dcterms:created>
  <dcterms:modified xsi:type="dcterms:W3CDTF">2018-03-07T14:26:42Z</dcterms:modified>
</cp:coreProperties>
</file>