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6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865DAF5-081D-4BB8-98F1-267D9418E01E}">
  <a:tblStyle styleId="{1865DAF5-081D-4BB8-98F1-267D9418E01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42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1670202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Shape 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7792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823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8282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0653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2442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4288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574658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6913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6507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7569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5831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1375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7125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Trebuchet MS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ctr" rtl="0">
              <a:spcBef>
                <a:spcPts val="480"/>
              </a:spcBef>
              <a:spcAft>
                <a:spcPts val="0"/>
              </a:spcAft>
              <a:buClr>
                <a:srgbClr val="FF6633"/>
              </a:buClr>
              <a:buSzPts val="1400"/>
              <a:buFont typeface="Times"/>
              <a:buNone/>
              <a:defRPr sz="24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ctr" rtl="0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Georgia"/>
              <a:buNone/>
              <a:defRPr sz="2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2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2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2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2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2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685800" y="2438400"/>
            <a:ext cx="38100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7185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71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Clr>
                <a:srgbClr val="ECD63F"/>
              </a:buClr>
              <a:buSzPts val="1400"/>
              <a:buFont typeface="Trebuchet MS"/>
              <a:buNone/>
              <a:defRPr sz="1800" b="0" i="1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2"/>
          </p:nvPr>
        </p:nvSpPr>
        <p:spPr>
          <a:xfrm>
            <a:off x="4648200" y="2438400"/>
            <a:ext cx="38100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7185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71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Clr>
                <a:srgbClr val="ECD63F"/>
              </a:buClr>
              <a:buSzPts val="1400"/>
              <a:buFont typeface="Trebuchet MS"/>
              <a:buNone/>
              <a:defRPr sz="1800" b="0" i="1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457200" y="2057400"/>
            <a:ext cx="4040188" cy="438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Trebuchet MS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FF6633"/>
              </a:buClr>
              <a:buSzPts val="1400"/>
              <a:buFont typeface="Times"/>
              <a:buNone/>
              <a:defRPr sz="20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Georgia"/>
              <a:buNone/>
              <a:defRPr sz="18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Times"/>
              <a:buNone/>
              <a:defRPr sz="16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16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16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16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16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16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457200" y="2590800"/>
            <a:ext cx="4040188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25119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52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ECD63F"/>
              </a:buClr>
              <a:buSzPts val="1400"/>
              <a:buFont typeface="Trebuchet MS"/>
              <a:buNone/>
              <a:defRPr sz="1600" b="0" i="1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3"/>
          </p:nvPr>
        </p:nvSpPr>
        <p:spPr>
          <a:xfrm>
            <a:off x="4648200" y="2057400"/>
            <a:ext cx="4041775" cy="438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Trebuchet MS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FF6633"/>
              </a:buClr>
              <a:buSzPts val="1400"/>
              <a:buFont typeface="Times"/>
              <a:buNone/>
              <a:defRPr sz="20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Georgia"/>
              <a:buNone/>
              <a:defRPr sz="18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Times"/>
              <a:buNone/>
              <a:defRPr sz="16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16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16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16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16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16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4"/>
          </p:nvPr>
        </p:nvSpPr>
        <p:spPr>
          <a:xfrm>
            <a:off x="4648200" y="2590800"/>
            <a:ext cx="4041775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25119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52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ECD63F"/>
              </a:buClr>
              <a:buSzPts val="1400"/>
              <a:buFont typeface="Georgia"/>
              <a:buNone/>
              <a:defRPr sz="1600" b="0" i="1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85800" y="1143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85800" y="2514600"/>
            <a:ext cx="77724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Times"/>
              <a:buChar char="•"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rebuchet MS"/>
              <a:buChar char="•"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92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Times"/>
              <a:buChar char="•"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1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hape 30"/>
          <p:cNvCxnSpPr/>
          <p:nvPr/>
        </p:nvCxnSpPr>
        <p:spPr>
          <a:xfrm>
            <a:off x="762000" y="3733800"/>
            <a:ext cx="7772400" cy="158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722313" y="3743325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722313" y="2243138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Trebuchet MS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FF6633"/>
              </a:buClr>
              <a:buSzPts val="1400"/>
              <a:buFont typeface="Times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Georgia"/>
              <a:buNone/>
              <a:defRPr sz="1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14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14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14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14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14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1066800"/>
            <a:ext cx="3008313" cy="1295400"/>
          </a:xfrm>
          <a:prstGeom prst="rect">
            <a:avLst/>
          </a:prstGeom>
          <a:solidFill>
            <a:srgbClr val="E59C00"/>
          </a:solidFill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3575050" y="1066801"/>
            <a:ext cx="511175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64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7084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24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92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ECD63F"/>
              </a:buClr>
              <a:buSzPts val="1400"/>
              <a:buFont typeface="Trebuchet MS"/>
              <a:buNone/>
              <a:defRPr sz="2000" b="0" i="1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57200" y="2514600"/>
            <a:ext cx="3008313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FF6633"/>
              </a:buClr>
              <a:buSzPts val="1400"/>
              <a:buFont typeface="Times"/>
              <a:buNone/>
              <a:defRPr sz="12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Georgia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Times"/>
              <a:buNone/>
              <a:defRPr sz="9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9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9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9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9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9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1828800" y="4572000"/>
            <a:ext cx="53340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pic" idx="2"/>
          </p:nvPr>
        </p:nvSpPr>
        <p:spPr>
          <a:xfrm>
            <a:off x="1828800" y="1143000"/>
            <a:ext cx="5334000" cy="34290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Georgia"/>
              <a:buNone/>
              <a:defRPr sz="32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rgbClr val="FF6633"/>
              </a:buClr>
              <a:buSzPts val="1400"/>
              <a:buFont typeface="Times"/>
              <a:buNone/>
              <a:defRPr sz="2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Georgia"/>
              <a:buNone/>
              <a:defRPr sz="24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2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2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2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2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2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1828800" y="5138738"/>
            <a:ext cx="53340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spcBef>
                <a:spcPts val="28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FF6633"/>
              </a:buClr>
              <a:buSzPts val="1400"/>
              <a:buFont typeface="Times"/>
              <a:buNone/>
              <a:defRPr sz="12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Georgia"/>
              <a:buNone/>
              <a:defRPr sz="1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Times"/>
              <a:buNone/>
              <a:defRPr sz="9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9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9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9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9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Georgia"/>
              <a:buNone/>
              <a:defRPr sz="9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 descr="blue_seal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/>
          <p:nvPr/>
        </p:nvSpPr>
        <p:spPr>
          <a:xfrm>
            <a:off x="152400" y="1066800"/>
            <a:ext cx="9144000" cy="5410200"/>
          </a:xfrm>
          <a:prstGeom prst="rect">
            <a:avLst/>
          </a:prstGeom>
          <a:blipFill rotWithShape="1">
            <a:blip r:embed="rId11">
              <a:alphaModFix amt="15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University at Buffalo </a:t>
            </a:r>
            <a:br>
              <a:rPr lang="en-US" sz="36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n-US" sz="36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SAE Clean Snowmobile Team</a:t>
            </a:r>
            <a:endParaRPr sz="36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6" name="Shape 46"/>
          <p:cNvSpPr txBox="1">
            <a:spLocks noGrp="1"/>
          </p:cNvSpPr>
          <p:nvPr>
            <p:ph type="subTitle" idx="1"/>
          </p:nvPr>
        </p:nvSpPr>
        <p:spPr>
          <a:xfrm>
            <a:off x="54591" y="5116773"/>
            <a:ext cx="4495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Font typeface="Trebuchet MS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Presented By</a:t>
            </a:r>
            <a:endParaRPr/>
          </a:p>
          <a:p>
            <a:pPr marL="0" marR="0" lvl="0" indent="0" rtl="0">
              <a:spcBef>
                <a:spcPts val="360"/>
              </a:spcBef>
              <a:spcAft>
                <a:spcPts val="0"/>
              </a:spcAft>
              <a:buClr>
                <a:srgbClr val="FF6600"/>
              </a:buClr>
              <a:buFont typeface="Trebuchet MS"/>
              <a:buNone/>
            </a:pPr>
            <a:r>
              <a:rPr lang="en-US" sz="1800" b="1"/>
              <a:t>Austin Keppler</a:t>
            </a:r>
            <a:endParaRPr sz="1800" b="1"/>
          </a:p>
          <a:p>
            <a:pPr marL="0" marR="0" lvl="0" indent="0" rtl="0">
              <a:spcBef>
                <a:spcPts val="360"/>
              </a:spcBef>
              <a:spcAft>
                <a:spcPts val="0"/>
              </a:spcAft>
              <a:buClr>
                <a:srgbClr val="FF6600"/>
              </a:buClr>
              <a:buFont typeface="Trebuchet MS"/>
              <a:buNone/>
            </a:pPr>
            <a:r>
              <a:rPr lang="en-US" sz="1800" b="1"/>
              <a:t>Ethan Schonhaut</a:t>
            </a:r>
            <a:endParaRPr sz="1800" b="1"/>
          </a:p>
        </p:txBody>
      </p:sp>
      <p:sp>
        <p:nvSpPr>
          <p:cNvPr id="47" name="Shape 47"/>
          <p:cNvSpPr txBox="1"/>
          <p:nvPr/>
        </p:nvSpPr>
        <p:spPr>
          <a:xfrm>
            <a:off x="4572000" y="5113361"/>
            <a:ext cx="4495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Font typeface="Trebuchet MS"/>
              <a:buNone/>
            </a:pPr>
            <a:endParaRPr sz="18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Font typeface="Trebuchet MS"/>
              <a:buNone/>
            </a:pPr>
            <a:endParaRPr sz="18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8" name="Shape 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3849" y="2120387"/>
            <a:ext cx="3936299" cy="2617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Suspension</a:t>
            </a:r>
            <a:r>
              <a:rPr lang="en-US" b="1"/>
              <a:t>, Track, and Steering</a:t>
            </a:r>
            <a:endParaRPr sz="36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457200" y="2057400"/>
            <a:ext cx="4191000" cy="438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Font typeface="Trebuchet MS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Design and Implementation</a:t>
            </a:r>
            <a:endParaRPr sz="24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4" name="Shape 124"/>
          <p:cNvSpPr txBox="1">
            <a:spLocks noGrp="1"/>
          </p:cNvSpPr>
          <p:nvPr>
            <p:ph type="body" idx="2"/>
          </p:nvPr>
        </p:nvSpPr>
        <p:spPr>
          <a:xfrm>
            <a:off x="457200" y="2057400"/>
            <a:ext cx="40401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Curve Industries XS Skis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Char char="•"/>
            </a:pPr>
            <a:r>
              <a:rPr lang="en-US"/>
              <a:t>Woody’s studs for increased traction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Improved </a:t>
            </a:r>
            <a:r>
              <a:rPr lang="en-US"/>
              <a:t>handling over stock utility skis and track</a:t>
            </a:r>
            <a:endParaRPr/>
          </a:p>
          <a:p>
            <a: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5" name="Shape 125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486400" y="1905000"/>
            <a:ext cx="2286000" cy="4646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685800" y="1143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Sled Overview</a:t>
            </a:r>
            <a:endParaRPr sz="36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1905000"/>
            <a:ext cx="7772400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Char char="•"/>
            </a:pPr>
            <a:r>
              <a:rPr lang="en-US"/>
              <a:t>L</a:t>
            </a:r>
            <a:r>
              <a:rPr lang="en-US"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ow HC, CO </a:t>
            </a:r>
            <a:r>
              <a:rPr lang="en-US"/>
              <a:t>e</a:t>
            </a:r>
            <a:r>
              <a:rPr lang="en-US"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missions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Quiet </a:t>
            </a:r>
            <a:r>
              <a:rPr lang="en-US"/>
              <a:t>o</a:t>
            </a:r>
            <a:r>
              <a:rPr lang="en-US"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peration</a:t>
            </a:r>
            <a:endParaRPr sz="2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Durable and </a:t>
            </a:r>
            <a:r>
              <a:rPr lang="en-US"/>
              <a:t>s</a:t>
            </a:r>
            <a:r>
              <a:rPr lang="en-US"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imple </a:t>
            </a:r>
            <a:r>
              <a:rPr lang="en-US"/>
              <a:t>d</a:t>
            </a:r>
            <a:r>
              <a:rPr lang="en-US"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esign (</a:t>
            </a:r>
            <a:r>
              <a:rPr lang="en-US"/>
              <a:t>cheap to manufacture)</a:t>
            </a:r>
            <a:endParaRPr/>
          </a:p>
        </p:txBody>
      </p:sp>
      <p:pic>
        <p:nvPicPr>
          <p:cNvPr id="132" name="Shape 132" descr="DSC_031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4275" y="3855876"/>
            <a:ext cx="3754375" cy="2496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 descr="DSC_031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301" y="3855882"/>
            <a:ext cx="3754375" cy="2496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hape 1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1778" y="3480838"/>
            <a:ext cx="1943400" cy="115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88724" y="654000"/>
            <a:ext cx="1462200" cy="14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0113" y="2586709"/>
            <a:ext cx="2066700" cy="77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4140" y="4755975"/>
            <a:ext cx="2877484" cy="79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47250" y="2243812"/>
            <a:ext cx="3545146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07760" y="3524300"/>
            <a:ext cx="4416791" cy="20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5584578"/>
            <a:ext cx="9143998" cy="1111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 rotWithShape="1">
          <a:blip r:embed="rId10">
            <a:alphaModFix/>
          </a:blip>
          <a:srcRect l="8273" t="19842" r="8240" b="16005"/>
          <a:stretch/>
        </p:blipFill>
        <p:spPr>
          <a:xfrm>
            <a:off x="1017313" y="654025"/>
            <a:ext cx="3716083" cy="16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762000" y="2133600"/>
            <a:ext cx="77724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Questions?</a:t>
            </a:r>
            <a:br>
              <a:rPr lang="en-US" sz="36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n-US" sz="36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/>
            </a:r>
            <a:br>
              <a:rPr lang="en-US" sz="36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n-US" sz="36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/>
            </a:r>
            <a:br>
              <a:rPr lang="en-US" sz="36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n-US" sz="36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/>
            </a:r>
            <a:br>
              <a:rPr lang="en-US" sz="36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n-US" sz="36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Thank you for your time!</a:t>
            </a:r>
            <a:endParaRPr sz="36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645072" y="914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Design Considerations</a:t>
            </a:r>
            <a:endParaRPr sz="36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342900" y="3829050"/>
            <a:ext cx="2971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Environment</a:t>
            </a:r>
            <a:endParaRPr/>
          </a:p>
          <a:p>
            <a:pPr marL="457200" marR="0" lvl="0" indent="-457200" algn="l" rtl="0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Decreased Emissions</a:t>
            </a:r>
            <a:endParaRPr/>
          </a:p>
          <a:p>
            <a:pPr marL="457200" marR="0" lvl="0" indent="-457200" algn="l" rtl="0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Quieter Operation</a:t>
            </a:r>
            <a:endParaRPr/>
          </a:p>
          <a:p>
            <a:pPr marL="457200" marR="0" lvl="0" indent="-457200" algn="l" rtl="0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Lowered Fuel Consumption</a:t>
            </a:r>
            <a:endParaRPr/>
          </a:p>
          <a:p>
            <a:pPr marL="457200" marR="0" lvl="0" indent="-330200" algn="l" rtl="0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body" idx="2"/>
          </p:nvPr>
        </p:nvSpPr>
        <p:spPr>
          <a:xfrm>
            <a:off x="6210300" y="3810000"/>
            <a:ext cx="2590800" cy="25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Manufacturer</a:t>
            </a:r>
            <a:endParaRPr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Low Cost/High Product Quality</a:t>
            </a:r>
            <a:endParaRPr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System Simplicity</a:t>
            </a:r>
            <a:endParaRPr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Increased Durability</a:t>
            </a:r>
            <a:endParaRPr/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6" name="Shape 56"/>
          <p:cNvSpPr txBox="1"/>
          <p:nvPr/>
        </p:nvSpPr>
        <p:spPr>
          <a:xfrm>
            <a:off x="3467100" y="3810000"/>
            <a:ext cx="2590800" cy="26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Operator</a:t>
            </a:r>
            <a:endParaRPr/>
          </a:p>
          <a:p>
            <a:pPr marL="457200" marR="0" lvl="0" indent="-457200" algn="l" rtl="0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Extended Operation Period</a:t>
            </a:r>
            <a:endParaRPr/>
          </a:p>
          <a:p>
            <a:pPr marL="457200" marR="0" lvl="0" indent="-457200" algn="l" rtl="0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Increased Towing Capacity</a:t>
            </a:r>
            <a:endParaRPr/>
          </a:p>
          <a:p>
            <a:pPr marL="457200" marR="0" lvl="0" indent="-457200" algn="l" rtl="0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Extended Fuel Range</a:t>
            </a:r>
            <a:endParaRPr/>
          </a:p>
          <a:p>
            <a:pPr marL="457200" marR="0" lvl="0" indent="-330200" algn="l" rtl="0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638" y="1928150"/>
            <a:ext cx="2475000" cy="18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8700" y="1909275"/>
            <a:ext cx="2955650" cy="186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Shape 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00726" y="1909287"/>
            <a:ext cx="3061875" cy="186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609600" y="1066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Engine/Chassis Selection</a:t>
            </a:r>
            <a:endParaRPr sz="36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2057400"/>
            <a:ext cx="43335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Char char="•"/>
            </a:pPr>
            <a:r>
              <a:rPr lang="en-US" sz="2400"/>
              <a:t>Bearcat 3000 Lt/Kymco 700cc 4-Stroke</a:t>
            </a:r>
            <a:endParaRPr sz="240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Char char="•"/>
            </a:pPr>
            <a:r>
              <a:rPr lang="en-US" sz="2400"/>
              <a:t>Small Displacement/Low Emission/High power</a:t>
            </a:r>
            <a:endParaRPr/>
          </a:p>
          <a:p>
            <a:pPr marL="457200" marR="0" lvl="0" indent="-457200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Low BSFC</a:t>
            </a:r>
            <a:endParaRPr/>
          </a:p>
          <a:p>
            <a:pPr marL="457200" marR="0" lvl="0" indent="-457200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Engine Longevity and Reliability</a:t>
            </a:r>
            <a:endParaRPr/>
          </a:p>
          <a:p>
            <a:pPr marL="457200" marR="0" lvl="0" indent="-457200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Low WOT Exhaust Noise</a:t>
            </a:r>
            <a:endParaRPr sz="2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457200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Char char="•"/>
            </a:pPr>
            <a:r>
              <a:rPr lang="en-US" sz="2400"/>
              <a:t>Low Cost</a:t>
            </a:r>
            <a:endParaRPr sz="2400"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876790" y="4505000"/>
            <a:ext cx="42672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/>
              <a:t>Kymco 700 4-Stroke</a:t>
            </a:r>
            <a:endParaRPr sz="20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Arial"/>
              <a:buChar char="•"/>
            </a:pPr>
            <a:r>
              <a:rPr lang="en-US" sz="2000"/>
              <a:t>2 cylinder</a:t>
            </a:r>
            <a:r>
              <a:rPr lang="en-US"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Fuel Injection System</a:t>
            </a:r>
            <a:endParaRPr sz="2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8" name="Shape 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3375" y="2361500"/>
            <a:ext cx="1807150" cy="213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609600" y="1066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Engine Output</a:t>
            </a:r>
            <a:endParaRPr sz="36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863" y="2080350"/>
            <a:ext cx="5776274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/>
          <p:nvPr/>
        </p:nvSpPr>
        <p:spPr>
          <a:xfrm>
            <a:off x="1328150" y="1581600"/>
            <a:ext cx="52977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Arctic Cat AVL Dyno Emissions 2017</a:t>
            </a:r>
            <a:endParaRPr/>
          </a:p>
        </p:txBody>
      </p:sp>
      <p:graphicFrame>
        <p:nvGraphicFramePr>
          <p:cNvPr id="76" name="Shape 76"/>
          <p:cNvGraphicFramePr/>
          <p:nvPr/>
        </p:nvGraphicFramePr>
        <p:xfrm>
          <a:off x="6865125" y="2962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{1865DAF5-081D-4BB8-98F1-267D9418E01E}</a:tableStyleId>
              </a:tblPr>
              <a:tblGrid>
                <a:gridCol w="2278875"/>
              </a:tblGrid>
              <a:tr h="53165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400">
                          <a:solidFill>
                            <a:schemeClr val="lt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Power: 47 hp</a:t>
                      </a:r>
                      <a:endParaRPr sz="2400">
                        <a:solidFill>
                          <a:schemeClr val="lt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</a:tr>
              <a:tr h="884875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400">
                          <a:solidFill>
                            <a:schemeClr val="lt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Torque: 74 ft*lbs</a:t>
                      </a:r>
                      <a:endParaRPr b="1"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Engine Control</a:t>
            </a:r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2438400"/>
            <a:ext cx="3810000" cy="35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rtl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Char char="•"/>
            </a:pPr>
            <a:r>
              <a:rPr lang="en-US" sz="2400"/>
              <a:t>Replaced a piggy back system with MoTeC M130 ECU</a:t>
            </a:r>
            <a:endParaRPr sz="24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457200" rtl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Char char="•"/>
            </a:pPr>
            <a:r>
              <a:rPr lang="en-US" sz="2400"/>
              <a:t>Complete control over engine parameters</a:t>
            </a:r>
            <a:endParaRPr sz="2400"/>
          </a:p>
        </p:txBody>
      </p:sp>
      <p:pic>
        <p:nvPicPr>
          <p:cNvPr id="84" name="Shape 84"/>
          <p:cNvPicPr preferRelativeResize="0"/>
          <p:nvPr/>
        </p:nvPicPr>
        <p:blipFill rotWithShape="1">
          <a:blip r:embed="rId3">
            <a:alphaModFix/>
          </a:blip>
          <a:srcRect l="10895" t="3156" r="5548" b="-9449"/>
          <a:stretch/>
        </p:blipFill>
        <p:spPr>
          <a:xfrm>
            <a:off x="5109025" y="1630675"/>
            <a:ext cx="3078574" cy="4770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Sensors</a:t>
            </a:r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2077450"/>
            <a:ext cx="3810000" cy="35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rtl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Char char="•"/>
            </a:pPr>
            <a:r>
              <a:rPr lang="en-US" sz="2400"/>
              <a:t>Bosch LSU4.9 wideband O2 sensor</a:t>
            </a:r>
            <a:endParaRPr sz="2400"/>
          </a:p>
          <a:p>
            <a:pPr marL="457200" lvl="0" indent="-457200" rtl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Char char="•"/>
            </a:pPr>
            <a:r>
              <a:rPr lang="en-US" sz="2400"/>
              <a:t>GM flex fuel sensor</a:t>
            </a:r>
            <a:endParaRPr sz="2400"/>
          </a:p>
          <a:p>
            <a:pPr marL="457200" lvl="0" indent="-457200" rtl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Char char="•"/>
            </a:pPr>
            <a:r>
              <a:rPr lang="en-US" sz="2400"/>
              <a:t>Upgraded to a 2 bar MAP sensor</a:t>
            </a:r>
            <a:endParaRPr sz="24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4050" y="4491025"/>
            <a:ext cx="2030076" cy="203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5950" y="1962025"/>
            <a:ext cx="2882241" cy="216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5063" y="4911363"/>
            <a:ext cx="2143125" cy="160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Tuning</a:t>
            </a:r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2031300"/>
            <a:ext cx="6969300" cy="35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rtl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Char char="•"/>
            </a:pPr>
            <a:r>
              <a:rPr lang="en-US"/>
              <a:t>Tuned to be sure engine was running close to stoichiometric (14.8 - 15.1) during operating conditions</a:t>
            </a:r>
            <a:endParaRPr/>
          </a:p>
          <a:p>
            <a:pPr marL="914400" lvl="1" indent="-350519" rtl="0">
              <a:spcBef>
                <a:spcPts val="0"/>
              </a:spcBef>
              <a:spcAft>
                <a:spcPts val="0"/>
              </a:spcAft>
              <a:buSzPts val="1920"/>
              <a:buChar char="○"/>
            </a:pPr>
            <a:r>
              <a:rPr lang="en-US"/>
              <a:t>Bosch LSU4.9 Wideband O2 sensor and gauge</a:t>
            </a:r>
            <a:endParaRPr/>
          </a:p>
          <a:p>
            <a:pPr marL="457200" lvl="0" indent="-457200" rtl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Char char="•"/>
            </a:pPr>
            <a:r>
              <a:rPr lang="en-US"/>
              <a:t>Tuned to add more fuel during cold start and idle (12.5 - 13.2)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Turbo</a:t>
            </a:r>
            <a:r>
              <a:rPr lang="en-US" sz="36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System</a:t>
            </a:r>
            <a:endParaRPr sz="36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381000" y="1741489"/>
            <a:ext cx="4268788" cy="54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Font typeface="Trebuchet MS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Design and Implementation</a:t>
            </a:r>
            <a:endParaRPr sz="24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8" name="Shape 108"/>
          <p:cNvSpPr txBox="1">
            <a:spLocks noGrp="1"/>
          </p:cNvSpPr>
          <p:nvPr>
            <p:ph type="body" idx="2"/>
          </p:nvPr>
        </p:nvSpPr>
        <p:spPr>
          <a:xfrm>
            <a:off x="283425" y="2360825"/>
            <a:ext cx="43665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Char char="•"/>
            </a:pPr>
            <a:r>
              <a:rPr lang="en-US"/>
              <a:t>BorgWarner KP35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Char char="•"/>
            </a:pPr>
            <a:r>
              <a:rPr lang="en-US"/>
              <a:t>Precision Turbo 38mm external wastegate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Char char="•"/>
            </a:pPr>
            <a:r>
              <a:rPr lang="en-US"/>
              <a:t>Custom log manifold to fit space constraints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Char char="•"/>
            </a:pPr>
            <a:r>
              <a:rPr lang="en-US"/>
              <a:t>Cold air intercooler intake with heat exchanger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Char char="•"/>
            </a:pPr>
            <a:r>
              <a:rPr lang="en-US"/>
              <a:t>TurboSmart blow off valve</a:t>
            </a:r>
            <a:endParaRPr/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>
            <a:alphaModFix/>
          </a:blip>
          <a:srcRect t="18433" r="11488" b="2857"/>
          <a:stretch/>
        </p:blipFill>
        <p:spPr>
          <a:xfrm>
            <a:off x="5142250" y="1741500"/>
            <a:ext cx="3544551" cy="4202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457200" y="990599"/>
            <a:ext cx="8229600" cy="10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Exhaust System</a:t>
            </a:r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457200" y="2057400"/>
            <a:ext cx="4040100" cy="31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/>
              <a:t>Modular exhaust system</a:t>
            </a:r>
            <a:endParaRPr/>
          </a:p>
          <a:p>
            <a:pPr marL="457200" lvl="0" indent="-45720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/>
              <a:t>Flowmaster catalytic converter</a:t>
            </a:r>
            <a:endParaRPr/>
          </a:p>
          <a:p>
            <a:pPr marL="457200" lvl="0" indent="-45720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/>
              <a:t>Dynomax Performance muffler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7" name="Shape 117"/>
          <p:cNvPicPr preferRelativeResize="0"/>
          <p:nvPr/>
        </p:nvPicPr>
        <p:blipFill rotWithShape="1">
          <a:blip r:embed="rId3">
            <a:alphaModFix/>
          </a:blip>
          <a:srcRect t="7641" b="12262"/>
          <a:stretch/>
        </p:blipFill>
        <p:spPr>
          <a:xfrm>
            <a:off x="4726050" y="1560300"/>
            <a:ext cx="3960748" cy="4230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</Words>
  <Application>Microsoft Office PowerPoint</Application>
  <PresentationFormat>On-screen Show (4:3)</PresentationFormat>
  <Paragraphs>71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Georgia</vt:lpstr>
      <vt:lpstr>Times</vt:lpstr>
      <vt:lpstr>Trebuchet MS</vt:lpstr>
      <vt:lpstr>Office Theme</vt:lpstr>
      <vt:lpstr>University at Buffalo  SAE Clean Snowmobile Team</vt:lpstr>
      <vt:lpstr>Design Considerations</vt:lpstr>
      <vt:lpstr>Engine/Chassis Selection</vt:lpstr>
      <vt:lpstr>Engine Output</vt:lpstr>
      <vt:lpstr>Engine Control</vt:lpstr>
      <vt:lpstr>Sensors</vt:lpstr>
      <vt:lpstr>Tuning</vt:lpstr>
      <vt:lpstr>Turbo System</vt:lpstr>
      <vt:lpstr>Exhaust System</vt:lpstr>
      <vt:lpstr>Suspension, Track, and Steering</vt:lpstr>
      <vt:lpstr>Sled Overview</vt:lpstr>
      <vt:lpstr>PowerPoint Presentation</vt:lpstr>
      <vt:lpstr>Questions?    Thank you for your time!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at Buffalo  SAE Clean Snowmobile Team</dc:title>
  <cp:lastModifiedBy>wshapton</cp:lastModifiedBy>
  <cp:revision>1</cp:revision>
  <dcterms:modified xsi:type="dcterms:W3CDTF">2018-03-08T14:25:03Z</dcterms:modified>
</cp:coreProperties>
</file>