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59" r:id="rId4"/>
    <p:sldId id="284" r:id="rId5"/>
    <p:sldId id="283" r:id="rId6"/>
    <p:sldId id="273" r:id="rId7"/>
    <p:sldId id="285" r:id="rId8"/>
    <p:sldId id="274" r:id="rId9"/>
    <p:sldId id="271" r:id="rId10"/>
    <p:sldId id="267" r:id="rId11"/>
    <p:sldId id="269" r:id="rId12"/>
    <p:sldId id="268" r:id="rId13"/>
    <p:sldId id="281" r:id="rId14"/>
    <p:sldId id="282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59C00"/>
    <a:srgbClr val="D5C139"/>
    <a:srgbClr val="ECD63F"/>
    <a:srgbClr val="CCCC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59" d="100"/>
          <a:sy n="59" d="100"/>
        </p:scale>
        <p:origin x="71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5C553-A72E-E34D-BE30-CEDA06F32854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D6E21-385B-0348-92B0-C2A551C8A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80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B0273-FE6F-B146-8BA6-BB8E69FA3773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15FDA-6EE0-4E4A-9AD1-8E5B874E7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1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5FDA-6EE0-4E4A-9AD1-8E5B874E7E8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 userDrawn="1"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429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Tx/>
              <a:defRPr b="0" i="0">
                <a:latin typeface="Trebuchet MS"/>
                <a:cs typeface="Trebuchet MS"/>
              </a:defRPr>
            </a:lvl3pPr>
            <a:lvl4pPr>
              <a:buClrTx/>
              <a:defRPr b="0" i="0">
                <a:latin typeface="Trebuchet MS"/>
                <a:cs typeface="Trebuchet MS"/>
              </a:defRPr>
            </a:lvl4pPr>
            <a:lvl5pPr>
              <a:defRPr b="0" i="1"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90800"/>
            <a:ext cx="4040188" cy="3124200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6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600" b="0" i="1"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57400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590800"/>
            <a:ext cx="4041775" cy="3124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buClrTx/>
              <a:buFont typeface="Arial"/>
              <a:buChar char="•"/>
              <a:defRPr sz="2000"/>
            </a:lvl2pPr>
            <a:lvl3pPr>
              <a:buClrTx/>
              <a:buFont typeface="Arial"/>
              <a:buChar char="•"/>
              <a:defRPr sz="1800"/>
            </a:lvl3pPr>
            <a:lvl4pPr>
              <a:buClrTx/>
              <a:buFont typeface="Arial"/>
              <a:buChar char="•"/>
              <a:defRPr sz="1600"/>
            </a:lvl4pPr>
            <a:lvl5pPr>
              <a:buClr>
                <a:srgbClr val="ECD63F"/>
              </a:buClr>
              <a:buFontTx/>
              <a:buNone/>
              <a:defRPr sz="1600" i="1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0" i="0">
                <a:latin typeface="Trebuchet MS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_seal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 userDrawn="1"/>
        </p:nvSpPr>
        <p:spPr bwMode="auto">
          <a:xfrm>
            <a:off x="152400" y="1066800"/>
            <a:ext cx="9144000" cy="5410200"/>
          </a:xfrm>
          <a:prstGeom prst="rect">
            <a:avLst/>
          </a:prstGeom>
          <a:blipFill dpi="0" rotWithShape="1">
            <a:blip r:embed="rId11">
              <a:alphaModFix amt="15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7" r:id="rId3"/>
    <p:sldLayoutId id="2147483832" r:id="rId4"/>
    <p:sldLayoutId id="2147483833" r:id="rId5"/>
    <p:sldLayoutId id="2147483834" r:id="rId6"/>
    <p:sldLayoutId id="2147483835" r:id="rId7"/>
    <p:sldLayoutId id="2147483836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en-US" b="1" dirty="0" smtClean="0"/>
              <a:t>University at Buffalo </a:t>
            </a:r>
            <a:br>
              <a:rPr lang="en-US" b="1" dirty="0" smtClean="0"/>
            </a:br>
            <a:r>
              <a:rPr lang="en-US" b="1" dirty="0" smtClean="0"/>
              <a:t>SAE Clean Snowmobile Team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91" y="5116773"/>
            <a:ext cx="4495800" cy="1752600"/>
          </a:xfrm>
        </p:spPr>
        <p:txBody>
          <a:bodyPr/>
          <a:lstStyle/>
          <a:p>
            <a:r>
              <a:rPr lang="en-US" b="1" dirty="0" smtClean="0"/>
              <a:t>Presented By</a:t>
            </a:r>
          </a:p>
          <a:p>
            <a:r>
              <a:rPr lang="en-US" sz="1800" b="1" dirty="0" smtClean="0"/>
              <a:t>Anthony Marchesiello</a:t>
            </a:r>
          </a:p>
          <a:p>
            <a:r>
              <a:rPr lang="en-US" sz="1800" b="1" dirty="0" smtClean="0"/>
              <a:t>Nick Marchesiello</a:t>
            </a:r>
            <a:endParaRPr lang="en-US" sz="18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72000" y="5113361"/>
            <a:ext cx="4495800" cy="1752600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33"/>
              </a:buClr>
              <a:buSzPct val="80000"/>
              <a:buFont typeface="Times" charset="0"/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95000"/>
              <a:buFont typeface="Times" charset="0"/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endParaRPr lang="en-US" sz="1800" b="1" kern="0" dirty="0" smtClean="0"/>
          </a:p>
          <a:p>
            <a:pPr algn="l"/>
            <a:r>
              <a:rPr lang="en-US" sz="1800" b="1" kern="0" dirty="0" smtClean="0"/>
              <a:t>Andrew Kruger		Jeff D’Angelo Casey Amidon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45" y="2057401"/>
            <a:ext cx="4355311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Sled Overview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038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Extremely low HC, CO and NOx Emissions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High Fuel Economy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Adequate Power Output for a Utility Snowmobile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Quiet Operation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Durable and Simple </a:t>
            </a:r>
            <a:r>
              <a:rPr lang="en-US" dirty="0"/>
              <a:t>D</a:t>
            </a:r>
            <a:r>
              <a:rPr lang="en-US" dirty="0" smtClean="0"/>
              <a:t>esign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93" y="4209197"/>
            <a:ext cx="3713536" cy="2469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2" y="4209197"/>
            <a:ext cx="3713818" cy="246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2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Sponsors</a:t>
            </a:r>
            <a:endParaRPr lang="en-US" b="1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43" y="5381700"/>
            <a:ext cx="218146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4658488" cy="43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03" y="853463"/>
            <a:ext cx="1943481" cy="115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89" y="1859861"/>
            <a:ext cx="1617311" cy="160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776" y="3652196"/>
            <a:ext cx="2066601" cy="777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770" t="1468" r="6923"/>
          <a:stretch/>
        </p:blipFill>
        <p:spPr>
          <a:xfrm>
            <a:off x="1215508" y="4511302"/>
            <a:ext cx="1143000" cy="799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8" y="4489193"/>
            <a:ext cx="955552" cy="82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7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133600"/>
            <a:ext cx="7772400" cy="3352800"/>
          </a:xfrm>
        </p:spPr>
        <p:txBody>
          <a:bodyPr/>
          <a:lstStyle/>
          <a:p>
            <a:pPr algn="ctr"/>
            <a:r>
              <a:rPr lang="en-US" b="1" dirty="0" smtClean="0"/>
              <a:t>Questions?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Thank you for your time!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28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Suspension System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191000" cy="438935"/>
          </a:xfrm>
        </p:spPr>
        <p:txBody>
          <a:bodyPr/>
          <a:lstStyle/>
          <a:p>
            <a:r>
              <a:rPr lang="en-US" b="1" dirty="0" smtClean="0"/>
              <a:t>Design and Implementation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Team Fast M10 Rear Suspension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Fox Float II Front Shocks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C&amp;A Pro Skis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Improved handling by load transfer decrease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/>
              <a:t>Testing and Validation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Shock Pressure tuning by slalom and circle testing</a:t>
            </a: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68332"/>
            <a:ext cx="4038600" cy="29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83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18827246"/>
              </p:ext>
            </p:extLst>
          </p:nvPr>
        </p:nvGraphicFramePr>
        <p:xfrm>
          <a:off x="2057400" y="2057400"/>
          <a:ext cx="4572000" cy="4283608"/>
        </p:xfrm>
        <a:graphic>
          <a:graphicData uri="http://schemas.openxmlformats.org/drawingml/2006/table">
            <a:tbl>
              <a:tblPr/>
              <a:tblGrid>
                <a:gridCol w="1510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6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5972">
                <a:tc gridSpan="5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+mn-cs"/>
                        </a:rPr>
                        <a:t>100 ft. Straight Acceleration Data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Lug Height </a:t>
                      </a:r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1" 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1" tow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1.5"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1.5" tow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Trial 1 (sec)</a:t>
                      </a:r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7.23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10.66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5.94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8.34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6.77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10.3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5.8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7.56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3</a:t>
                      </a:r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7.13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11.2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6.69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7.92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4</a:t>
                      </a:r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7.02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10.85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6.12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8.23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5</a:t>
                      </a:r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6.88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9.96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5.84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7.89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</a:t>
                      </a:r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6.8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10.54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6.03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7.95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</a:t>
                      </a:r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7.2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11.12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6.37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8.17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8</a:t>
                      </a:r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7.12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10.79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5.97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8.04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9</a:t>
                      </a:r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7.08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10.23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6.21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8.01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Trial 10 (sec)</a:t>
                      </a:r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6.94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10.41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5.79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7.96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rtl="0" fontAlgn="b"/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1" kern="1200" baseline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b="1" kern="1200" baseline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b="1" kern="1200" baseline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59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Avg. (sec)</a:t>
                      </a:r>
                      <a:endParaRPr lang="en-US" sz="16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7.017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10.606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6.076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8.007</a:t>
                      </a:r>
                    </a:p>
                  </a:txBody>
                  <a:tcPr marL="21981" marR="21981" marT="14654" marB="1465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</p:spPr>
        <p:txBody>
          <a:bodyPr/>
          <a:lstStyle/>
          <a:p>
            <a:r>
              <a:rPr lang="en-US" b="1" dirty="0" smtClean="0"/>
              <a:t>Suspension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182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072" y="914400"/>
            <a:ext cx="7772400" cy="1143000"/>
          </a:xfrm>
        </p:spPr>
        <p:txBody>
          <a:bodyPr/>
          <a:lstStyle/>
          <a:p>
            <a:r>
              <a:rPr lang="en-US" b="1" dirty="0" smtClean="0"/>
              <a:t>Design Considerations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3829050"/>
            <a:ext cx="2971800" cy="2743200"/>
          </a:xfrm>
        </p:spPr>
        <p:txBody>
          <a:bodyPr/>
          <a:lstStyle/>
          <a:p>
            <a:pPr algn="ctr"/>
            <a:r>
              <a:rPr lang="en-US" dirty="0" smtClean="0"/>
              <a:t>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Decreased Emissions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Quieter Operation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Lowered Fuel Consumption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6000" y="3810000"/>
            <a:ext cx="2590800" cy="2575034"/>
          </a:xfrm>
        </p:spPr>
        <p:txBody>
          <a:bodyPr/>
          <a:lstStyle/>
          <a:p>
            <a:r>
              <a:rPr lang="en-US" dirty="0" smtClean="0"/>
              <a:t>Manufacturer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Low Cost/High Product Quality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System Simplicity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Increased Durability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352800" y="3810000"/>
            <a:ext cx="2590800" cy="26223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defRPr sz="28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D63F"/>
              </a:buClr>
              <a:buFontTx/>
              <a:buNone/>
              <a:defRPr sz="18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kern="0" dirty="0" smtClean="0"/>
              <a:t>Operator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Extended Operation Period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Increased Towing Capacity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Extended Fuel Range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81200"/>
            <a:ext cx="24749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7746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981200"/>
            <a:ext cx="265176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7772400" cy="1143000"/>
          </a:xfrm>
        </p:spPr>
        <p:txBody>
          <a:bodyPr/>
          <a:lstStyle/>
          <a:p>
            <a:r>
              <a:rPr lang="en-US" b="1" dirty="0" smtClean="0"/>
              <a:t>Engine Selection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Low HC, CO, and NOx emissions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High Torque </a:t>
            </a:r>
            <a:r>
              <a:rPr lang="en-US" sz="2400" dirty="0"/>
              <a:t>O</a:t>
            </a:r>
            <a:r>
              <a:rPr lang="en-US" sz="2400" dirty="0" smtClean="0"/>
              <a:t>utput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Low BSFC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Engine Longevity and Reliability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Low WOT Exhaust Noise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38465" y="3962400"/>
            <a:ext cx="4267200" cy="3505200"/>
          </a:xfrm>
        </p:spPr>
        <p:txBody>
          <a:bodyPr/>
          <a:lstStyle/>
          <a:p>
            <a:r>
              <a:rPr lang="en-US" sz="2000" b="1" dirty="0" smtClean="0"/>
              <a:t>Mercedes-Benz/Smart OM 660</a:t>
            </a:r>
            <a:endParaRPr lang="en-US" sz="2000" b="1" dirty="0" smtClean="0"/>
          </a:p>
          <a:p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3 Cylinder Liquid Cooled Diesel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Direct </a:t>
            </a:r>
            <a:r>
              <a:rPr lang="en-US" sz="2000" dirty="0" smtClean="0"/>
              <a:t>Fuel Injection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216 </a:t>
            </a:r>
            <a:r>
              <a:rPr lang="en-US" sz="2000" dirty="0" smtClean="0"/>
              <a:t>g/kW-hr BSFC</a:t>
            </a:r>
            <a:endParaRPr lang="en-US" sz="2000" dirty="0"/>
          </a:p>
        </p:txBody>
      </p:sp>
      <p:pic>
        <p:nvPicPr>
          <p:cNvPr id="7" name="image13.jpg" descr="cutcd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05400" y="1371600"/>
            <a:ext cx="2971800" cy="244879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11819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21730626"/>
              </p:ext>
            </p:extLst>
          </p:nvPr>
        </p:nvGraphicFramePr>
        <p:xfrm>
          <a:off x="3581400" y="5274305"/>
          <a:ext cx="2373630" cy="55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7939">
                  <a:extLst>
                    <a:ext uri="{9D8B030D-6E8A-4147-A177-3AD203B41FA5}">
                      <a16:colId xmlns:a16="http://schemas.microsoft.com/office/drawing/2014/main" val="3043020343"/>
                    </a:ext>
                  </a:extLst>
                </a:gridCol>
                <a:gridCol w="1515691">
                  <a:extLst>
                    <a:ext uri="{9D8B030D-6E8A-4147-A177-3AD203B41FA5}">
                      <a16:colId xmlns:a16="http://schemas.microsoft.com/office/drawing/2014/main" val="35572255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Horsepower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54.5 @ 3942 rpm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1647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Torque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84.7 @ 2460 rpm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261681"/>
                  </a:ext>
                </a:extLst>
              </a:tr>
            </a:tbl>
          </a:graphicData>
        </a:graphic>
      </p:graphicFrame>
      <p:pic>
        <p:nvPicPr>
          <p:cNvPr id="5" name="image1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0700" y="1828800"/>
            <a:ext cx="5715000" cy="34455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7772400" cy="1143000"/>
          </a:xfrm>
        </p:spPr>
        <p:txBody>
          <a:bodyPr/>
          <a:lstStyle/>
          <a:p>
            <a:r>
              <a:rPr lang="en-US" b="1" dirty="0" smtClean="0"/>
              <a:t>Engine </a:t>
            </a:r>
            <a:r>
              <a:rPr lang="en-US" b="1" dirty="0" smtClean="0"/>
              <a:t>Output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04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 Adaptation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438400"/>
            <a:ext cx="3581400" cy="3505200"/>
          </a:xfrm>
        </p:spPr>
        <p:txBody>
          <a:bodyPr/>
          <a:lstStyle/>
          <a:p>
            <a:r>
              <a:rPr lang="en-US" dirty="0" smtClean="0"/>
              <a:t>6061 Aluminum Alloy</a:t>
            </a:r>
          </a:p>
          <a:p>
            <a:r>
              <a:rPr lang="en-US" dirty="0" smtClean="0"/>
              <a:t>175 </a:t>
            </a:r>
            <a:r>
              <a:rPr lang="en-US" dirty="0" err="1" smtClean="0"/>
              <a:t>lb</a:t>
            </a:r>
            <a:r>
              <a:rPr lang="en-US" dirty="0" smtClean="0"/>
              <a:t> compressive force</a:t>
            </a:r>
          </a:p>
          <a:p>
            <a:r>
              <a:rPr lang="en-US" dirty="0" err="1" smtClean="0"/>
              <a:t>FoS</a:t>
            </a:r>
            <a:r>
              <a:rPr lang="en-US" dirty="0" smtClean="0"/>
              <a:t> of 9.88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05.png"/>
          <p:cNvPicPr>
            <a:picLocks noChangeAspect="1"/>
          </p:cNvPicPr>
          <p:nvPr/>
        </p:nvPicPr>
        <p:blipFill rotWithShape="1">
          <a:blip r:embed="rId2"/>
          <a:srcRect l="19467" b="16362"/>
          <a:stretch/>
        </p:blipFill>
        <p:spPr>
          <a:xfrm>
            <a:off x="3810000" y="2401111"/>
            <a:ext cx="5105400" cy="296449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0913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Emissions System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81000" y="1741489"/>
            <a:ext cx="4268788" cy="544511"/>
          </a:xfrm>
        </p:spPr>
        <p:txBody>
          <a:bodyPr/>
          <a:lstStyle/>
          <a:p>
            <a:r>
              <a:rPr lang="en-US" b="1" dirty="0" smtClean="0"/>
              <a:t>Design and Implementation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360830"/>
            <a:ext cx="4040188" cy="3124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Emitec</a:t>
            </a:r>
            <a:r>
              <a:rPr lang="en-US" dirty="0" smtClean="0"/>
              <a:t> Diesel Particulate Filter (DPF) - Passive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Emitec</a:t>
            </a:r>
            <a:r>
              <a:rPr lang="en-US" dirty="0" smtClean="0"/>
              <a:t> Diesel Oxidation Catalyst (DOC)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DOC optimized for NO</a:t>
            </a:r>
            <a:r>
              <a:rPr lang="en-US" baseline="-25000" dirty="0" smtClean="0"/>
              <a:t>2</a:t>
            </a:r>
            <a:r>
              <a:rPr lang="en-US" dirty="0" smtClean="0"/>
              <a:t> production, reducing HCs and 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Both filters require higher EGTs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638800" y="2171700"/>
            <a:ext cx="990600" cy="3276600"/>
            <a:chOff x="6400800" y="2209800"/>
            <a:chExt cx="990600" cy="32766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6400800" y="2209800"/>
              <a:ext cx="990600" cy="22098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6426425" y="4419600"/>
              <a:ext cx="964975" cy="10668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 bwMode="auto">
          <a:xfrm flipV="1">
            <a:off x="7162800" y="2286000"/>
            <a:ext cx="0" cy="30480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715000" y="3045767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rPr>
              <a:t>DPF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00" y="4684066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rPr>
              <a:t>DOC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802" y="3209835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rPr>
              <a:t>Exhaust Flow Direction</a:t>
            </a:r>
            <a:endParaRPr lang="en-US" dirty="0">
              <a:solidFill>
                <a:schemeClr val="bg1"/>
              </a:solidFill>
              <a:latin typeface="Trebuchet MS"/>
              <a:ea typeface="ＭＳ Ｐゴシック" pitchFamily="122" charset="-128"/>
              <a:cs typeface="Trebuchet MS"/>
            </a:endParaRPr>
          </a:p>
        </p:txBody>
      </p:sp>
      <p:sp>
        <p:nvSpPr>
          <p:cNvPr id="14" name="Content Placeholder 8"/>
          <p:cNvSpPr>
            <a:spLocks noGrp="1"/>
          </p:cNvSpPr>
          <p:nvPr>
            <p:ph sz="half" idx="2"/>
          </p:nvPr>
        </p:nvSpPr>
        <p:spPr>
          <a:xfrm>
            <a:off x="3917220" y="5562600"/>
            <a:ext cx="5029200" cy="11693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77% Reduction in particulate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90% reduction in HCs and CO</a:t>
            </a:r>
          </a:p>
        </p:txBody>
      </p:sp>
    </p:spTree>
    <p:extLst>
      <p:ext uri="{BB962C8B-B14F-4D97-AF65-F5344CB8AC3E}">
        <p14:creationId xmlns:p14="http://schemas.microsoft.com/office/powerpoint/2010/main" val="16768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09.jpg" descr="DSC_044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0788" y="1600200"/>
            <a:ext cx="6553200" cy="435925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10863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Emissions System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551906" y="1905000"/>
            <a:ext cx="4040188" cy="438935"/>
          </a:xfrm>
        </p:spPr>
        <p:txBody>
          <a:bodyPr/>
          <a:lstStyle/>
          <a:p>
            <a:pPr algn="ctr"/>
            <a:r>
              <a:rPr lang="en-US" b="1" dirty="0" smtClean="0"/>
              <a:t>Testing and Validation</a:t>
            </a:r>
            <a:endParaRPr lang="en-US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88" y="2609611"/>
            <a:ext cx="6248400" cy="39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93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Suspension System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191000" cy="438935"/>
          </a:xfrm>
        </p:spPr>
        <p:txBody>
          <a:bodyPr/>
          <a:lstStyle/>
          <a:p>
            <a:r>
              <a:rPr lang="en-US" b="1" dirty="0" smtClean="0"/>
              <a:t>Design and Implementation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Fox Float II Front Shocks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Curve Industries XS </a:t>
            </a:r>
            <a:r>
              <a:rPr lang="en-US" dirty="0" smtClean="0"/>
              <a:t>Skis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Stud Boy 9” Shaper bars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Improved Towing Capacity Through Increased Traction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905000"/>
            <a:ext cx="2286000" cy="4646343"/>
          </a:xfrm>
        </p:spPr>
      </p:pic>
    </p:spTree>
    <p:extLst>
      <p:ext uri="{BB962C8B-B14F-4D97-AF65-F5344CB8AC3E}">
        <p14:creationId xmlns:p14="http://schemas.microsoft.com/office/powerpoint/2010/main" val="29509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4272</TotalTime>
  <Words>340</Words>
  <Application>Microsoft Office PowerPoint</Application>
  <PresentationFormat>On-screen Show (4:3)</PresentationFormat>
  <Paragraphs>137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MS PGothic</vt:lpstr>
      <vt:lpstr>Arial</vt:lpstr>
      <vt:lpstr>Calibri</vt:lpstr>
      <vt:lpstr>Georgia</vt:lpstr>
      <vt:lpstr>Times</vt:lpstr>
      <vt:lpstr>Times New Roman</vt:lpstr>
      <vt:lpstr>Trebuchet MS</vt:lpstr>
      <vt:lpstr>Office Theme</vt:lpstr>
      <vt:lpstr>University at Buffalo  SAE Clean Snowmobile Team</vt:lpstr>
      <vt:lpstr>Design Considerations</vt:lpstr>
      <vt:lpstr>Engine Selection</vt:lpstr>
      <vt:lpstr>Engine Output</vt:lpstr>
      <vt:lpstr>Engine Adaptation</vt:lpstr>
      <vt:lpstr>Emissions System</vt:lpstr>
      <vt:lpstr>PowerPoint Presentation</vt:lpstr>
      <vt:lpstr>Emissions System</vt:lpstr>
      <vt:lpstr>Suspension System</vt:lpstr>
      <vt:lpstr>Sled Overview</vt:lpstr>
      <vt:lpstr>Sponsors</vt:lpstr>
      <vt:lpstr>Questions?    Thank you for your time!</vt:lpstr>
      <vt:lpstr>Suspension System</vt:lpstr>
      <vt:lpstr>Suspension System</vt:lpstr>
    </vt:vector>
  </TitlesOfParts>
  <Company>SUNY at Buffalo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Creative/News Services</dc:creator>
  <cp:lastModifiedBy>Anthony</cp:lastModifiedBy>
  <cp:revision>94</cp:revision>
  <dcterms:created xsi:type="dcterms:W3CDTF">2011-06-07T20:01:06Z</dcterms:created>
  <dcterms:modified xsi:type="dcterms:W3CDTF">2016-03-09T15:39:00Z</dcterms:modified>
</cp:coreProperties>
</file>