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7" r:id="rId2"/>
    <p:sldId id="258" r:id="rId3"/>
    <p:sldId id="259" r:id="rId4"/>
    <p:sldId id="261" r:id="rId5"/>
    <p:sldId id="262" r:id="rId6"/>
    <p:sldId id="272" r:id="rId7"/>
    <p:sldId id="263" r:id="rId8"/>
    <p:sldId id="271" r:id="rId9"/>
    <p:sldId id="267" r:id="rId10"/>
    <p:sldId id="269" r:id="rId11"/>
    <p:sldId id="268" r:id="rId1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9C00"/>
    <a:srgbClr val="D5C139"/>
    <a:srgbClr val="ECD63F"/>
    <a:srgbClr val="CCCCCC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45C553-A72E-E34D-BE30-CEDA06F32854}" type="datetimeFigureOut">
              <a:rPr lang="en-US" smtClean="0"/>
              <a:pPr/>
              <a:t>3/3/2015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AD6E21-385B-0348-92B0-C2A551C8AA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1800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CB0273-FE6F-B146-8BA6-BB8E69FA3773}" type="datetimeFigureOut">
              <a:rPr lang="en-US" smtClean="0"/>
              <a:pPr/>
              <a:t>3/3/2015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615FDA-6EE0-4E4A-9AD1-8E5B874E7E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14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5FDA-6EE0-4E4A-9AD1-8E5B874E7E8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75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Trebuchet MS"/>
                <a:cs typeface="Trebuchet M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0"/>
          <p:cNvCxnSpPr>
            <a:cxnSpLocks noChangeShapeType="1"/>
          </p:cNvCxnSpPr>
          <p:nvPr userDrawn="1"/>
        </p:nvCxnSpPr>
        <p:spPr bwMode="auto">
          <a:xfrm>
            <a:off x="762000" y="3733800"/>
            <a:ext cx="7772400" cy="1588"/>
          </a:xfrm>
          <a:prstGeom prst="line">
            <a:avLst/>
          </a:prstGeom>
          <a:noFill/>
          <a:ln w="9525">
            <a:solidFill>
              <a:schemeClr val="bg1"/>
            </a:solidFill>
            <a:prstDash val="dot"/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4332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43138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latin typeface="Trebuchet MS"/>
                <a:cs typeface="Trebuchet M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430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514600"/>
            <a:ext cx="7772400" cy="3429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>
              <a:buClrTx/>
              <a:defRPr b="0" i="0">
                <a:latin typeface="Trebuchet MS"/>
                <a:cs typeface="Trebuchet MS"/>
              </a:defRPr>
            </a:lvl3pPr>
            <a:lvl4pPr>
              <a:buClrTx/>
              <a:defRPr b="0" i="0">
                <a:latin typeface="Trebuchet MS"/>
                <a:cs typeface="Trebuchet MS"/>
              </a:defRPr>
            </a:lvl4pPr>
            <a:lvl5pPr>
              <a:defRPr b="0" i="1">
                <a:latin typeface="Trebuchet MS"/>
                <a:cs typeface="Trebuchet M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599"/>
            <a:ext cx="8229600" cy="100647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4040188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90800"/>
            <a:ext cx="4040188" cy="3124200"/>
          </a:xfrm>
          <a:prstGeom prst="rect">
            <a:avLst/>
          </a:prstGeom>
        </p:spPr>
        <p:txBody>
          <a:bodyPr/>
          <a:lstStyle>
            <a:lvl1pPr>
              <a:defRPr sz="24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6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600" b="0" i="1">
                <a:latin typeface="Trebuchet MS"/>
                <a:cs typeface="Trebuchet M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057400"/>
            <a:ext cx="4041775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590800"/>
            <a:ext cx="4041775" cy="31242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buClrTx/>
              <a:buFont typeface="Arial"/>
              <a:buChar char="•"/>
              <a:defRPr sz="2000"/>
            </a:lvl2pPr>
            <a:lvl3pPr>
              <a:buClrTx/>
              <a:buFont typeface="Arial"/>
              <a:buChar char="•"/>
              <a:defRPr sz="1800"/>
            </a:lvl3pPr>
            <a:lvl4pPr>
              <a:buClrTx/>
              <a:buFont typeface="Arial"/>
              <a:buChar char="•"/>
              <a:defRPr sz="1600"/>
            </a:lvl4pPr>
            <a:lvl5pPr>
              <a:buClr>
                <a:srgbClr val="ECD63F"/>
              </a:buClr>
              <a:buFontTx/>
              <a:buNone/>
              <a:defRPr sz="1600" i="1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1295400"/>
          </a:xfrm>
          <a:prstGeom prst="rect">
            <a:avLst/>
          </a:prstGeom>
          <a:solidFill>
            <a:srgbClr val="E59C00"/>
          </a:solidFill>
        </p:spPr>
        <p:txBody>
          <a:bodyPr anchor="b"/>
          <a:lstStyle>
            <a:lvl1pPr algn="l">
              <a:defRPr sz="2000" b="0" i="0">
                <a:latin typeface="Trebuchet MS"/>
                <a:cs typeface="Trebuchet M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1"/>
            <a:ext cx="5111750" cy="49530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buClrTx/>
              <a:buFont typeface="Arial"/>
              <a:buChar char="•"/>
              <a:defRPr sz="28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2000" b="0" i="1">
                <a:latin typeface="Trebuchet MS"/>
                <a:cs typeface="Trebuchet M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14600"/>
            <a:ext cx="3008313" cy="350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572000"/>
            <a:ext cx="5334000" cy="566738"/>
          </a:xfrm>
          <a:prstGeom prst="rect">
            <a:avLst/>
          </a:prstGeom>
        </p:spPr>
        <p:txBody>
          <a:bodyPr anchor="b"/>
          <a:lstStyle>
            <a:lvl1pPr algn="ctr">
              <a:defRPr sz="2000" b="0" i="0"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143000"/>
            <a:ext cx="5334000" cy="3429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138738"/>
            <a:ext cx="5334000" cy="804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_seal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 userDrawn="1"/>
        </p:nvSpPr>
        <p:spPr bwMode="auto">
          <a:xfrm>
            <a:off x="152400" y="1066800"/>
            <a:ext cx="9144000" cy="5410200"/>
          </a:xfrm>
          <a:prstGeom prst="rect">
            <a:avLst/>
          </a:prstGeom>
          <a:blipFill dpi="0" rotWithShape="1">
            <a:blip r:embed="rId11">
              <a:alphaModFix amt="15000"/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7" r:id="rId3"/>
    <p:sldLayoutId id="2147483832" r:id="rId4"/>
    <p:sldLayoutId id="2147483833" r:id="rId5"/>
    <p:sldLayoutId id="2147483834" r:id="rId6"/>
    <p:sldLayoutId id="2147483835" r:id="rId7"/>
    <p:sldLayoutId id="2147483836" r:id="rId8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pitchFamily="122" charset="-128"/>
          <a:cs typeface="ＭＳ Ｐゴシック" pitchFamily="12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defRPr sz="2400">
          <a:solidFill>
            <a:schemeClr val="bg1"/>
          </a:solidFill>
          <a:latin typeface="+mn-lt"/>
          <a:ea typeface="ＭＳ Ｐゴシック" pitchFamily="122" charset="-128"/>
          <a:cs typeface="ＭＳ Ｐゴシック" pitchFamily="12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6633"/>
        </a:buClr>
        <a:buSzPct val="80000"/>
        <a:buFont typeface="Times" charset="0"/>
        <a:buChar char="•"/>
        <a:defRPr sz="2400">
          <a:solidFill>
            <a:schemeClr val="bg1"/>
          </a:solidFill>
          <a:latin typeface="+mn-lt"/>
          <a:ea typeface="ＭＳ Ｐゴシック" pitchFamily="12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SzPct val="95000"/>
        <a:buFont typeface="Times" charset="0"/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/>
          <a:lstStyle/>
          <a:p>
            <a:r>
              <a:rPr lang="en-US" b="1" dirty="0" smtClean="0"/>
              <a:t>University at Buffalo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SAE </a:t>
            </a:r>
            <a:r>
              <a:rPr lang="en-US" b="1" dirty="0" smtClean="0"/>
              <a:t>Clean Snowmobile Team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591" y="5116773"/>
            <a:ext cx="4495800" cy="1752600"/>
          </a:xfrm>
        </p:spPr>
        <p:txBody>
          <a:bodyPr/>
          <a:lstStyle/>
          <a:p>
            <a:r>
              <a:rPr lang="en-US" b="1" dirty="0" smtClean="0"/>
              <a:t>Presented </a:t>
            </a:r>
            <a:r>
              <a:rPr lang="en-US" b="1" dirty="0" smtClean="0"/>
              <a:t>By</a:t>
            </a:r>
          </a:p>
          <a:p>
            <a:r>
              <a:rPr lang="en-US" sz="1800" b="1" dirty="0" smtClean="0"/>
              <a:t>Anthony Marchesiello</a:t>
            </a:r>
          </a:p>
          <a:p>
            <a:r>
              <a:rPr lang="en-US" sz="1800" b="1" dirty="0" smtClean="0"/>
              <a:t>Nick </a:t>
            </a:r>
            <a:r>
              <a:rPr lang="en-US" sz="1800" b="1" dirty="0" err="1" smtClean="0"/>
              <a:t>Lanzano</a:t>
            </a:r>
            <a:endParaRPr lang="en-US" sz="1800" b="1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572000" y="5113361"/>
            <a:ext cx="4495800" cy="1752600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None/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33"/>
              </a:buClr>
              <a:buSzPct val="80000"/>
              <a:buFont typeface="Times" charset="0"/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None/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95000"/>
              <a:buFont typeface="Times" charset="0"/>
              <a:buNone/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None/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None/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None/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None/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None/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r>
              <a:rPr lang="en-US" b="1" kern="0" dirty="0" smtClean="0"/>
              <a:t>Team Members </a:t>
            </a:r>
          </a:p>
          <a:p>
            <a:pPr algn="l"/>
            <a:r>
              <a:rPr lang="en-US" sz="1800" b="1" kern="0" dirty="0" smtClean="0"/>
              <a:t>Nicholas Marchesiello</a:t>
            </a:r>
            <a:r>
              <a:rPr lang="en-US" sz="1800" b="1" kern="0" dirty="0" smtClean="0"/>
              <a:t>	</a:t>
            </a:r>
            <a:r>
              <a:rPr lang="en-US" sz="1800" b="1" kern="0" dirty="0" smtClean="0"/>
              <a:t>Ryan Ball</a:t>
            </a:r>
          </a:p>
          <a:p>
            <a:pPr algn="l"/>
            <a:r>
              <a:rPr lang="en-US" sz="1800" b="1" kern="0" dirty="0" smtClean="0"/>
              <a:t>Andrew Kruger		Steven </a:t>
            </a:r>
            <a:r>
              <a:rPr lang="en-US" sz="1800" b="1" kern="0" dirty="0" err="1" smtClean="0"/>
              <a:t>Widdis</a:t>
            </a:r>
            <a:endParaRPr lang="en-US" sz="1800" b="1" kern="0" dirty="0" smtClean="0"/>
          </a:p>
          <a:p>
            <a:pPr algn="l"/>
            <a:r>
              <a:rPr lang="en-US" sz="1800" b="1" kern="0" dirty="0" smtClean="0"/>
              <a:t>Zachery Willis</a:t>
            </a:r>
            <a:r>
              <a:rPr lang="en-US" sz="1800" b="1" kern="0" dirty="0" smtClean="0"/>
              <a:t>	</a:t>
            </a:r>
            <a:r>
              <a:rPr lang="en-US" sz="1800" b="1" kern="0" dirty="0" smtClean="0"/>
              <a:t>	Alex </a:t>
            </a:r>
            <a:r>
              <a:rPr lang="en-US" sz="1800" b="1" kern="0" dirty="0" err="1" smtClean="0"/>
              <a:t>Demay</a:t>
            </a:r>
            <a:endParaRPr lang="en-US" sz="1800" b="1" kern="0" dirty="0"/>
          </a:p>
          <a:p>
            <a:pPr algn="l"/>
            <a:r>
              <a:rPr lang="en-US" sz="1800" b="1" kern="0" dirty="0" smtClean="0"/>
              <a:t>Jeff D’Angelo</a:t>
            </a:r>
            <a:r>
              <a:rPr lang="en-US" sz="1800" b="1" kern="0" dirty="0" smtClean="0"/>
              <a:t>	</a:t>
            </a:r>
            <a:r>
              <a:rPr lang="en-US" sz="1800" b="1" kern="0" dirty="0" smtClean="0"/>
              <a:t>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057401"/>
            <a:ext cx="4876800" cy="289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2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Sponsors</a:t>
            </a:r>
            <a:endParaRPr lang="en-US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005" y="2967469"/>
            <a:ext cx="1864183" cy="119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37" y="5290852"/>
            <a:ext cx="49149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566" y="1652235"/>
            <a:ext cx="275272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" t="-20785" r="4024"/>
          <a:stretch/>
        </p:blipFill>
        <p:spPr bwMode="auto">
          <a:xfrm>
            <a:off x="291152" y="2209800"/>
            <a:ext cx="3671248" cy="62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886" y="4455566"/>
            <a:ext cx="19335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46" y="3257766"/>
            <a:ext cx="279082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 descr="http://www.designengineering.com/sites/all/themes/dei/header/images/dei_0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175" y="3484016"/>
            <a:ext cx="32194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://www.autometer.com/img/logo0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574" y="1828800"/>
            <a:ext cx="1600200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018" y="5524214"/>
            <a:ext cx="30289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207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133600"/>
            <a:ext cx="7772400" cy="3352800"/>
          </a:xfrm>
        </p:spPr>
        <p:txBody>
          <a:bodyPr/>
          <a:lstStyle/>
          <a:p>
            <a:pPr algn="ctr"/>
            <a:r>
              <a:rPr lang="en-US" b="1" dirty="0" smtClean="0"/>
              <a:t>Questions?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Thank you for your time!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5282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5072" y="914400"/>
            <a:ext cx="7772400" cy="1143000"/>
          </a:xfrm>
        </p:spPr>
        <p:txBody>
          <a:bodyPr/>
          <a:lstStyle/>
          <a:p>
            <a:r>
              <a:rPr lang="en-US" b="1" dirty="0" smtClean="0"/>
              <a:t>Design Considerations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28600" y="3829050"/>
            <a:ext cx="2971800" cy="2743200"/>
          </a:xfrm>
        </p:spPr>
        <p:txBody>
          <a:bodyPr/>
          <a:lstStyle/>
          <a:p>
            <a:pPr algn="ctr"/>
            <a:r>
              <a:rPr lang="en-US" dirty="0" smtClean="0"/>
              <a:t>Environment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Decreased Emissions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Quieter Operation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Lowered Fuel Consumption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096000" y="3810000"/>
            <a:ext cx="2590800" cy="2575034"/>
          </a:xfrm>
        </p:spPr>
        <p:txBody>
          <a:bodyPr/>
          <a:lstStyle/>
          <a:p>
            <a:r>
              <a:rPr lang="en-US" dirty="0" smtClean="0"/>
              <a:t>Manufacturer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Low Cost/High Product Quality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System Simplicity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Increased Durability</a:t>
            </a:r>
            <a:endParaRPr lang="en-US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3352800" y="3810000"/>
            <a:ext cx="2590800" cy="262233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defRPr sz="28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/>
              <a:buChar char="•"/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/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95000"/>
              <a:buFont typeface="Arial"/>
              <a:buChar char="•"/>
              <a:defRPr sz="18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CD63F"/>
              </a:buClr>
              <a:buFontTx/>
              <a:buNone/>
              <a:defRPr sz="1800" b="0" i="1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pPr algn="ctr"/>
            <a:r>
              <a:rPr lang="en-US" kern="0" dirty="0" smtClean="0"/>
              <a:t>Operator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kern="0" dirty="0" smtClean="0"/>
              <a:t>Extended Operation Period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kern="0" dirty="0" smtClean="0"/>
              <a:t>Increased Towing Capacity</a:t>
            </a:r>
            <a:endParaRPr lang="en-US" sz="2000" kern="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kern="0" dirty="0" smtClean="0"/>
              <a:t>Extended Fuel Range</a:t>
            </a:r>
            <a:endParaRPr lang="en-US" sz="2000" kern="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kern="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981200"/>
            <a:ext cx="24749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81200"/>
            <a:ext cx="2577464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981200"/>
            <a:ext cx="265176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7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143000"/>
            <a:ext cx="2466363" cy="268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66800"/>
            <a:ext cx="7772400" cy="1143000"/>
          </a:xfrm>
        </p:spPr>
        <p:txBody>
          <a:bodyPr/>
          <a:lstStyle/>
          <a:p>
            <a:r>
              <a:rPr lang="en-US" b="1" dirty="0" smtClean="0"/>
              <a:t>Engine Selection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Low HC, CO, and NOx emissions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High </a:t>
            </a:r>
            <a:r>
              <a:rPr lang="en-US" sz="2400" dirty="0" smtClean="0"/>
              <a:t>Torque </a:t>
            </a:r>
            <a:r>
              <a:rPr lang="en-US" sz="2400" dirty="0"/>
              <a:t>O</a:t>
            </a:r>
            <a:r>
              <a:rPr lang="en-US" sz="2400" dirty="0" smtClean="0"/>
              <a:t>utput</a:t>
            </a:r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Low BSFC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Engine </a:t>
            </a:r>
            <a:r>
              <a:rPr lang="en-US" sz="2400" dirty="0" smtClean="0"/>
              <a:t>Longevity </a:t>
            </a:r>
            <a:r>
              <a:rPr lang="en-US" sz="2400" dirty="0" smtClean="0"/>
              <a:t>and </a:t>
            </a:r>
            <a:r>
              <a:rPr lang="en-US" sz="2400" dirty="0" smtClean="0"/>
              <a:t>Reliability</a:t>
            </a:r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Low WOT </a:t>
            </a:r>
            <a:r>
              <a:rPr lang="en-US" sz="2400" dirty="0" smtClean="0"/>
              <a:t>Exhaust Noise</a:t>
            </a:r>
            <a:endParaRPr lang="en-US" sz="2400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838465" y="3962400"/>
            <a:ext cx="4267200" cy="3505200"/>
          </a:xfrm>
        </p:spPr>
        <p:txBody>
          <a:bodyPr/>
          <a:lstStyle/>
          <a:p>
            <a:r>
              <a:rPr lang="en-US" sz="2000" b="1" dirty="0" smtClean="0"/>
              <a:t>Briggs and Stratton DM-954DT</a:t>
            </a:r>
          </a:p>
          <a:p>
            <a:endParaRPr lang="en-US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3 Cylinder Liquid Cooled Diesel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Indirect Fuel Injection System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Bosch VE Injection Pump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260 </a:t>
            </a:r>
            <a:r>
              <a:rPr lang="en-US" sz="2000" dirty="0" smtClean="0"/>
              <a:t>g/kW-hr BSFC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1819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Turbocharger System</a:t>
            </a:r>
            <a:endParaRPr lang="en-US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98462" y="1828800"/>
            <a:ext cx="4268788" cy="544511"/>
          </a:xfrm>
        </p:spPr>
        <p:txBody>
          <a:bodyPr/>
          <a:lstStyle/>
          <a:p>
            <a:r>
              <a:rPr lang="en-US" b="1" dirty="0" smtClean="0"/>
              <a:t>Design and Implementation</a:t>
            </a:r>
            <a:endParaRPr lang="en-US" b="1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Garrett GT1541-V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Increased </a:t>
            </a:r>
            <a:r>
              <a:rPr lang="en-US" dirty="0"/>
              <a:t>C</a:t>
            </a:r>
            <a:r>
              <a:rPr lang="en-US" dirty="0" smtClean="0"/>
              <a:t>ompressor Efficiency </a:t>
            </a:r>
            <a:r>
              <a:rPr lang="en-US" dirty="0" smtClean="0"/>
              <a:t>and </a:t>
            </a:r>
            <a:r>
              <a:rPr lang="en-US" dirty="0" smtClean="0"/>
              <a:t>Turbine Flow Capability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Improved Exhaust Flow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Correct </a:t>
            </a:r>
            <a:r>
              <a:rPr lang="en-US" dirty="0" smtClean="0"/>
              <a:t>Turbocharger Orientation </a:t>
            </a:r>
            <a:r>
              <a:rPr lang="en-US" dirty="0" smtClean="0"/>
              <a:t>and </a:t>
            </a:r>
            <a:r>
              <a:rPr lang="en-US" dirty="0" smtClean="0"/>
              <a:t>Packaging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3" b="100000" l="23315" r="100000">
                        <a14:foregroundMark x1="27849" y1="46855" x2="25582" y2="39461"/>
                        <a14:backgroundMark x1="43015" y1="90564" x2="39461" y2="82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71" r="-262"/>
          <a:stretch/>
        </p:blipFill>
        <p:spPr>
          <a:xfrm rot="5400000">
            <a:off x="4436518" y="1750468"/>
            <a:ext cx="4176214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2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Turbocharger System</a:t>
            </a:r>
            <a:endParaRPr lang="en-US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2551906" y="1905000"/>
            <a:ext cx="4040188" cy="438935"/>
          </a:xfrm>
        </p:spPr>
        <p:txBody>
          <a:bodyPr/>
          <a:lstStyle/>
          <a:p>
            <a:pPr algn="ctr"/>
            <a:r>
              <a:rPr lang="en-US" b="1" dirty="0" smtClean="0"/>
              <a:t>Testing and Validation</a:t>
            </a:r>
            <a:endParaRPr lang="en-US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647949"/>
            <a:ext cx="6400800" cy="3848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046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Belt Drive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923265"/>
            <a:ext cx="4041775" cy="438935"/>
          </a:xfrm>
        </p:spPr>
        <p:txBody>
          <a:bodyPr/>
          <a:lstStyle/>
          <a:p>
            <a:r>
              <a:rPr lang="en-US" b="1" dirty="0" smtClean="0"/>
              <a:t>Design Validation</a:t>
            </a:r>
            <a:endParaRPr lang="en-US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98462" y="1828800"/>
            <a:ext cx="4268788" cy="544511"/>
          </a:xfrm>
        </p:spPr>
        <p:txBody>
          <a:bodyPr/>
          <a:lstStyle/>
          <a:p>
            <a:r>
              <a:rPr lang="en-US" b="1" dirty="0" smtClean="0"/>
              <a:t>Design and Implementation</a:t>
            </a:r>
            <a:endParaRPr lang="en-US" b="1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57200" y="2819400"/>
            <a:ext cx="4040188" cy="3124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Custom 6061 Aluminum Back Plate and Bracket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Increased Drivetrain Efficiency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Ease of Maintenance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Correct Final Drive Ratio</a:t>
            </a:r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308382"/>
              </p:ext>
            </p:extLst>
          </p:nvPr>
        </p:nvGraphicFramePr>
        <p:xfrm>
          <a:off x="4495800" y="2438400"/>
          <a:ext cx="4191000" cy="3505200"/>
        </p:xfrm>
        <a:graphic>
          <a:graphicData uri="http://schemas.openxmlformats.org/drawingml/2006/table">
            <a:tbl>
              <a:tblPr firstRow="1" firstCol="1" bandRow="1"/>
              <a:tblGrid>
                <a:gridCol w="863411"/>
                <a:gridCol w="1394281"/>
                <a:gridCol w="1933308"/>
              </a:tblGrid>
              <a:tr h="334359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</a:rPr>
                        <a:t>Final Drive Calculations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309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Drive System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Chain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(stock)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2015 Belt Drive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9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Drive Teeth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22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32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9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Driven Teeth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43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53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9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Drive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Ratio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1.95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1.66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9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Top Speed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48.7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60.7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5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Cooling System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4114800" cy="438935"/>
          </a:xfrm>
        </p:spPr>
        <p:txBody>
          <a:bodyPr/>
          <a:lstStyle/>
          <a:p>
            <a:r>
              <a:rPr lang="en-US" b="1" dirty="0" smtClean="0"/>
              <a:t>Design and Implementation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362200"/>
            <a:ext cx="8077200" cy="3124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Stock Track Heat Exchangers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Removed Flow Restrictions by Streamlining </a:t>
            </a:r>
            <a:r>
              <a:rPr lang="en-US" dirty="0"/>
              <a:t>F</a:t>
            </a:r>
            <a:r>
              <a:rPr lang="en-US" dirty="0" smtClean="0"/>
              <a:t>luid Flow</a:t>
            </a:r>
            <a:endParaRPr lang="en-US" dirty="0"/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76200" y="3419867"/>
            <a:ext cx="4041775" cy="438935"/>
          </a:xfrm>
          <a:prstGeom prst="rect">
            <a:avLst/>
          </a:prstGeom>
        </p:spPr>
        <p:txBody>
          <a:bodyPr anchor="ctr"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None/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33"/>
              </a:buClr>
              <a:buSzPct val="80000"/>
              <a:buFont typeface="Times" charset="0"/>
              <a:buNone/>
              <a:defRPr sz="2000" b="1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None/>
              <a:defRPr sz="1800" b="1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95000"/>
              <a:buFont typeface="Times" charset="0"/>
              <a:buNone/>
              <a:defRPr sz="1600" b="1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None/>
              <a:defRPr sz="1600" b="1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None/>
              <a:defRPr sz="1600" b="1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None/>
              <a:defRPr sz="1600" b="1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None/>
              <a:defRPr sz="1600" b="1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None/>
              <a:defRPr sz="1600" b="1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pPr algn="ctr"/>
            <a:r>
              <a:rPr lang="en-US" b="1" kern="0" dirty="0" smtClean="0"/>
              <a:t>Testing and Validation</a:t>
            </a:r>
            <a:endParaRPr lang="en-US" b="1" kern="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168906"/>
              </p:ext>
            </p:extLst>
          </p:nvPr>
        </p:nvGraphicFramePr>
        <p:xfrm>
          <a:off x="1981200" y="4039372"/>
          <a:ext cx="5573205" cy="2513828"/>
        </p:xfrm>
        <a:graphic>
          <a:graphicData uri="http://schemas.openxmlformats.org/drawingml/2006/table">
            <a:tbl>
              <a:tblPr firstRow="1" firstCol="1" bandRow="1"/>
              <a:tblGrid>
                <a:gridCol w="794385"/>
                <a:gridCol w="1239457"/>
                <a:gridCol w="1720469"/>
                <a:gridCol w="1818894"/>
              </a:tblGrid>
              <a:tr h="257336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</a:rPr>
                        <a:t>Steady State Coolant Temperatures (*F)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34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Engine </a:t>
                      </a:r>
                      <a:endParaRPr lang="en-US" sz="1600" b="1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Load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CPC Quick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Disconnects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No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CPC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Quick 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Disconnects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No CPC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Quick Disconnects,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Heat Exchangers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8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180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168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175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8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20%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181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172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173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8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40%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185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176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172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8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60%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193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180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170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8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80%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210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180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168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8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100%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225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180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164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130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Suspension System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4191000" cy="438935"/>
          </a:xfrm>
        </p:spPr>
        <p:txBody>
          <a:bodyPr/>
          <a:lstStyle/>
          <a:p>
            <a:r>
              <a:rPr lang="en-US" b="1" dirty="0" smtClean="0"/>
              <a:t>Design and Implementation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Team Fast M10 Rear Suspension System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Fox Float II Front Shocks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C&amp;A Pro </a:t>
            </a:r>
            <a:r>
              <a:rPr lang="en-US" dirty="0" smtClean="0"/>
              <a:t>TRX Skis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Improved Towing Capacity Through Increased Traction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1" dirty="0" smtClean="0"/>
              <a:t>Testing and Validation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 algn="ctr"/>
            <a:r>
              <a:rPr lang="en-US" dirty="0" smtClean="0">
                <a:latin typeface="Trebuchet MS" panose="020B0603020202020204" pitchFamily="34" charset="0"/>
              </a:rPr>
              <a:t>100 ft. Acceleration Test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Trebuchet MS" panose="020B0603020202020204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806812"/>
              </p:ext>
            </p:extLst>
          </p:nvPr>
        </p:nvGraphicFramePr>
        <p:xfrm>
          <a:off x="4495800" y="3200400"/>
          <a:ext cx="4273336" cy="2113279"/>
        </p:xfrm>
        <a:graphic>
          <a:graphicData uri="http://schemas.openxmlformats.org/drawingml/2006/table">
            <a:tbl>
              <a:tblPr firstRow="1" firstCol="1" bandRow="1"/>
              <a:tblGrid>
                <a:gridCol w="880374"/>
                <a:gridCol w="1421673"/>
                <a:gridCol w="1971289"/>
              </a:tblGrid>
              <a:tr h="371838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</a:rPr>
                        <a:t>Track Lug Height Comparison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465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Lug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Height (Inch)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Unloaded Times (sec)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Loaded Times (sec)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47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1.063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7.017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10.606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47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1.5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6.076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8.007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099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Sled Overview</a:t>
            </a:r>
            <a:endParaRPr lang="en-US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038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Extremely low HC, CO and NOx </a:t>
            </a:r>
            <a:r>
              <a:rPr lang="en-US" dirty="0" smtClean="0"/>
              <a:t>Emissions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High </a:t>
            </a:r>
            <a:r>
              <a:rPr lang="en-US" dirty="0" smtClean="0"/>
              <a:t>Fuel Economy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Adequate </a:t>
            </a:r>
            <a:r>
              <a:rPr lang="en-US" dirty="0" smtClean="0"/>
              <a:t>Power Output </a:t>
            </a:r>
            <a:r>
              <a:rPr lang="en-US" dirty="0" smtClean="0"/>
              <a:t>for a </a:t>
            </a:r>
            <a:r>
              <a:rPr lang="en-US" dirty="0" smtClean="0"/>
              <a:t>Utility Snowmobile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Quiet </a:t>
            </a:r>
            <a:r>
              <a:rPr lang="en-US" dirty="0" smtClean="0"/>
              <a:t>Operation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Durable and </a:t>
            </a:r>
            <a:r>
              <a:rPr lang="en-US" dirty="0" smtClean="0"/>
              <a:t>Simple </a:t>
            </a:r>
            <a:r>
              <a:rPr lang="en-US" dirty="0"/>
              <a:t>D</a:t>
            </a:r>
            <a:r>
              <a:rPr lang="en-US" dirty="0" smtClean="0"/>
              <a:t>esign</a:t>
            </a: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139" y="4209197"/>
            <a:ext cx="3841722" cy="246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2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4185</TotalTime>
  <Words>326</Words>
  <Application>Microsoft Office PowerPoint</Application>
  <PresentationFormat>On-screen Show (4:3)</PresentationFormat>
  <Paragraphs>132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University at Buffalo  SAE Clean Snowmobile Team</vt:lpstr>
      <vt:lpstr>Design Considerations</vt:lpstr>
      <vt:lpstr>Engine Selection</vt:lpstr>
      <vt:lpstr>Turbocharger System</vt:lpstr>
      <vt:lpstr>Turbocharger System</vt:lpstr>
      <vt:lpstr>Belt Drive</vt:lpstr>
      <vt:lpstr>Cooling System</vt:lpstr>
      <vt:lpstr>Suspension System</vt:lpstr>
      <vt:lpstr>Sled Overview</vt:lpstr>
      <vt:lpstr>Sponsors</vt:lpstr>
      <vt:lpstr>Questions?    Thank you for your time!</vt:lpstr>
    </vt:vector>
  </TitlesOfParts>
  <Company>SUNY at Buffalo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Creative/News Services</dc:creator>
  <cp:lastModifiedBy>Anthony</cp:lastModifiedBy>
  <cp:revision>83</cp:revision>
  <dcterms:created xsi:type="dcterms:W3CDTF">2011-06-07T20:01:06Z</dcterms:created>
  <dcterms:modified xsi:type="dcterms:W3CDTF">2015-03-05T19:46:17Z</dcterms:modified>
</cp:coreProperties>
</file>