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9C00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2058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C553-A72E-E34D-BE30-CEDA06F3285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6E21-385B-0348-92B0-C2A551C8A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18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0273-FE6F-B146-8BA6-BB8E69FA377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5FDA-6EE0-4E4A-9AD1-8E5B874E7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5FDA-6EE0-4E4A-9AD1-8E5B874E7E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07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Tx/>
              <a:defRPr b="0" i="0">
                <a:latin typeface="Trebuchet MS"/>
                <a:cs typeface="Trebuchet MS"/>
              </a:defRPr>
            </a:lvl3pPr>
            <a:lvl4pPr>
              <a:buClrTx/>
              <a:defRPr b="0" i="0">
                <a:latin typeface="Trebuchet MS"/>
                <a:cs typeface="Trebuchet MS"/>
              </a:defRPr>
            </a:lvl4pPr>
            <a:lvl5pPr>
              <a:defRPr b="0" i="1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1242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6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124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Tx/>
              <a:buFont typeface="Arial"/>
              <a:buChar char="•"/>
              <a:defRPr sz="2000"/>
            </a:lvl2pPr>
            <a:lvl3pPr>
              <a:buClrTx/>
              <a:buFont typeface="Arial"/>
              <a:buChar char="•"/>
              <a:defRPr sz="1800"/>
            </a:lvl3pPr>
            <a:lvl4pPr>
              <a:buClrTx/>
              <a:buFont typeface="Arial"/>
              <a:buChar char="•"/>
              <a:defRPr sz="1600"/>
            </a:lvl4pPr>
            <a:lvl5pPr>
              <a:buClr>
                <a:srgbClr val="ECD63F"/>
              </a:buClr>
              <a:buFontTx/>
              <a:buNone/>
              <a:defRPr sz="160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_seal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 bwMode="auto">
          <a:xfrm>
            <a:off x="152400" y="1066800"/>
            <a:ext cx="9144000" cy="5410200"/>
          </a:xfrm>
          <a:prstGeom prst="rect">
            <a:avLst/>
          </a:prstGeom>
          <a:blipFill dpi="0" rotWithShape="1">
            <a:blip r:embed="rId11">
              <a:alphaModFix amt="15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7" r:id="rId3"/>
    <p:sldLayoutId id="2147483832" r:id="rId4"/>
    <p:sldLayoutId id="2147483833" r:id="rId5"/>
    <p:sldLayoutId id="2147483834" r:id="rId6"/>
    <p:sldLayoutId id="2147483835" r:id="rId7"/>
    <p:sldLayoutId id="214748383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/>
              <a:t>University at Buffalo SAE Clean Snowmobile Team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1" y="5116773"/>
            <a:ext cx="4495800" cy="1752600"/>
          </a:xfrm>
        </p:spPr>
        <p:txBody>
          <a:bodyPr/>
          <a:lstStyle/>
          <a:p>
            <a:r>
              <a:rPr lang="en-US" b="1" dirty="0" smtClean="0"/>
              <a:t>Presented By</a:t>
            </a:r>
          </a:p>
          <a:p>
            <a:r>
              <a:rPr lang="en-US" sz="1800" b="1" dirty="0" smtClean="0"/>
              <a:t>Noor </a:t>
            </a:r>
            <a:r>
              <a:rPr lang="en-US" sz="1800" b="1" dirty="0" err="1" smtClean="0"/>
              <a:t>Jariri</a:t>
            </a:r>
            <a:endParaRPr lang="en-US" sz="1800" b="1" dirty="0" smtClean="0"/>
          </a:p>
          <a:p>
            <a:r>
              <a:rPr lang="en-US" sz="1800" b="1" dirty="0" smtClean="0"/>
              <a:t>Nick </a:t>
            </a:r>
            <a:r>
              <a:rPr lang="en-US" sz="1800" b="1" dirty="0" err="1" smtClean="0"/>
              <a:t>Lanzano</a:t>
            </a:r>
            <a:endParaRPr lang="en-US" sz="1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5113361"/>
            <a:ext cx="4495800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None/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None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b="1" kern="0" dirty="0" smtClean="0"/>
              <a:t>Team Members </a:t>
            </a:r>
          </a:p>
          <a:p>
            <a:r>
              <a:rPr lang="en-US" sz="1800" b="1" kern="0" dirty="0" smtClean="0"/>
              <a:t>Matt Egan	</a:t>
            </a:r>
            <a:r>
              <a:rPr lang="en-US" sz="1800" b="1" kern="0" dirty="0"/>
              <a:t>Pete </a:t>
            </a:r>
            <a:r>
              <a:rPr lang="en-US" sz="1800" b="1" kern="0" dirty="0" smtClean="0"/>
              <a:t>Casey</a:t>
            </a:r>
          </a:p>
          <a:p>
            <a:r>
              <a:rPr lang="en-US" sz="1800" b="1" kern="0" dirty="0" smtClean="0"/>
              <a:t>Nate </a:t>
            </a:r>
            <a:r>
              <a:rPr lang="en-US" sz="1800" b="1" kern="0" dirty="0" err="1" smtClean="0"/>
              <a:t>Sutorious</a:t>
            </a:r>
            <a:r>
              <a:rPr lang="en-US" sz="1800" b="1" kern="0" dirty="0" smtClean="0"/>
              <a:t>	Anthony </a:t>
            </a:r>
            <a:r>
              <a:rPr lang="en-US" sz="1800" b="1" kern="0" dirty="0" err="1"/>
              <a:t>Marcheillo</a:t>
            </a:r>
            <a:endParaRPr lang="en-US" sz="1800" b="1" kern="0" dirty="0"/>
          </a:p>
          <a:p>
            <a:r>
              <a:rPr lang="en-US" sz="1800" b="1" kern="0" dirty="0" smtClean="0"/>
              <a:t>Pat O’Byrne	Dave Stedman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9" b="8027"/>
          <a:stretch/>
        </p:blipFill>
        <p:spPr>
          <a:xfrm>
            <a:off x="1553930" y="2057400"/>
            <a:ext cx="603614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Suspension System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191000" cy="438935"/>
          </a:xfrm>
        </p:spPr>
        <p:txBody>
          <a:bodyPr/>
          <a:lstStyle/>
          <a:p>
            <a:r>
              <a:rPr lang="en-US" b="1" dirty="0" smtClean="0"/>
              <a:t>Design and Implementation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Team Fast M10 Rear Suspension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Fox Float II Front Shocks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C&amp;A Pro Skis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Improved handling by lateral load transfer decrease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Testing and Validation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Shock Pressure tuning by slalom and circle testing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8332"/>
            <a:ext cx="4038600" cy="29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Sled Overview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Extremely low HC, CO and NOx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fuel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Adequate power output for a snowmobile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Quiet operation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Durable and simple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139" y="4209197"/>
            <a:ext cx="3841722" cy="24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Sponsors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005" y="2967469"/>
            <a:ext cx="1864183" cy="11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37" y="5290852"/>
            <a:ext cx="491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566" y="1652235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5" t="-20785" r="4024"/>
          <a:stretch/>
        </p:blipFill>
        <p:spPr bwMode="auto">
          <a:xfrm>
            <a:off x="198034" y="2518872"/>
            <a:ext cx="3671248" cy="6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886" y="4455566"/>
            <a:ext cx="1933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46" y="3257766"/>
            <a:ext cx="2790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674" y="5476021"/>
            <a:ext cx="2286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www.designengineering.com/sites/all/themes/dei/header/images/dei_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175" y="3484016"/>
            <a:ext cx="3219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autometer.com/img/logo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574" y="1828800"/>
            <a:ext cx="16002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0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772400" cy="33528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Thank you for your time!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528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072" y="914400"/>
            <a:ext cx="7772400" cy="1143000"/>
          </a:xfrm>
        </p:spPr>
        <p:txBody>
          <a:bodyPr/>
          <a:lstStyle/>
          <a:p>
            <a:r>
              <a:rPr lang="en-US" b="1" dirty="0" smtClean="0"/>
              <a:t>Design Considerations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3829050"/>
            <a:ext cx="2971800" cy="2743200"/>
          </a:xfrm>
        </p:spPr>
        <p:txBody>
          <a:bodyPr/>
          <a:lstStyle/>
          <a:p>
            <a:pPr algn="ctr"/>
            <a:r>
              <a:rPr lang="en-US" dirty="0" smtClean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Decreased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Quieter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Lowered Fuel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3810000"/>
            <a:ext cx="2590800" cy="2575034"/>
          </a:xfrm>
        </p:spPr>
        <p:txBody>
          <a:bodyPr/>
          <a:lstStyle/>
          <a:p>
            <a:r>
              <a:rPr lang="en-US" dirty="0" smtClean="0"/>
              <a:t>Manufacturer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Low Cost/High Product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System Simplicity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Durability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352800" y="3810000"/>
            <a:ext cx="2590800" cy="26223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8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63F"/>
              </a:buClr>
              <a:buFontTx/>
              <a:buNone/>
              <a:defRPr sz="18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Operator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Adequate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Improved Handling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Enhanced Fuel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1200"/>
            <a:ext cx="2474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57746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981200"/>
            <a:ext cx="26517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8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466363" cy="26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r>
              <a:rPr lang="en-US" b="1" dirty="0" smtClean="0"/>
              <a:t>Engine Selection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787419"/>
            <a:ext cx="38100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Low HC, CO, and NOx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High torque </a:t>
            </a:r>
            <a:r>
              <a:rPr lang="en-US" sz="2400" dirty="0"/>
              <a:t>o</a:t>
            </a:r>
            <a:r>
              <a:rPr lang="en-US" sz="2400" dirty="0" smtClean="0"/>
              <a:t>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Low BSFC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Engine longevity and </a:t>
            </a:r>
            <a:r>
              <a:rPr lang="en-US" sz="2400" dirty="0"/>
              <a:t>r</a:t>
            </a:r>
            <a:r>
              <a:rPr lang="en-US" sz="2400" dirty="0" smtClean="0"/>
              <a:t>eliability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Low WOT exhaust noise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38465" y="3962400"/>
            <a:ext cx="4267200" cy="3505200"/>
          </a:xfrm>
        </p:spPr>
        <p:txBody>
          <a:bodyPr/>
          <a:lstStyle/>
          <a:p>
            <a:r>
              <a:rPr lang="en-US" sz="2000" b="1" dirty="0" smtClean="0"/>
              <a:t>Briggs and Stratton DM-954DT</a:t>
            </a:r>
          </a:p>
          <a:p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3 Cylinder Liquid Cooled Diesel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Indirect Fuel Injection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Bosch VE Injection Pump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260 g/kW-hr BSFC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181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Intercooler System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191000" cy="438935"/>
          </a:xfrm>
        </p:spPr>
        <p:txBody>
          <a:bodyPr/>
          <a:lstStyle/>
          <a:p>
            <a:r>
              <a:rPr lang="en-US" b="1" dirty="0"/>
              <a:t>Design and </a:t>
            </a:r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81300"/>
            <a:ext cx="4040188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Decrease IAT’s for lowered NOx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Efficient Bell Intercoolers 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intake tract volume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Effective packaging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40777" y="3048000"/>
            <a:ext cx="4041775" cy="438935"/>
          </a:xfrm>
        </p:spPr>
        <p:txBody>
          <a:bodyPr/>
          <a:lstStyle/>
          <a:p>
            <a:pPr algn="ctr"/>
            <a:r>
              <a:rPr lang="en-US" b="1" dirty="0" smtClean="0"/>
              <a:t>Testing and Validation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22693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SAE\Design Board 2014\Linked Images\Intercooler 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0" t="10238" r="6708" b="6139"/>
          <a:stretch/>
        </p:blipFill>
        <p:spPr bwMode="auto">
          <a:xfrm>
            <a:off x="5581650" y="914400"/>
            <a:ext cx="30289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9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Turbocharger System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8462" y="1828800"/>
            <a:ext cx="4268788" cy="544511"/>
          </a:xfrm>
        </p:spPr>
        <p:txBody>
          <a:bodyPr/>
          <a:lstStyle/>
          <a:p>
            <a:r>
              <a:rPr lang="en-US" b="1" dirty="0" smtClean="0"/>
              <a:t>Design and Implementation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Garrett GT1541-V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compressor efficiency and turbine flow capability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 exhaust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Correct turbocharger orientation and packaging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6575"/>
            <a:ext cx="3200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D:\Users\SAE-SHOP1\Desktop\Nickopher\Exhaust Bullshit\OldPress.b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4" t="12772" r="16186" b="9843"/>
          <a:stretch/>
        </p:blipFill>
        <p:spPr bwMode="auto">
          <a:xfrm>
            <a:off x="5334000" y="2057398"/>
            <a:ext cx="3200400" cy="1124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0" y="32649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Factory Exhaust Manifold</a:t>
            </a: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563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Designed Exhaust Manifold</a:t>
            </a: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7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Turbocharger System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51906" y="1905000"/>
            <a:ext cx="4040188" cy="438935"/>
          </a:xfrm>
        </p:spPr>
        <p:txBody>
          <a:bodyPr/>
          <a:lstStyle/>
          <a:p>
            <a:pPr algn="ctr"/>
            <a:r>
              <a:rPr lang="en-US" b="1" dirty="0" smtClean="0"/>
              <a:t>Testing and Validation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7949"/>
            <a:ext cx="6400800" cy="384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0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Cooling System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114800" cy="438935"/>
          </a:xfrm>
        </p:spPr>
        <p:txBody>
          <a:bodyPr/>
          <a:lstStyle/>
          <a:p>
            <a:r>
              <a:rPr lang="en-US" b="1" dirty="0" smtClean="0"/>
              <a:t>Design and Implementation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90800"/>
            <a:ext cx="4192588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CPC ¾” Quick Disconnects impeded coolant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Mishimoto</a:t>
            </a:r>
            <a:r>
              <a:rPr lang="en-US" dirty="0"/>
              <a:t> </a:t>
            </a:r>
            <a:r>
              <a:rPr lang="en-US" dirty="0" smtClean="0"/>
              <a:t>Aluminum Radiator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Quick Disconnects placed in parallel for easy system bleeding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Testing and Validation</a:t>
            </a:r>
            <a:endParaRPr lang="en-US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0836465"/>
              </p:ext>
            </p:extLst>
          </p:nvPr>
        </p:nvGraphicFramePr>
        <p:xfrm>
          <a:off x="4572000" y="2590800"/>
          <a:ext cx="3733800" cy="2707640"/>
        </p:xfrm>
        <a:graphic>
          <a:graphicData uri="http://schemas.openxmlformats.org/drawingml/2006/table">
            <a:tbl>
              <a:tblPr firstRow="1" firstCol="1" bandRow="1"/>
              <a:tblGrid>
                <a:gridCol w="1060105"/>
                <a:gridCol w="1270187"/>
                <a:gridCol w="1403508"/>
              </a:tblGrid>
              <a:tr h="3048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Steady State Coolant Temperatures (*F)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Engine Load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With CPC Quick Disconnects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Without CPC Quick Disconnects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168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20%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172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40%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176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60%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193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80%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210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100%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225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</a:rPr>
                        <a:t>180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13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Eco-System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343400" cy="438935"/>
          </a:xfrm>
        </p:spPr>
        <p:txBody>
          <a:bodyPr/>
          <a:lstStyle/>
          <a:p>
            <a:r>
              <a:rPr lang="en-US" b="1" dirty="0" smtClean="0"/>
              <a:t>Design and Implementation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 selectable performance or economy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Arduino Microcontroller varies boost and fuel based upon mode, EGT and MAP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C:\Users\Noor\Desktop\SAE\ecosystemmodel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75681"/>
            <a:ext cx="4038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Eco-System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Testing and Validation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5-Mode Testing of Eco-System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Factory 32 </a:t>
            </a:r>
            <a:r>
              <a:rPr lang="en-US" dirty="0" err="1" smtClean="0"/>
              <a:t>hp</a:t>
            </a:r>
            <a:r>
              <a:rPr lang="en-US" dirty="0" smtClean="0"/>
              <a:t> increased to 48 </a:t>
            </a:r>
            <a:r>
              <a:rPr lang="en-US" dirty="0" err="1" smtClean="0"/>
              <a:t>hp</a:t>
            </a:r>
            <a:r>
              <a:rPr lang="en-US" dirty="0" smtClean="0"/>
              <a:t> in Eco-mode and 55 </a:t>
            </a:r>
            <a:r>
              <a:rPr lang="en-US" dirty="0" err="1" smtClean="0"/>
              <a:t>hp</a:t>
            </a:r>
            <a:r>
              <a:rPr lang="en-US" dirty="0" smtClean="0"/>
              <a:t> in Power-mode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Eco Mode attained E-score of 208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521" y="1143000"/>
            <a:ext cx="3675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330" y="4419600"/>
            <a:ext cx="381148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7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328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University at Buffalo SAE Clean Snowmobile Team</vt:lpstr>
      <vt:lpstr>Design Considerations</vt:lpstr>
      <vt:lpstr>Engine Selection</vt:lpstr>
      <vt:lpstr>Intercooler System</vt:lpstr>
      <vt:lpstr>Turbocharger System</vt:lpstr>
      <vt:lpstr>Turbocharger System</vt:lpstr>
      <vt:lpstr>Cooling System</vt:lpstr>
      <vt:lpstr>Eco-System</vt:lpstr>
      <vt:lpstr>Eco-System</vt:lpstr>
      <vt:lpstr>Suspension System</vt:lpstr>
      <vt:lpstr>Sled Overview</vt:lpstr>
      <vt:lpstr>Sponsors</vt:lpstr>
      <vt:lpstr>Questions?    Thank you for your time!</vt:lpstr>
    </vt:vector>
  </TitlesOfParts>
  <Company>SUNY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wshapton</cp:lastModifiedBy>
  <cp:revision>69</cp:revision>
  <dcterms:created xsi:type="dcterms:W3CDTF">2011-06-07T20:01:06Z</dcterms:created>
  <dcterms:modified xsi:type="dcterms:W3CDTF">2014-03-05T15:53:00Z</dcterms:modified>
</cp:coreProperties>
</file>