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6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05FD4C47-74C0-4411-8543-F99DA5DE54C4}">
  <a:tblStyle styleId="{05FD4C47-74C0-4411-8543-F99DA5DE54C4}" styleName="Table_0">
    <a:wholeTbl>
      <a:tcTxStyle b="off" i="off">
        <a:font>
          <a:latin typeface="Georgia"/>
          <a:ea typeface="Georgia"/>
          <a:cs typeface="Georgia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3F9FA"/>
          </a:solidFill>
        </a:fill>
      </a:tcStyle>
    </a:wholeTbl>
    <a:band1H>
      <a:tcTxStyle/>
      <a:tcStyle>
        <a:fill>
          <a:solidFill>
            <a:srgbClr val="E7F3F4"/>
          </a:solidFill>
        </a:fill>
      </a:tcStyle>
    </a:band1H>
    <a:band2H>
      <a:tcTxStyle/>
    </a:band2H>
    <a:band1V>
      <a:tcTxStyle/>
      <a:tcStyle>
        <a:fill>
          <a:solidFill>
            <a:srgbClr val="E7F3F4"/>
          </a:solidFill>
        </a:fill>
      </a:tcStyle>
    </a:band1V>
    <a:band2V>
      <a:tcTxStyle/>
    </a:band2V>
    <a:lastCol>
      <a:tcTxStyle b="on" i="off">
        <a:font>
          <a:latin typeface="Georgia"/>
          <a:ea typeface="Georgia"/>
          <a:cs typeface="Georgia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Georgia"/>
          <a:ea typeface="Georgia"/>
          <a:cs typeface="Georgia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Georgia"/>
          <a:ea typeface="Georgia"/>
          <a:cs typeface="Georgia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Georgia"/>
          <a:ea typeface="Georgia"/>
          <a:cs typeface="Georgia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  <a:tblStyle styleId="{FB3AB5F2-0528-4A18-8F56-77B51076B7D5}" styleName="Table_1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slide" Target="slides/slide17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" name="Shape 4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Shape 12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Shape 127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Shape 13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Shape 14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Shape 144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Shape 15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Shape 16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Shape 17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Shape 18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Shape 18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Shape 5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2" name="Shape 6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Shape 63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Shape 7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Shape 7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Shape 87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Shape 98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Shape 10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Shape 12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ctr">
              <a:spcBef>
                <a:spcPts val="480"/>
              </a:spcBef>
              <a:spcAft>
                <a:spcPts val="0"/>
              </a:spcAft>
              <a:buClr>
                <a:srgbClr val="FF6600"/>
              </a:buClr>
              <a:buSzPts val="1400"/>
              <a:buFont typeface="Trebuchet MS"/>
              <a:buNone/>
              <a:defRPr b="0" i="0" sz="2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ctr">
              <a:spcBef>
                <a:spcPts val="480"/>
              </a:spcBef>
              <a:spcAft>
                <a:spcPts val="0"/>
              </a:spcAft>
              <a:buClr>
                <a:srgbClr val="FF6633"/>
              </a:buClr>
              <a:buSzPts val="1400"/>
              <a:buFont typeface="Times"/>
              <a:buNone/>
              <a:defRPr b="0" i="0" sz="24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914400" marR="0" rtl="0" algn="ctr">
              <a:spcBef>
                <a:spcPts val="400"/>
              </a:spcBef>
              <a:spcAft>
                <a:spcPts val="0"/>
              </a:spcAft>
              <a:buClr>
                <a:srgbClr val="FF6600"/>
              </a:buClr>
              <a:buSzPts val="1400"/>
              <a:buFont typeface="Georgia"/>
              <a:buNone/>
              <a:defRPr b="0" i="0" sz="20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1371600" marR="0" rtl="0" algn="ctr">
              <a:spcBef>
                <a:spcPts val="400"/>
              </a:spcBef>
              <a:spcAft>
                <a:spcPts val="0"/>
              </a:spcAft>
              <a:buClr>
                <a:srgbClr val="FF6600"/>
              </a:buClr>
              <a:buSzPts val="1400"/>
              <a:buFont typeface="Times"/>
              <a:buNone/>
              <a:defRPr b="0" i="0" sz="20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1828800" marR="0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eorgia"/>
              <a:buNone/>
              <a:defRPr b="0" i="0" sz="20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2286000" marR="0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eorgia"/>
              <a:buNone/>
              <a:defRPr b="0" i="0" sz="20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2743200" marR="0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eorgia"/>
              <a:buNone/>
              <a:defRPr b="0" i="0" sz="20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3200400" marR="0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eorgia"/>
              <a:buNone/>
              <a:defRPr b="0" i="0" sz="20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3657600" marR="0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eorgia"/>
              <a:buNone/>
              <a:defRPr b="0" i="0" sz="20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/>
          <p:nvPr>
            <p:ph type="title"/>
          </p:nvPr>
        </p:nvSpPr>
        <p:spPr>
          <a:xfrm>
            <a:off x="685800" y="10668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17" name="Shape 17"/>
          <p:cNvSpPr txBox="1"/>
          <p:nvPr>
            <p:ph idx="1" type="body"/>
          </p:nvPr>
        </p:nvSpPr>
        <p:spPr>
          <a:xfrm>
            <a:off x="685800" y="2438400"/>
            <a:ext cx="3810000" cy="35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56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50519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192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337185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71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spcBef>
                <a:spcPts val="360"/>
              </a:spcBef>
              <a:spcAft>
                <a:spcPts val="0"/>
              </a:spcAft>
              <a:buClr>
                <a:srgbClr val="ECD63F"/>
              </a:buClr>
              <a:buSzPts val="1400"/>
              <a:buFont typeface="Trebuchet MS"/>
              <a:buNone/>
              <a:defRPr b="0" i="1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28600" lvl="5" marL="27432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-228600" lvl="6" marL="32004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-228600" lvl="7" marL="36576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-228600" lvl="8" marL="41148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2" type="body"/>
          </p:nvPr>
        </p:nvSpPr>
        <p:spPr>
          <a:xfrm>
            <a:off x="4648200" y="2438400"/>
            <a:ext cx="3810000" cy="35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56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50519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192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337185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71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spcBef>
                <a:spcPts val="360"/>
              </a:spcBef>
              <a:spcAft>
                <a:spcPts val="0"/>
              </a:spcAft>
              <a:buClr>
                <a:srgbClr val="ECD63F"/>
              </a:buClr>
              <a:buSzPts val="1400"/>
              <a:buFont typeface="Trebuchet MS"/>
              <a:buNone/>
              <a:defRPr b="0" i="1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28600" lvl="5" marL="27432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-228600" lvl="6" marL="32004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-228600" lvl="7" marL="36576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-228600" lvl="8" marL="41148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/>
          <p:nvPr>
            <p:ph type="title"/>
          </p:nvPr>
        </p:nvSpPr>
        <p:spPr>
          <a:xfrm>
            <a:off x="457200" y="990599"/>
            <a:ext cx="8229600" cy="10064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21" name="Shape 21"/>
          <p:cNvSpPr txBox="1"/>
          <p:nvPr>
            <p:ph idx="1" type="body"/>
          </p:nvPr>
        </p:nvSpPr>
        <p:spPr>
          <a:xfrm>
            <a:off x="457200" y="2057400"/>
            <a:ext cx="4040188" cy="43893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FF6600"/>
              </a:buClr>
              <a:buSzPts val="1400"/>
              <a:buFont typeface="Trebuchet MS"/>
              <a:buNone/>
              <a:defRPr b="0" i="0" sz="2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FF6633"/>
              </a:buClr>
              <a:buSzPts val="1400"/>
              <a:buFont typeface="Times"/>
              <a:buNone/>
              <a:defRPr b="1" i="0" sz="20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FF6600"/>
              </a:buClr>
              <a:buSzPts val="1400"/>
              <a:buFont typeface="Georgia"/>
              <a:buNone/>
              <a:defRPr b="1" i="0" sz="18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FF6600"/>
              </a:buClr>
              <a:buSzPts val="1400"/>
              <a:buFont typeface="Times"/>
              <a:buNone/>
              <a:defRPr b="1" i="0" sz="16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eorgia"/>
              <a:buNone/>
              <a:defRPr b="1" i="0" sz="16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eorgia"/>
              <a:buNone/>
              <a:defRPr b="1" i="0" sz="16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eorgia"/>
              <a:buNone/>
              <a:defRPr b="1" i="0" sz="16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eorgia"/>
              <a:buNone/>
              <a:defRPr b="1" i="0" sz="16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eorgia"/>
              <a:buNone/>
              <a:defRPr b="1" i="0" sz="16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22" name="Shape 22"/>
          <p:cNvSpPr txBox="1"/>
          <p:nvPr>
            <p:ph idx="2" type="body"/>
          </p:nvPr>
        </p:nvSpPr>
        <p:spPr>
          <a:xfrm>
            <a:off x="457200" y="2590800"/>
            <a:ext cx="4040100" cy="31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302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325119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52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rgbClr val="ECD63F"/>
              </a:buClr>
              <a:buSzPts val="1400"/>
              <a:buFont typeface="Trebuchet MS"/>
              <a:buNone/>
              <a:defRPr b="0" i="1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23" name="Shape 23"/>
          <p:cNvSpPr txBox="1"/>
          <p:nvPr>
            <p:ph idx="3" type="body"/>
          </p:nvPr>
        </p:nvSpPr>
        <p:spPr>
          <a:xfrm>
            <a:off x="4648200" y="2057400"/>
            <a:ext cx="4041775" cy="43893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FF6600"/>
              </a:buClr>
              <a:buSzPts val="1400"/>
              <a:buFont typeface="Trebuchet MS"/>
              <a:buNone/>
              <a:defRPr b="0" i="0" sz="2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FF6633"/>
              </a:buClr>
              <a:buSzPts val="1400"/>
              <a:buFont typeface="Times"/>
              <a:buNone/>
              <a:defRPr b="1" i="0" sz="20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FF6600"/>
              </a:buClr>
              <a:buSzPts val="1400"/>
              <a:buFont typeface="Georgia"/>
              <a:buNone/>
              <a:defRPr b="1" i="0" sz="18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FF6600"/>
              </a:buClr>
              <a:buSzPts val="1400"/>
              <a:buFont typeface="Times"/>
              <a:buNone/>
              <a:defRPr b="1" i="0" sz="16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eorgia"/>
              <a:buNone/>
              <a:defRPr b="1" i="0" sz="16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eorgia"/>
              <a:buNone/>
              <a:defRPr b="1" i="0" sz="16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eorgia"/>
              <a:buNone/>
              <a:defRPr b="1" i="0" sz="16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eorgia"/>
              <a:buNone/>
              <a:defRPr b="1" i="0" sz="16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eorgia"/>
              <a:buNone/>
              <a:defRPr b="1" i="0" sz="16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24" name="Shape 24"/>
          <p:cNvSpPr txBox="1"/>
          <p:nvPr>
            <p:ph idx="4" type="body"/>
          </p:nvPr>
        </p:nvSpPr>
        <p:spPr>
          <a:xfrm>
            <a:off x="4648200" y="2590800"/>
            <a:ext cx="4041775" cy="31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3302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-325119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52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rgbClr val="ECD63F"/>
              </a:buClr>
              <a:buSzPts val="1400"/>
              <a:buFont typeface="Georgia"/>
              <a:buNone/>
              <a:defRPr b="0" i="1" sz="16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685800" y="11430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27" name="Shape 27"/>
          <p:cNvSpPr txBox="1"/>
          <p:nvPr>
            <p:ph idx="1" type="body"/>
          </p:nvPr>
        </p:nvSpPr>
        <p:spPr>
          <a:xfrm>
            <a:off x="685800" y="2514600"/>
            <a:ext cx="7772400" cy="34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50519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1920"/>
              <a:buFont typeface="Times"/>
              <a:buChar char="•"/>
              <a:defRPr b="0" i="0" sz="2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rebuchet MS"/>
              <a:buChar char="•"/>
              <a:defRPr b="0" i="0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34925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Times"/>
              <a:buChar char="•"/>
              <a:defRPr b="0" i="0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SzPts val="1400"/>
              <a:buNone/>
              <a:defRPr b="0" i="1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28600" lvl="5" marL="2743200" marR="0" rtl="0" algn="l">
              <a:spcBef>
                <a:spcPts val="4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-228600" lvl="6" marL="3200400" marR="0" rtl="0" algn="l">
              <a:spcBef>
                <a:spcPts val="4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-228600" lvl="7" marL="3657600" marR="0" rtl="0" algn="l">
              <a:spcBef>
                <a:spcPts val="4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-228600" lvl="8" marL="4114800" marR="0" rtl="0" algn="l">
              <a:spcBef>
                <a:spcPts val="4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Shape 30"/>
          <p:cNvCxnSpPr/>
          <p:nvPr/>
        </p:nvCxnSpPr>
        <p:spPr>
          <a:xfrm>
            <a:off x="762000" y="3733800"/>
            <a:ext cx="7772400" cy="1588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dot"/>
            <a:round/>
            <a:headEnd len="sm" w="sm" type="none"/>
            <a:tailEnd len="sm" w="sm" type="none"/>
          </a:ln>
        </p:spPr>
      </p:cxnSp>
      <p:sp>
        <p:nvSpPr>
          <p:cNvPr id="31" name="Shape 31"/>
          <p:cNvSpPr txBox="1"/>
          <p:nvPr>
            <p:ph type="title"/>
          </p:nvPr>
        </p:nvSpPr>
        <p:spPr>
          <a:xfrm>
            <a:off x="722313" y="3743325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32" name="Shape 32"/>
          <p:cNvSpPr txBox="1"/>
          <p:nvPr>
            <p:ph idx="1" type="body"/>
          </p:nvPr>
        </p:nvSpPr>
        <p:spPr>
          <a:xfrm>
            <a:off x="722313" y="2243138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rgbClr val="FF6600"/>
              </a:buClr>
              <a:buSzPts val="1400"/>
              <a:buFont typeface="Trebuchet MS"/>
              <a:buNone/>
              <a:defRPr b="0" i="0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rgbClr val="FF6633"/>
              </a:buClr>
              <a:buSzPts val="1400"/>
              <a:buFont typeface="Times"/>
              <a:buNone/>
              <a:defRPr b="0" i="0" sz="18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rgbClr val="FF6600"/>
              </a:buClr>
              <a:buSzPts val="1400"/>
              <a:buFont typeface="Georgia"/>
              <a:buNone/>
              <a:defRPr b="0" i="0" sz="16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rgbClr val="FF6600"/>
              </a:buClr>
              <a:buSzPts val="1400"/>
              <a:buFont typeface="Times"/>
              <a:buNone/>
              <a:defRPr b="0" i="0" sz="14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eorgia"/>
              <a:buNone/>
              <a:defRPr b="0" i="0" sz="14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eorgia"/>
              <a:buNone/>
              <a:defRPr b="0" i="0" sz="14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eorgia"/>
              <a:buNone/>
              <a:defRPr b="0" i="0" sz="14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eorgia"/>
              <a:buNone/>
              <a:defRPr b="0" i="0" sz="14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eorgia"/>
              <a:buNone/>
              <a:defRPr b="0" i="0" sz="14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/>
          <p:nvPr>
            <p:ph type="title"/>
          </p:nvPr>
        </p:nvSpPr>
        <p:spPr>
          <a:xfrm>
            <a:off x="457200" y="1066800"/>
            <a:ext cx="3008313" cy="1295400"/>
          </a:xfrm>
          <a:prstGeom prst="rect">
            <a:avLst/>
          </a:prstGeom>
          <a:solidFill>
            <a:srgbClr val="E59C00"/>
          </a:solidFill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1" type="body"/>
          </p:nvPr>
        </p:nvSpPr>
        <p:spPr>
          <a:xfrm>
            <a:off x="3575050" y="1066801"/>
            <a:ext cx="5111750" cy="49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64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37084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240"/>
              <a:buFont typeface="Arial"/>
              <a:buChar char="•"/>
              <a:defRPr b="0" i="0" sz="2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34925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ECD63F"/>
              </a:buClr>
              <a:buSzPts val="1400"/>
              <a:buFont typeface="Trebuchet MS"/>
              <a:buNone/>
              <a:defRPr b="0" i="1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28600" lvl="5" marL="2743200" marR="0" rtl="0" algn="l">
              <a:spcBef>
                <a:spcPts val="4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-228600" lvl="6" marL="3200400" marR="0" rtl="0" algn="l">
              <a:spcBef>
                <a:spcPts val="4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-228600" lvl="7" marL="3657600" marR="0" rtl="0" algn="l">
              <a:spcBef>
                <a:spcPts val="4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-228600" lvl="8" marL="4114800" marR="0" rtl="0" algn="l">
              <a:spcBef>
                <a:spcPts val="4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36" name="Shape 36"/>
          <p:cNvSpPr txBox="1"/>
          <p:nvPr>
            <p:ph idx="2" type="body"/>
          </p:nvPr>
        </p:nvSpPr>
        <p:spPr>
          <a:xfrm>
            <a:off x="457200" y="2514600"/>
            <a:ext cx="3008313" cy="35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rgbClr val="FF6600"/>
              </a:buClr>
              <a:buSzPts val="1400"/>
              <a:buFont typeface="Trebuchet MS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rgbClr val="FF6633"/>
              </a:buClr>
              <a:buSzPts val="1400"/>
              <a:buFont typeface="Times"/>
              <a:buNone/>
              <a:defRPr b="0" i="0" sz="12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rgbClr val="FF6600"/>
              </a:buClr>
              <a:buSzPts val="1400"/>
              <a:buFont typeface="Georgia"/>
              <a:buNone/>
              <a:defRPr b="0" i="0" sz="10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rgbClr val="FF6600"/>
              </a:buClr>
              <a:buSzPts val="1400"/>
              <a:buFont typeface="Times"/>
              <a:buNone/>
              <a:defRPr b="0" i="0" sz="9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eorgia"/>
              <a:buNone/>
              <a:defRPr b="0" i="0" sz="9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eorgia"/>
              <a:buNone/>
              <a:defRPr b="0" i="0" sz="9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eorgia"/>
              <a:buNone/>
              <a:defRPr b="0" i="0" sz="9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eorgia"/>
              <a:buNone/>
              <a:defRPr b="0" i="0" sz="9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eorgia"/>
              <a:buNone/>
              <a:defRPr b="0" i="0" sz="9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/>
          <p:nvPr>
            <p:ph type="title"/>
          </p:nvPr>
        </p:nvSpPr>
        <p:spPr>
          <a:xfrm>
            <a:off x="1828800" y="4572000"/>
            <a:ext cx="53340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39" name="Shape 39"/>
          <p:cNvSpPr/>
          <p:nvPr>
            <p:ph idx="2" type="pic"/>
          </p:nvPr>
        </p:nvSpPr>
        <p:spPr>
          <a:xfrm>
            <a:off x="1828800" y="1143000"/>
            <a:ext cx="5334000" cy="3429000"/>
          </a:xfrm>
          <a:prstGeom prst="rect">
            <a:avLst/>
          </a:prstGeom>
          <a:solidFill>
            <a:schemeClr val="accent3"/>
          </a:solidFill>
          <a:ln cap="flat" cmpd="sng" w="25400">
            <a:solidFill>
              <a:srgbClr val="BABAB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rgbClr val="FF6600"/>
              </a:buClr>
              <a:buSzPts val="1400"/>
              <a:buFont typeface="Georgia"/>
              <a:buNone/>
              <a:defRPr b="0" i="0" sz="32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457200" marR="0" rtl="0" algn="l">
              <a:spcBef>
                <a:spcPts val="560"/>
              </a:spcBef>
              <a:spcAft>
                <a:spcPts val="0"/>
              </a:spcAft>
              <a:buClr>
                <a:srgbClr val="FF6633"/>
              </a:buClr>
              <a:buSzPts val="1400"/>
              <a:buFont typeface="Times"/>
              <a:buNone/>
              <a:defRPr b="0" i="0" sz="28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914400" marR="0" rtl="0" algn="l">
              <a:spcBef>
                <a:spcPts val="480"/>
              </a:spcBef>
              <a:spcAft>
                <a:spcPts val="0"/>
              </a:spcAft>
              <a:buClr>
                <a:srgbClr val="FF6600"/>
              </a:buClr>
              <a:buSzPts val="1400"/>
              <a:buFont typeface="Georgia"/>
              <a:buNone/>
              <a:defRPr b="0" i="0" sz="24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1371600" marR="0" rtl="0" algn="l">
              <a:spcBef>
                <a:spcPts val="400"/>
              </a:spcBef>
              <a:spcAft>
                <a:spcPts val="0"/>
              </a:spcAft>
              <a:buClr>
                <a:srgbClr val="FF6600"/>
              </a:buClr>
              <a:buSzPts val="1400"/>
              <a:buFont typeface="Times"/>
              <a:buNone/>
              <a:defRPr b="0" i="0" sz="20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1828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eorgia"/>
              <a:buNone/>
              <a:defRPr b="0" i="0" sz="20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2286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eorgia"/>
              <a:buNone/>
              <a:defRPr b="0" i="0" sz="20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eorgia"/>
              <a:buNone/>
              <a:defRPr b="0" i="0" sz="20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eorgia"/>
              <a:buNone/>
              <a:defRPr b="0" i="0" sz="20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eorgia"/>
              <a:buNone/>
              <a:defRPr b="0" i="0" sz="20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1" type="body"/>
          </p:nvPr>
        </p:nvSpPr>
        <p:spPr>
          <a:xfrm>
            <a:off x="1828800" y="5138738"/>
            <a:ext cx="53340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ctr">
              <a:spcBef>
                <a:spcPts val="280"/>
              </a:spcBef>
              <a:spcAft>
                <a:spcPts val="0"/>
              </a:spcAft>
              <a:buClr>
                <a:srgbClr val="FF6600"/>
              </a:buClr>
              <a:buSzPts val="1400"/>
              <a:buFont typeface="Trebuchet MS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rgbClr val="FF6633"/>
              </a:buClr>
              <a:buSzPts val="1400"/>
              <a:buFont typeface="Times"/>
              <a:buNone/>
              <a:defRPr b="0" i="0" sz="12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rgbClr val="FF6600"/>
              </a:buClr>
              <a:buSzPts val="1400"/>
              <a:buFont typeface="Georgia"/>
              <a:buNone/>
              <a:defRPr b="0" i="0" sz="10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rgbClr val="FF6600"/>
              </a:buClr>
              <a:buSzPts val="1400"/>
              <a:buFont typeface="Times"/>
              <a:buNone/>
              <a:defRPr b="0" i="0" sz="9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eorgia"/>
              <a:buNone/>
              <a:defRPr b="0" i="0" sz="9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eorgia"/>
              <a:buNone/>
              <a:defRPr b="0" i="0" sz="9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eorgia"/>
              <a:buNone/>
              <a:defRPr b="0" i="0" sz="9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eorgia"/>
              <a:buNone/>
              <a:defRPr b="0" i="0" sz="9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eorgia"/>
              <a:buNone/>
              <a:defRPr b="0" i="0" sz="9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8.xml"/><Relationship Id="rId9" Type="http://schemas.openxmlformats.org/officeDocument/2006/relationships/slideLayout" Target="../slideLayouts/slideLayout7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lue_seal.jpg" id="10" name="Shape 10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hape 11"/>
          <p:cNvSpPr/>
          <p:nvPr/>
        </p:nvSpPr>
        <p:spPr>
          <a:xfrm>
            <a:off x="152400" y="1066800"/>
            <a:ext cx="9144000" cy="5410200"/>
          </a:xfrm>
          <a:prstGeom prst="rect">
            <a:avLst/>
          </a:prstGeom>
          <a:blipFill rotWithShape="1">
            <a:blip r:embed="rId2">
              <a:alphaModFix amt="15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6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6.jpg"/><Relationship Id="rId4" Type="http://schemas.openxmlformats.org/officeDocument/2006/relationships/image" Target="../media/image23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png"/><Relationship Id="rId4" Type="http://schemas.openxmlformats.org/officeDocument/2006/relationships/image" Target="../media/image22.png"/><Relationship Id="rId9" Type="http://schemas.openxmlformats.org/officeDocument/2006/relationships/image" Target="../media/image25.png"/><Relationship Id="rId5" Type="http://schemas.openxmlformats.org/officeDocument/2006/relationships/image" Target="../media/image19.png"/><Relationship Id="rId6" Type="http://schemas.openxmlformats.org/officeDocument/2006/relationships/image" Target="../media/image18.png"/><Relationship Id="rId7" Type="http://schemas.openxmlformats.org/officeDocument/2006/relationships/image" Target="../media/image17.png"/><Relationship Id="rId8" Type="http://schemas.openxmlformats.org/officeDocument/2006/relationships/image" Target="../media/image2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9.png"/><Relationship Id="rId5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ctrTitle"/>
          </p:nvPr>
        </p:nvSpPr>
        <p:spPr>
          <a:xfrm>
            <a:off x="685800" y="762000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University    at  Buffalo </a:t>
            </a:r>
            <a:br>
              <a:rPr b="1" i="0" lang="en-US" sz="36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</a:br>
            <a:r>
              <a:rPr b="1" i="0" lang="en-US" sz="36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SAE  Clean   Snowmobile    </a:t>
            </a:r>
            <a:r>
              <a:rPr b="1" lang="en-US"/>
              <a:t> </a:t>
            </a:r>
            <a:r>
              <a:rPr b="1" i="0" lang="en-US" sz="36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Team</a:t>
            </a:r>
            <a:endParaRPr b="1" i="0" sz="3600" u="none" cap="none" strike="noStrik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6" name="Shape 46"/>
          <p:cNvSpPr txBox="1"/>
          <p:nvPr>
            <p:ph idx="1" type="subTitle"/>
          </p:nvPr>
        </p:nvSpPr>
        <p:spPr>
          <a:xfrm>
            <a:off x="54591" y="5116773"/>
            <a:ext cx="4495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Font typeface="Trebuchet MS"/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Presented By</a:t>
            </a:r>
            <a:endParaRPr/>
          </a:p>
          <a:p>
            <a:pPr indent="0" lvl="0" marL="0" marR="0" rtl="0" algn="ctr">
              <a:spcBef>
                <a:spcPts val="360"/>
              </a:spcBef>
              <a:spcAft>
                <a:spcPts val="0"/>
              </a:spcAft>
              <a:buClr>
                <a:srgbClr val="FF6600"/>
              </a:buClr>
              <a:buFont typeface="Trebuchet MS"/>
              <a:buNone/>
            </a:pPr>
            <a:r>
              <a:rPr b="1" lang="en-US" sz="1800"/>
              <a:t>Austin Keppler</a:t>
            </a:r>
            <a:endParaRPr b="1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spcBef>
                <a:spcPts val="360"/>
              </a:spcBef>
              <a:spcAft>
                <a:spcPts val="0"/>
              </a:spcAft>
              <a:buClr>
                <a:srgbClr val="FF6600"/>
              </a:buClr>
              <a:buFont typeface="Trebuchet MS"/>
              <a:buNone/>
            </a:pPr>
            <a:r>
              <a:rPr b="1" lang="en-US" sz="1800"/>
              <a:t>Ethan Schonhaut</a:t>
            </a:r>
            <a:endParaRPr b="1" sz="1800"/>
          </a:p>
        </p:txBody>
      </p:sp>
      <p:sp>
        <p:nvSpPr>
          <p:cNvPr id="47" name="Shape 47"/>
          <p:cNvSpPr txBox="1"/>
          <p:nvPr/>
        </p:nvSpPr>
        <p:spPr>
          <a:xfrm>
            <a:off x="4572000" y="5113361"/>
            <a:ext cx="4495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Font typeface="Trebuchet MS"/>
              <a:buNone/>
            </a:pPr>
            <a:r>
              <a:t/>
            </a:r>
            <a:endParaRPr b="1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Clr>
                <a:srgbClr val="FF6600"/>
              </a:buClr>
              <a:buFont typeface="Trebuchet MS"/>
              <a:buNone/>
            </a:pPr>
            <a:r>
              <a:t/>
            </a:r>
            <a:endParaRPr/>
          </a:p>
        </p:txBody>
      </p:sp>
      <p:pic>
        <p:nvPicPr>
          <p:cNvPr id="48" name="Shape 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61313" y="2147550"/>
            <a:ext cx="4421385" cy="2884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/>
          <p:nvPr>
            <p:ph type="title"/>
          </p:nvPr>
        </p:nvSpPr>
        <p:spPr>
          <a:xfrm>
            <a:off x="457200" y="990599"/>
            <a:ext cx="8229600" cy="100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US"/>
              <a:t>Emissions System</a:t>
            </a:r>
            <a:endParaRPr/>
          </a:p>
        </p:txBody>
      </p:sp>
      <p:sp>
        <p:nvSpPr>
          <p:cNvPr id="130" name="Shape 130"/>
          <p:cNvSpPr txBox="1"/>
          <p:nvPr>
            <p:ph idx="1" type="body"/>
          </p:nvPr>
        </p:nvSpPr>
        <p:spPr>
          <a:xfrm>
            <a:off x="457200" y="2149500"/>
            <a:ext cx="4040100" cy="43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/>
              <a:t>Exhaust Gas </a:t>
            </a:r>
            <a:r>
              <a:rPr lang="en-US"/>
              <a:t>Recirculation</a:t>
            </a:r>
            <a:r>
              <a:rPr lang="en-US"/>
              <a:t> (EGR)</a:t>
            </a:r>
            <a:endParaRPr/>
          </a:p>
        </p:txBody>
      </p:sp>
      <p:sp>
        <p:nvSpPr>
          <p:cNvPr id="131" name="Shape 131"/>
          <p:cNvSpPr txBox="1"/>
          <p:nvPr>
            <p:ph idx="2" type="body"/>
          </p:nvPr>
        </p:nvSpPr>
        <p:spPr>
          <a:xfrm>
            <a:off x="457200" y="2590800"/>
            <a:ext cx="4040100" cy="312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>
              <a:spcBef>
                <a:spcPts val="480"/>
              </a:spcBef>
              <a:spcAft>
                <a:spcPts val="0"/>
              </a:spcAft>
              <a:buClr>
                <a:srgbClr val="FF6600"/>
              </a:buClr>
              <a:buSzPts val="1400"/>
              <a:buChar char="●"/>
            </a:pPr>
            <a:r>
              <a:rPr lang="en-US"/>
              <a:t>Liquid cooled </a:t>
            </a:r>
            <a:endParaRPr/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ts val="1400"/>
              <a:buChar char="●"/>
            </a:pPr>
            <a:r>
              <a:rPr lang="en-US"/>
              <a:t>Up to 49% return </a:t>
            </a:r>
            <a:endParaRPr/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ts val="1400"/>
              <a:buChar char="●"/>
            </a:pPr>
            <a:r>
              <a:rPr lang="en-US"/>
              <a:t>Active from 1000 - 3250 rpm and 0 - 25% </a:t>
            </a:r>
            <a:r>
              <a:rPr lang="en-US"/>
              <a:t>throttle</a:t>
            </a:r>
            <a:endParaRPr/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ts val="1400"/>
              <a:buChar char="●"/>
            </a:pPr>
            <a:r>
              <a:rPr lang="en-US"/>
              <a:t>Map optimized for a balance of performance and emissions </a:t>
            </a:r>
            <a:endParaRPr/>
          </a:p>
        </p:txBody>
      </p:sp>
      <p:pic>
        <p:nvPicPr>
          <p:cNvPr id="132" name="Shape 1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49700" y="2149499"/>
            <a:ext cx="4341900" cy="289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/>
          <p:nvPr>
            <p:ph type="title"/>
          </p:nvPr>
        </p:nvSpPr>
        <p:spPr>
          <a:xfrm>
            <a:off x="457200" y="990599"/>
            <a:ext cx="8229600" cy="1006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Emissions System</a:t>
            </a:r>
            <a:endParaRPr/>
          </a:p>
        </p:txBody>
      </p:sp>
      <p:sp>
        <p:nvSpPr>
          <p:cNvPr id="138" name="Shape 138"/>
          <p:cNvSpPr txBox="1"/>
          <p:nvPr>
            <p:ph idx="1" type="body"/>
          </p:nvPr>
        </p:nvSpPr>
        <p:spPr>
          <a:xfrm>
            <a:off x="2551906" y="1905000"/>
            <a:ext cx="4040188" cy="4389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Font typeface="Trebuchet MS"/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Testing and Validation</a:t>
            </a:r>
            <a:endParaRPr b="1" i="0" sz="24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39" name="Shape 1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67325" y="2343918"/>
            <a:ext cx="5409350" cy="325505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Shape 140"/>
          <p:cNvSpPr txBox="1"/>
          <p:nvPr/>
        </p:nvSpPr>
        <p:spPr>
          <a:xfrm>
            <a:off x="527550" y="5908425"/>
            <a:ext cx="8159100" cy="4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</a:pPr>
            <a:r>
              <a:rPr lang="en-US">
                <a:solidFill>
                  <a:srgbClr val="FFFFFF"/>
                </a:solidFill>
              </a:rPr>
              <a:t>NOx outputs </a:t>
            </a:r>
            <a:r>
              <a:rPr lang="en-US">
                <a:solidFill>
                  <a:srgbClr val="FFFFFF"/>
                </a:solidFill>
              </a:rPr>
              <a:t>significantly</a:t>
            </a:r>
            <a:r>
              <a:rPr lang="en-US">
                <a:solidFill>
                  <a:srgbClr val="FFFFFF"/>
                </a:solidFill>
              </a:rPr>
              <a:t> reduced with implementation of DOC,DPF and EGR systems in place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/>
          <p:nvPr>
            <p:ph type="title"/>
          </p:nvPr>
        </p:nvSpPr>
        <p:spPr>
          <a:xfrm>
            <a:off x="457200" y="990599"/>
            <a:ext cx="8229600" cy="100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Noise Testing </a:t>
            </a:r>
            <a:endParaRPr/>
          </a:p>
        </p:txBody>
      </p:sp>
      <p:sp>
        <p:nvSpPr>
          <p:cNvPr id="147" name="Shape 147"/>
          <p:cNvSpPr txBox="1"/>
          <p:nvPr>
            <p:ph idx="1" type="body"/>
          </p:nvPr>
        </p:nvSpPr>
        <p:spPr>
          <a:xfrm>
            <a:off x="457200" y="2057400"/>
            <a:ext cx="4040100" cy="43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/>
              <a:t>Testing</a:t>
            </a:r>
            <a:endParaRPr/>
          </a:p>
        </p:txBody>
      </p:sp>
      <p:sp>
        <p:nvSpPr>
          <p:cNvPr id="148" name="Shape 148"/>
          <p:cNvSpPr txBox="1"/>
          <p:nvPr>
            <p:ph idx="2" type="body"/>
          </p:nvPr>
        </p:nvSpPr>
        <p:spPr>
          <a:xfrm>
            <a:off x="457200" y="2590800"/>
            <a:ext cx="4040100" cy="312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>
              <a:spcBef>
                <a:spcPts val="480"/>
              </a:spcBef>
              <a:spcAft>
                <a:spcPts val="0"/>
              </a:spcAft>
              <a:buClr>
                <a:srgbClr val="FF6600"/>
              </a:buClr>
              <a:buSzPts val="1400"/>
              <a:buChar char="●"/>
            </a:pPr>
            <a:r>
              <a:rPr lang="en-US"/>
              <a:t>Two tests were conducted in late August and early February.</a:t>
            </a:r>
            <a:endParaRPr/>
          </a:p>
          <a:p>
            <a:pPr indent="-342900" lvl="0" marL="342900" rtl="0"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ts val="2400"/>
              <a:buChar char="•"/>
            </a:pPr>
            <a:r>
              <a:rPr lang="en-US"/>
              <a:t>A reference sled was used for comparison </a:t>
            </a:r>
            <a:endParaRPr/>
          </a:p>
        </p:txBody>
      </p:sp>
      <p:sp>
        <p:nvSpPr>
          <p:cNvPr id="149" name="Shape 149"/>
          <p:cNvSpPr txBox="1"/>
          <p:nvPr>
            <p:ph idx="3" type="body"/>
          </p:nvPr>
        </p:nvSpPr>
        <p:spPr>
          <a:xfrm>
            <a:off x="4648200" y="2057400"/>
            <a:ext cx="4041900" cy="43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/>
              <a:t>Results	</a:t>
            </a:r>
            <a:endParaRPr/>
          </a:p>
        </p:txBody>
      </p:sp>
      <p:sp>
        <p:nvSpPr>
          <p:cNvPr id="150" name="Shape 150"/>
          <p:cNvSpPr txBox="1"/>
          <p:nvPr>
            <p:ph idx="4" type="body"/>
          </p:nvPr>
        </p:nvSpPr>
        <p:spPr>
          <a:xfrm>
            <a:off x="4648200" y="2590800"/>
            <a:ext cx="4041900" cy="312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342900" rtl="0"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ts val="2400"/>
              <a:buChar char="•"/>
            </a:pPr>
            <a:r>
              <a:t/>
            </a:r>
            <a:endParaRPr/>
          </a:p>
        </p:txBody>
      </p:sp>
      <p:pic>
        <p:nvPicPr>
          <p:cNvPr id="151" name="Shape 1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97300" y="2556600"/>
            <a:ext cx="4379925" cy="312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/>
          <p:nvPr>
            <p:ph type="title"/>
          </p:nvPr>
        </p:nvSpPr>
        <p:spPr>
          <a:xfrm>
            <a:off x="457200" y="990599"/>
            <a:ext cx="8229600" cy="1006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Suspension System</a:t>
            </a:r>
            <a:endParaRPr b="1" i="0" sz="3600" u="none" cap="none" strike="noStrik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57" name="Shape 157"/>
          <p:cNvSpPr txBox="1"/>
          <p:nvPr>
            <p:ph idx="1" type="body"/>
          </p:nvPr>
        </p:nvSpPr>
        <p:spPr>
          <a:xfrm>
            <a:off x="457200" y="2057400"/>
            <a:ext cx="4191000" cy="4389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Font typeface="Trebuchet MS"/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Design and Implementation</a:t>
            </a:r>
            <a:endParaRPr b="1" i="0" sz="24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58" name="Shape 158"/>
          <p:cNvSpPr txBox="1"/>
          <p:nvPr>
            <p:ph idx="2" type="body"/>
          </p:nvPr>
        </p:nvSpPr>
        <p:spPr>
          <a:xfrm>
            <a:off x="457200" y="2590800"/>
            <a:ext cx="4040100" cy="31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Fox Float II Front Shocks</a:t>
            </a:r>
            <a:endParaRPr/>
          </a:p>
          <a:p>
            <a:pPr indent="-3429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FF66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Curve Industries XS Skis</a:t>
            </a:r>
            <a:endParaRPr/>
          </a:p>
          <a:p>
            <a:pPr indent="-3429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FF66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Stud Boy 9” Shaper bars</a:t>
            </a:r>
            <a:endParaRPr b="0" i="0" sz="24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429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FF66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Improved Towing Capacity Through Increased Traction</a:t>
            </a:r>
            <a:endParaRPr/>
          </a:p>
          <a:p>
            <a: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FF66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59" name="Shape 159"/>
          <p:cNvPicPr preferRelativeResize="0"/>
          <p:nvPr>
            <p:ph idx="4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86400" y="1905000"/>
            <a:ext cx="2286000" cy="46463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/>
          <p:nvPr>
            <p:ph type="title"/>
          </p:nvPr>
        </p:nvSpPr>
        <p:spPr>
          <a:xfrm>
            <a:off x="685800" y="11430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Sled Overview</a:t>
            </a:r>
            <a:endParaRPr b="1" i="0" sz="3600" u="none" cap="none" strike="noStrik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65" name="Shape 165"/>
          <p:cNvSpPr txBox="1"/>
          <p:nvPr>
            <p:ph idx="1" type="body"/>
          </p:nvPr>
        </p:nvSpPr>
        <p:spPr>
          <a:xfrm>
            <a:off x="685800" y="1905000"/>
            <a:ext cx="7772400" cy="40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Extremely low HC, CO and NOx Emissions</a:t>
            </a:r>
            <a:endParaRPr/>
          </a:p>
          <a:p>
            <a:pPr indent="-3429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FF66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High Fuel Economy</a:t>
            </a:r>
            <a:endParaRPr/>
          </a:p>
          <a:p>
            <a:pPr indent="-3429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FF66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Adequate Power Output for a Utility Snowmobile</a:t>
            </a:r>
            <a:endParaRPr/>
          </a:p>
          <a:p>
            <a:pPr indent="-3429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FF66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Quiet Operation</a:t>
            </a:r>
            <a:endParaRPr b="0" i="0" sz="24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429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FF66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Durable and Simple Design</a:t>
            </a:r>
            <a:endParaRPr/>
          </a:p>
        </p:txBody>
      </p:sp>
      <p:pic>
        <p:nvPicPr>
          <p:cNvPr id="166" name="Shape 1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88493" y="4209197"/>
            <a:ext cx="3713536" cy="24691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Shape 16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7352" y="4209197"/>
            <a:ext cx="3713818" cy="24691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/>
          <p:nvPr>
            <p:ph type="title"/>
          </p:nvPr>
        </p:nvSpPr>
        <p:spPr>
          <a:xfrm>
            <a:off x="685800" y="11430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Sponsors</a:t>
            </a:r>
            <a:endParaRPr b="1" i="0" sz="3600" u="none" cap="none" strike="noStrik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73" name="Shape 1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65343" y="5381700"/>
            <a:ext cx="2181469" cy="8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Shape 17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86200" y="1828800"/>
            <a:ext cx="4658488" cy="439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Shape 17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243703" y="853463"/>
            <a:ext cx="1943481" cy="1158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Shape 17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506889" y="1859861"/>
            <a:ext cx="1617311" cy="16063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Shape 17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322776" y="3652196"/>
            <a:ext cx="2066601" cy="777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Shape 178"/>
          <p:cNvPicPr preferRelativeResize="0"/>
          <p:nvPr/>
        </p:nvPicPr>
        <p:blipFill rotWithShape="1">
          <a:blip r:embed="rId8">
            <a:alphaModFix/>
          </a:blip>
          <a:srcRect b="0" l="770" r="6923" t="1468"/>
          <a:stretch/>
        </p:blipFill>
        <p:spPr>
          <a:xfrm>
            <a:off x="1215508" y="4511302"/>
            <a:ext cx="1143000" cy="7993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Shape 179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2549648" y="4489193"/>
            <a:ext cx="955552" cy="8214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/>
          <p:nvPr>
            <p:ph type="title"/>
          </p:nvPr>
        </p:nvSpPr>
        <p:spPr>
          <a:xfrm>
            <a:off x="762000" y="2133600"/>
            <a:ext cx="7772400" cy="33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Questions?</a:t>
            </a:r>
            <a:br>
              <a:rPr b="1" i="0" lang="en-US" sz="36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</a:br>
            <a:br>
              <a:rPr b="1" i="0" lang="en-US" sz="36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</a:br>
            <a:br>
              <a:rPr b="1" i="0" lang="en-US" sz="36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</a:br>
            <a:br>
              <a:rPr b="1" i="0" lang="en-US" sz="36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</a:br>
            <a:r>
              <a:rPr b="1" i="0" lang="en-US" sz="36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Thank you for your time!</a:t>
            </a:r>
            <a:endParaRPr b="1" i="0" sz="3600" u="none" cap="none" strike="noStrik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9" name="Shape 189"/>
          <p:cNvGraphicFramePr/>
          <p:nvPr/>
        </p:nvGraphicFramePr>
        <p:xfrm>
          <a:off x="2057400" y="2057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{FB3AB5F2-0528-4A18-8F56-77B51076B7D5}</a:tableStyleId>
              </a:tblPr>
              <a:tblGrid>
                <a:gridCol w="1510575"/>
                <a:gridCol w="727250"/>
                <a:gridCol w="727250"/>
                <a:gridCol w="727250"/>
                <a:gridCol w="879650"/>
              </a:tblGrid>
              <a:tr h="305975">
                <a:tc gridSpan="5"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Font typeface="Calibri"/>
                        <a:buNone/>
                      </a:pPr>
                      <a:r>
                        <a:rPr b="1" lang="en-US" sz="16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100 ft. Straight Acceleration Data</a:t>
                      </a:r>
                      <a:endParaRPr/>
                    </a:p>
                  </a:txBody>
                  <a:tcPr marT="14650" marB="14650" marR="21975" marL="2197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>
                        <a:alpha val="24705"/>
                      </a:schemeClr>
                    </a:solidFill>
                  </a:tcPr>
                </a:tc>
                <a:tc hMerge="1"/>
                <a:tc hMerge="1"/>
                <a:tc hMerge="1"/>
                <a:tc hMerge="1"/>
              </a:tr>
              <a:tr h="3059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Lug Height </a:t>
                      </a:r>
                      <a:endParaRPr b="1" sz="16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4650" marB="14650" marR="21975" marL="2197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1" </a:t>
                      </a:r>
                      <a:endParaRPr/>
                    </a:p>
                  </a:txBody>
                  <a:tcPr marT="14650" marB="14650" marR="21975" marL="2197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1" tow</a:t>
                      </a:r>
                      <a:endParaRPr/>
                    </a:p>
                  </a:txBody>
                  <a:tcPr marT="14650" marB="14650" marR="21975" marL="2197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1.5"</a:t>
                      </a:r>
                      <a:endParaRPr/>
                    </a:p>
                  </a:txBody>
                  <a:tcPr marT="14650" marB="14650" marR="21975" marL="2197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1.5" tow</a:t>
                      </a:r>
                      <a:endParaRPr/>
                    </a:p>
                  </a:txBody>
                  <a:tcPr marT="14650" marB="14650" marR="21975" marL="2197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59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Trial 1 (sec)</a:t>
                      </a:r>
                      <a:endParaRPr b="1" sz="16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4650" marB="14650" marR="21975" marL="2197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7.23</a:t>
                      </a:r>
                      <a:endParaRPr/>
                    </a:p>
                  </a:txBody>
                  <a:tcPr marT="14650" marB="14650" marR="21975" marL="2197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10.66</a:t>
                      </a:r>
                      <a:endParaRPr/>
                    </a:p>
                  </a:txBody>
                  <a:tcPr marT="14650" marB="14650" marR="21975" marL="2197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5.94</a:t>
                      </a:r>
                      <a:endParaRPr/>
                    </a:p>
                  </a:txBody>
                  <a:tcPr marT="14650" marB="14650" marR="21975" marL="2197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8.34</a:t>
                      </a:r>
                      <a:endParaRPr/>
                    </a:p>
                  </a:txBody>
                  <a:tcPr marT="14650" marB="14650" marR="21975" marL="2197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59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/>
                    </a:p>
                  </a:txBody>
                  <a:tcPr marT="14650" marB="14650" marR="21975" marL="2197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6.77</a:t>
                      </a:r>
                      <a:endParaRPr/>
                    </a:p>
                  </a:txBody>
                  <a:tcPr marT="14650" marB="14650" marR="21975" marL="2197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10.3</a:t>
                      </a:r>
                      <a:endParaRPr/>
                    </a:p>
                  </a:txBody>
                  <a:tcPr marT="14650" marB="14650" marR="21975" marL="2197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5.8</a:t>
                      </a:r>
                      <a:endParaRPr/>
                    </a:p>
                  </a:txBody>
                  <a:tcPr marT="14650" marB="14650" marR="21975" marL="2197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7.56</a:t>
                      </a:r>
                      <a:endParaRPr/>
                    </a:p>
                  </a:txBody>
                  <a:tcPr marT="14650" marB="14650" marR="21975" marL="2197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59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b="1" sz="16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4650" marB="14650" marR="21975" marL="2197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7.13</a:t>
                      </a:r>
                      <a:endParaRPr/>
                    </a:p>
                  </a:txBody>
                  <a:tcPr marT="14650" marB="14650" marR="21975" marL="2197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11.2</a:t>
                      </a:r>
                      <a:endParaRPr/>
                    </a:p>
                  </a:txBody>
                  <a:tcPr marT="14650" marB="14650" marR="21975" marL="2197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6.69</a:t>
                      </a:r>
                      <a:endParaRPr/>
                    </a:p>
                  </a:txBody>
                  <a:tcPr marT="14650" marB="14650" marR="21975" marL="2197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7.92</a:t>
                      </a:r>
                      <a:endParaRPr/>
                    </a:p>
                  </a:txBody>
                  <a:tcPr marT="14650" marB="14650" marR="21975" marL="2197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59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b="1" sz="16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4650" marB="14650" marR="21975" marL="2197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7.02</a:t>
                      </a:r>
                      <a:endParaRPr/>
                    </a:p>
                  </a:txBody>
                  <a:tcPr marT="14650" marB="14650" marR="21975" marL="2197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10.85</a:t>
                      </a:r>
                      <a:endParaRPr/>
                    </a:p>
                  </a:txBody>
                  <a:tcPr marT="14650" marB="14650" marR="21975" marL="2197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6.12</a:t>
                      </a:r>
                      <a:endParaRPr/>
                    </a:p>
                  </a:txBody>
                  <a:tcPr marT="14650" marB="14650" marR="21975" marL="2197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8.23</a:t>
                      </a:r>
                      <a:endParaRPr/>
                    </a:p>
                  </a:txBody>
                  <a:tcPr marT="14650" marB="14650" marR="21975" marL="2197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59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endParaRPr b="1" sz="16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4650" marB="14650" marR="21975" marL="2197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6.88</a:t>
                      </a:r>
                      <a:endParaRPr/>
                    </a:p>
                  </a:txBody>
                  <a:tcPr marT="14650" marB="14650" marR="21975" marL="2197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9.96</a:t>
                      </a:r>
                      <a:endParaRPr/>
                    </a:p>
                  </a:txBody>
                  <a:tcPr marT="14650" marB="14650" marR="21975" marL="2197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5.84</a:t>
                      </a:r>
                      <a:endParaRPr/>
                    </a:p>
                  </a:txBody>
                  <a:tcPr marT="14650" marB="14650" marR="21975" marL="2197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7.89</a:t>
                      </a:r>
                      <a:endParaRPr/>
                    </a:p>
                  </a:txBody>
                  <a:tcPr marT="14650" marB="14650" marR="21975" marL="2197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59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</a:t>
                      </a:r>
                      <a:endParaRPr b="1" sz="16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4650" marB="14650" marR="21975" marL="2197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6.8</a:t>
                      </a:r>
                      <a:endParaRPr/>
                    </a:p>
                  </a:txBody>
                  <a:tcPr marT="14650" marB="14650" marR="21975" marL="2197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10.54</a:t>
                      </a:r>
                      <a:endParaRPr/>
                    </a:p>
                  </a:txBody>
                  <a:tcPr marT="14650" marB="14650" marR="21975" marL="2197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6.03</a:t>
                      </a:r>
                      <a:endParaRPr/>
                    </a:p>
                  </a:txBody>
                  <a:tcPr marT="14650" marB="14650" marR="21975" marL="2197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7.95</a:t>
                      </a:r>
                      <a:endParaRPr/>
                    </a:p>
                  </a:txBody>
                  <a:tcPr marT="14650" marB="14650" marR="21975" marL="2197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59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</a:t>
                      </a:r>
                      <a:endParaRPr b="1" sz="16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4650" marB="14650" marR="21975" marL="2197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7.2</a:t>
                      </a:r>
                      <a:endParaRPr/>
                    </a:p>
                  </a:txBody>
                  <a:tcPr marT="14650" marB="14650" marR="21975" marL="2197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11.12</a:t>
                      </a:r>
                      <a:endParaRPr/>
                    </a:p>
                  </a:txBody>
                  <a:tcPr marT="14650" marB="14650" marR="21975" marL="2197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6.37</a:t>
                      </a:r>
                      <a:endParaRPr/>
                    </a:p>
                  </a:txBody>
                  <a:tcPr marT="14650" marB="14650" marR="21975" marL="2197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8.17</a:t>
                      </a:r>
                      <a:endParaRPr/>
                    </a:p>
                  </a:txBody>
                  <a:tcPr marT="14650" marB="14650" marR="21975" marL="2197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59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</a:t>
                      </a:r>
                      <a:endParaRPr b="1" sz="16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4650" marB="14650" marR="21975" marL="2197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7.12</a:t>
                      </a:r>
                      <a:endParaRPr/>
                    </a:p>
                  </a:txBody>
                  <a:tcPr marT="14650" marB="14650" marR="21975" marL="2197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10.79</a:t>
                      </a:r>
                      <a:endParaRPr/>
                    </a:p>
                  </a:txBody>
                  <a:tcPr marT="14650" marB="14650" marR="21975" marL="2197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5.97</a:t>
                      </a:r>
                      <a:endParaRPr/>
                    </a:p>
                  </a:txBody>
                  <a:tcPr marT="14650" marB="14650" marR="21975" marL="2197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8.04</a:t>
                      </a:r>
                      <a:endParaRPr/>
                    </a:p>
                  </a:txBody>
                  <a:tcPr marT="14650" marB="14650" marR="21975" marL="2197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59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</a:t>
                      </a:r>
                      <a:endParaRPr b="1" sz="16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4650" marB="14650" marR="21975" marL="2197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7.08</a:t>
                      </a:r>
                      <a:endParaRPr/>
                    </a:p>
                  </a:txBody>
                  <a:tcPr marT="14650" marB="14650" marR="21975" marL="2197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10.23</a:t>
                      </a:r>
                      <a:endParaRPr/>
                    </a:p>
                  </a:txBody>
                  <a:tcPr marT="14650" marB="14650" marR="21975" marL="2197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6.21</a:t>
                      </a:r>
                      <a:endParaRPr/>
                    </a:p>
                  </a:txBody>
                  <a:tcPr marT="14650" marB="14650" marR="21975" marL="2197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8.01</a:t>
                      </a:r>
                      <a:endParaRPr/>
                    </a:p>
                  </a:txBody>
                  <a:tcPr marT="14650" marB="14650" marR="21975" marL="2197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59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Trial 10 (sec)</a:t>
                      </a:r>
                      <a:endParaRPr b="1" sz="16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4650" marB="14650" marR="21975" marL="2197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6.94</a:t>
                      </a:r>
                      <a:endParaRPr/>
                    </a:p>
                  </a:txBody>
                  <a:tcPr marT="14650" marB="14650" marR="21975" marL="2197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10.41</a:t>
                      </a:r>
                      <a:endParaRPr/>
                    </a:p>
                  </a:txBody>
                  <a:tcPr marT="14650" marB="14650" marR="21975" marL="2197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5.79</a:t>
                      </a:r>
                      <a:endParaRPr/>
                    </a:p>
                  </a:txBody>
                  <a:tcPr marT="14650" marB="14650" marR="21975" marL="2197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7.96</a:t>
                      </a:r>
                      <a:endParaRPr/>
                    </a:p>
                  </a:txBody>
                  <a:tcPr marT="14650" marB="14650" marR="21975" marL="2197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59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6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4650" marB="14650" marR="21975" marL="2197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6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4650" marB="14650" marR="21975" marL="2197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6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6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6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59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Avg. (sec)</a:t>
                      </a:r>
                      <a:endParaRPr b="1" sz="16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4650" marB="14650" marR="21975" marL="2197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>
                        <a:alpha val="24705"/>
                      </a:schemeClr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7.017</a:t>
                      </a:r>
                      <a:endParaRPr/>
                    </a:p>
                  </a:txBody>
                  <a:tcPr marT="14650" marB="14650" marR="21975" marL="2197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10.606</a:t>
                      </a:r>
                      <a:endParaRPr/>
                    </a:p>
                  </a:txBody>
                  <a:tcPr marT="14650" marB="14650" marR="21975" marL="2197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6.076</a:t>
                      </a:r>
                      <a:endParaRPr/>
                    </a:p>
                  </a:txBody>
                  <a:tcPr marT="14650" marB="14650" marR="21975" marL="2197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8.007</a:t>
                      </a:r>
                      <a:endParaRPr/>
                    </a:p>
                  </a:txBody>
                  <a:tcPr marT="14650" marB="14650" marR="21975" marL="2197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90" name="Shape 190"/>
          <p:cNvSpPr txBox="1"/>
          <p:nvPr>
            <p:ph type="title"/>
          </p:nvPr>
        </p:nvSpPr>
        <p:spPr>
          <a:xfrm>
            <a:off x="457200" y="990599"/>
            <a:ext cx="8229600" cy="1006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Suspension System</a:t>
            </a:r>
            <a:endParaRPr b="1" i="0" sz="3600" u="none" cap="none" strike="noStrik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>
            <p:ph type="title"/>
          </p:nvPr>
        </p:nvSpPr>
        <p:spPr>
          <a:xfrm>
            <a:off x="645072" y="9144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Design Considerations</a:t>
            </a:r>
            <a:endParaRPr b="1" i="0" sz="3600" u="none" cap="none" strike="noStrik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4" name="Shape 54"/>
          <p:cNvSpPr txBox="1"/>
          <p:nvPr>
            <p:ph idx="1" type="body"/>
          </p:nvPr>
        </p:nvSpPr>
        <p:spPr>
          <a:xfrm>
            <a:off x="228600" y="3829050"/>
            <a:ext cx="2971800" cy="27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Environment</a:t>
            </a:r>
            <a:endParaRPr/>
          </a:p>
          <a:p>
            <a:pPr indent="-457200" lvl="0" marL="457200" marR="0" rtl="0" algn="l">
              <a:spcBef>
                <a:spcPts val="400"/>
              </a:spcBef>
              <a:spcAft>
                <a:spcPts val="0"/>
              </a:spcAft>
              <a:buClr>
                <a:srgbClr val="FF6600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Decreased Emissions</a:t>
            </a:r>
            <a:endParaRPr/>
          </a:p>
          <a:p>
            <a:pPr indent="-457200" lvl="0" marL="457200" marR="0" rtl="0" algn="l">
              <a:spcBef>
                <a:spcPts val="400"/>
              </a:spcBef>
              <a:spcAft>
                <a:spcPts val="0"/>
              </a:spcAft>
              <a:buClr>
                <a:srgbClr val="FF6600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Quieter Operation</a:t>
            </a:r>
            <a:endParaRPr/>
          </a:p>
          <a:p>
            <a:pPr indent="-457200" lvl="0" marL="457200" marR="0" rtl="0" algn="l">
              <a:spcBef>
                <a:spcPts val="400"/>
              </a:spcBef>
              <a:spcAft>
                <a:spcPts val="0"/>
              </a:spcAft>
              <a:buClr>
                <a:srgbClr val="FF6600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Lowered Fuel Consumption</a:t>
            </a:r>
            <a:endParaRPr/>
          </a:p>
          <a:p>
            <a:pPr indent="-330200" lvl="0" marL="457200" marR="0" rtl="0" algn="l">
              <a:spcBef>
                <a:spcPts val="400"/>
              </a:spcBef>
              <a:spcAft>
                <a:spcPts val="0"/>
              </a:spcAft>
              <a:buClr>
                <a:srgbClr val="FF66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5" name="Shape 55"/>
          <p:cNvSpPr txBox="1"/>
          <p:nvPr>
            <p:ph idx="2" type="body"/>
          </p:nvPr>
        </p:nvSpPr>
        <p:spPr>
          <a:xfrm>
            <a:off x="6096000" y="3810000"/>
            <a:ext cx="2590800" cy="25750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Manufacturer</a:t>
            </a:r>
            <a:endParaRPr/>
          </a:p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Clr>
                <a:srgbClr val="FF6600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Low Cost/High Product Quality</a:t>
            </a:r>
            <a:endParaRPr/>
          </a:p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Clr>
                <a:srgbClr val="FF6600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System Simplicity</a:t>
            </a:r>
            <a:endParaRPr/>
          </a:p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Clr>
                <a:srgbClr val="FF6600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Increased Durability</a:t>
            </a:r>
            <a:endParaRPr/>
          </a:p>
          <a:p>
            <a:pPr indent="-215900" lvl="0" marL="342900" marR="0" rtl="0" algn="l">
              <a:spcBef>
                <a:spcPts val="400"/>
              </a:spcBef>
              <a:spcAft>
                <a:spcPts val="0"/>
              </a:spcAft>
              <a:buClr>
                <a:srgbClr val="FF66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6" name="Shape 56"/>
          <p:cNvSpPr txBox="1"/>
          <p:nvPr/>
        </p:nvSpPr>
        <p:spPr>
          <a:xfrm>
            <a:off x="3352800" y="3810000"/>
            <a:ext cx="2590800" cy="2622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Operator</a:t>
            </a:r>
            <a:endParaRPr/>
          </a:p>
          <a:p>
            <a:pPr indent="-457200" lvl="0" marL="457200" marR="0" rtl="0" algn="l">
              <a:spcBef>
                <a:spcPts val="400"/>
              </a:spcBef>
              <a:spcAft>
                <a:spcPts val="0"/>
              </a:spcAft>
              <a:buClr>
                <a:srgbClr val="FF6600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Extended Operation Period</a:t>
            </a:r>
            <a:endParaRPr/>
          </a:p>
          <a:p>
            <a:pPr indent="-457200" lvl="0" marL="457200" marR="0" rtl="0" algn="l">
              <a:spcBef>
                <a:spcPts val="400"/>
              </a:spcBef>
              <a:spcAft>
                <a:spcPts val="0"/>
              </a:spcAft>
              <a:buClr>
                <a:srgbClr val="FF6600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Increased Towing Capacity</a:t>
            </a:r>
            <a:endParaRPr/>
          </a:p>
          <a:p>
            <a:pPr indent="-457200" lvl="0" marL="457200" marR="0" rtl="0" algn="l">
              <a:spcBef>
                <a:spcPts val="400"/>
              </a:spcBef>
              <a:spcAft>
                <a:spcPts val="0"/>
              </a:spcAft>
              <a:buClr>
                <a:srgbClr val="FF6600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Extended Fuel Range</a:t>
            </a:r>
            <a:endParaRPr/>
          </a:p>
          <a:p>
            <a:pPr indent="-330200" lvl="0" marL="457200" marR="0" rtl="0" algn="l">
              <a:spcBef>
                <a:spcPts val="400"/>
              </a:spcBef>
              <a:spcAft>
                <a:spcPts val="0"/>
              </a:spcAft>
              <a:buClr>
                <a:srgbClr val="FF66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57" name="Shape 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8650" y="1981200"/>
            <a:ext cx="2474975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Shape 5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52800" y="1981200"/>
            <a:ext cx="2577464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Shape 5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115050" y="1981200"/>
            <a:ext cx="2651760" cy="182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/>
          <p:nvPr>
            <p:ph type="title"/>
          </p:nvPr>
        </p:nvSpPr>
        <p:spPr>
          <a:xfrm>
            <a:off x="609600" y="10668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Engine Selection</a:t>
            </a:r>
            <a:endParaRPr b="1" i="0" sz="3600" u="none" cap="none" strike="noStrik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x="685800" y="20574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Low HC, CO, and NOx emissions</a:t>
            </a:r>
            <a:endParaRPr/>
          </a:p>
          <a:p>
            <a:pPr indent="-4572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FF66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High Torque Output</a:t>
            </a:r>
            <a:endParaRPr/>
          </a:p>
          <a:p>
            <a:pPr indent="-4572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FF66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Low BSFC</a:t>
            </a:r>
            <a:endParaRPr/>
          </a:p>
          <a:p>
            <a:pPr indent="-4572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FF66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Engine Longevity and Reliability</a:t>
            </a:r>
            <a:endParaRPr/>
          </a:p>
          <a:p>
            <a:pPr indent="-4572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FF66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Low WOT Exhaust Noise</a:t>
            </a:r>
            <a:endParaRPr/>
          </a:p>
        </p:txBody>
      </p:sp>
      <p:sp>
        <p:nvSpPr>
          <p:cNvPr id="67" name="Shape 67"/>
          <p:cNvSpPr txBox="1"/>
          <p:nvPr>
            <p:ph idx="2" type="body"/>
          </p:nvPr>
        </p:nvSpPr>
        <p:spPr>
          <a:xfrm>
            <a:off x="4838465" y="3962400"/>
            <a:ext cx="4267200" cy="35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Mercedes-Benz/Smart OM 660</a:t>
            </a:r>
            <a:endParaRPr b="1" i="0" sz="20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Clr>
                <a:srgbClr val="FF6600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3 Cylinder Liquid Cooled Diesel </a:t>
            </a:r>
            <a:endParaRPr/>
          </a:p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Clr>
                <a:srgbClr val="FF6600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Direct Fuel Injection System</a:t>
            </a:r>
            <a:endParaRPr/>
          </a:p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Clr>
                <a:srgbClr val="FF6600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216 g/kW-hr BSFC</a:t>
            </a:r>
            <a:endParaRPr b="0" i="0" sz="20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descr="cutcdi.jpg" id="68" name="Shape 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05400" y="1371600"/>
            <a:ext cx="2971800" cy="24487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3" name="Shape 73"/>
          <p:cNvGraphicFramePr/>
          <p:nvPr/>
        </p:nvGraphicFramePr>
        <p:xfrm>
          <a:off x="3581400" y="527430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{05FD4C47-74C0-4411-8543-F99DA5DE54C4}</a:tableStyleId>
              </a:tblPr>
              <a:tblGrid>
                <a:gridCol w="857950"/>
                <a:gridCol w="1515700"/>
              </a:tblGrid>
              <a:tr h="1270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/>
                        <a:t>Horsepower</a:t>
                      </a:r>
                      <a:endParaRPr sz="10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/>
                        <a:t>54.5 @ 3942 rpm</a:t>
                      </a:r>
                      <a:endParaRPr sz="10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1270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/>
                        <a:t>Torque</a:t>
                      </a:r>
                      <a:endParaRPr sz="10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/>
                        <a:t>84.7 @ 2460 rpm</a:t>
                      </a:r>
                      <a:endParaRPr sz="10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74" name="Shape 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90700" y="1828800"/>
            <a:ext cx="5715000" cy="3445505"/>
          </a:xfrm>
          <a:prstGeom prst="rect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75" name="Shape 75"/>
          <p:cNvSpPr txBox="1"/>
          <p:nvPr>
            <p:ph type="title"/>
          </p:nvPr>
        </p:nvSpPr>
        <p:spPr>
          <a:xfrm>
            <a:off x="609600" y="10668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Engine Output</a:t>
            </a:r>
            <a:endParaRPr b="1" i="0" sz="3600" u="none" cap="none" strike="noStrik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/>
          <p:nvPr>
            <p:ph type="title"/>
          </p:nvPr>
        </p:nvSpPr>
        <p:spPr>
          <a:xfrm>
            <a:off x="685800" y="10668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Engine Adaptation</a:t>
            </a:r>
            <a:endParaRPr b="0" i="0" sz="3600" u="none" cap="none" strike="noStrik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x="228600" y="2438400"/>
            <a:ext cx="3581400" cy="35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6061 Aluminum Alloy</a:t>
            </a:r>
            <a:endParaRPr/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175 lb compressive force</a:t>
            </a:r>
            <a:endParaRPr/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FoS of 9.88</a:t>
            </a:r>
            <a:endParaRPr b="0" i="0" sz="2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82" name="Shape 82"/>
          <p:cNvSpPr txBox="1"/>
          <p:nvPr>
            <p:ph idx="2" type="body"/>
          </p:nvPr>
        </p:nvSpPr>
        <p:spPr>
          <a:xfrm>
            <a:off x="4648200" y="2438400"/>
            <a:ext cx="3810000" cy="35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83" name="Shape 83"/>
          <p:cNvPicPr preferRelativeResize="0"/>
          <p:nvPr/>
        </p:nvPicPr>
        <p:blipFill rotWithShape="1">
          <a:blip r:embed="rId3">
            <a:alphaModFix/>
          </a:blip>
          <a:srcRect b="16361" l="19467" r="0" t="0"/>
          <a:stretch/>
        </p:blipFill>
        <p:spPr>
          <a:xfrm>
            <a:off x="3810000" y="2401111"/>
            <a:ext cx="5105400" cy="29644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/>
          <p:nvPr>
            <p:ph type="title"/>
          </p:nvPr>
        </p:nvSpPr>
        <p:spPr>
          <a:xfrm>
            <a:off x="685800" y="1066800"/>
            <a:ext cx="7772400" cy="114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/>
              <a:t>Engine Adaptation</a:t>
            </a:r>
            <a:endParaRPr/>
          </a:p>
        </p:txBody>
      </p:sp>
      <p:sp>
        <p:nvSpPr>
          <p:cNvPr id="90" name="Shape 90"/>
          <p:cNvSpPr txBox="1"/>
          <p:nvPr>
            <p:ph idx="1" type="body"/>
          </p:nvPr>
        </p:nvSpPr>
        <p:spPr>
          <a:xfrm>
            <a:off x="791300" y="1820425"/>
            <a:ext cx="4499100" cy="66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>
              <a:spcBef>
                <a:spcPts val="56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</a:pPr>
            <a:r>
              <a:rPr lang="en-US">
                <a:solidFill>
                  <a:srgbClr val="FFFFFF"/>
                </a:solidFill>
              </a:rPr>
              <a:t>Custom engine mounts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91" name="Shape 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14000" y="2663275"/>
            <a:ext cx="3566325" cy="2471975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Shape 92"/>
          <p:cNvSpPr txBox="1"/>
          <p:nvPr>
            <p:ph idx="1" type="body"/>
          </p:nvPr>
        </p:nvSpPr>
        <p:spPr>
          <a:xfrm>
            <a:off x="685800" y="5342550"/>
            <a:ext cx="4499100" cy="48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56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</a:rPr>
              <a:t>Front Engine Mount</a:t>
            </a:r>
            <a:endParaRPr>
              <a:solidFill>
                <a:srgbClr val="FFFFFF"/>
              </a:solidFill>
            </a:endParaRPr>
          </a:p>
          <a:p>
            <a:pPr indent="-317500" lvl="0" marL="457200" rtl="0">
              <a:spcBef>
                <a:spcPts val="56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</a:pPr>
            <a:r>
              <a:rPr lang="en-US">
                <a:solidFill>
                  <a:srgbClr val="FFFFFF"/>
                </a:solidFill>
              </a:rPr>
              <a:t>FOS 4.97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93" name="Shape 93"/>
          <p:cNvPicPr preferRelativeResize="0"/>
          <p:nvPr/>
        </p:nvPicPr>
        <p:blipFill rotWithShape="1">
          <a:blip r:embed="rId4">
            <a:alphaModFix/>
          </a:blip>
          <a:srcRect b="16100" l="0" r="21697" t="0"/>
          <a:stretch/>
        </p:blipFill>
        <p:spPr>
          <a:xfrm>
            <a:off x="791300" y="2658013"/>
            <a:ext cx="3130670" cy="2513525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Shape 94"/>
          <p:cNvSpPr txBox="1"/>
          <p:nvPr>
            <p:ph idx="1" type="body"/>
          </p:nvPr>
        </p:nvSpPr>
        <p:spPr>
          <a:xfrm>
            <a:off x="4813988" y="5311500"/>
            <a:ext cx="4499100" cy="66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56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</a:rPr>
              <a:t>Rear </a:t>
            </a:r>
            <a:r>
              <a:rPr lang="en-US">
                <a:solidFill>
                  <a:srgbClr val="FFFFFF"/>
                </a:solidFill>
              </a:rPr>
              <a:t>Engine Mount</a:t>
            </a:r>
            <a:endParaRPr>
              <a:solidFill>
                <a:srgbClr val="FFFFFF"/>
              </a:solidFill>
            </a:endParaRPr>
          </a:p>
          <a:p>
            <a:pPr indent="-317500" lvl="0" marL="457200" rtl="0">
              <a:spcBef>
                <a:spcPts val="56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</a:pPr>
            <a:r>
              <a:rPr lang="en-US">
                <a:solidFill>
                  <a:srgbClr val="FFFFFF"/>
                </a:solidFill>
              </a:rPr>
              <a:t>FOS 28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/>
          <p:nvPr>
            <p:ph type="title"/>
          </p:nvPr>
        </p:nvSpPr>
        <p:spPr>
          <a:xfrm>
            <a:off x="685800" y="1066800"/>
            <a:ext cx="7772400" cy="114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/>
              <a:t>Engine Adaptation</a:t>
            </a:r>
            <a:endParaRPr/>
          </a:p>
        </p:txBody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x="791300" y="1820425"/>
            <a:ext cx="4499100" cy="66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>
              <a:spcBef>
                <a:spcPts val="56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</a:pPr>
            <a:r>
              <a:rPr lang="en-US">
                <a:solidFill>
                  <a:srgbClr val="FFFFFF"/>
                </a:solidFill>
              </a:rPr>
              <a:t>Custom engine mounts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102" name="Shape 102"/>
          <p:cNvPicPr preferRelativeResize="0"/>
          <p:nvPr/>
        </p:nvPicPr>
        <p:blipFill rotWithShape="1">
          <a:blip r:embed="rId3">
            <a:alphaModFix/>
          </a:blip>
          <a:srcRect b="21513" l="0" r="12739" t="0"/>
          <a:stretch/>
        </p:blipFill>
        <p:spPr>
          <a:xfrm>
            <a:off x="2530725" y="2536914"/>
            <a:ext cx="4082538" cy="2770825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Shape 103"/>
          <p:cNvSpPr txBox="1"/>
          <p:nvPr>
            <p:ph idx="1" type="body"/>
          </p:nvPr>
        </p:nvSpPr>
        <p:spPr>
          <a:xfrm>
            <a:off x="2322450" y="5463125"/>
            <a:ext cx="4499100" cy="48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</a:rPr>
              <a:t>Side Plate</a:t>
            </a:r>
            <a:r>
              <a:rPr lang="en-US">
                <a:solidFill>
                  <a:srgbClr val="FFFFFF"/>
                </a:solidFill>
              </a:rPr>
              <a:t> Engine Mount</a:t>
            </a:r>
            <a:endParaRPr>
              <a:solidFill>
                <a:srgbClr val="FFFFFF"/>
              </a:solidFill>
            </a:endParaRPr>
          </a:p>
          <a:p>
            <a:pPr indent="-317500" lvl="0" marL="457200" rtl="0" algn="ctr">
              <a:spcBef>
                <a:spcPts val="56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</a:pPr>
            <a:r>
              <a:rPr lang="en-US">
                <a:solidFill>
                  <a:srgbClr val="FFFFFF"/>
                </a:solidFill>
              </a:rPr>
              <a:t>FOS &gt;100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/>
          <p:nvPr>
            <p:ph type="title"/>
          </p:nvPr>
        </p:nvSpPr>
        <p:spPr>
          <a:xfrm>
            <a:off x="457200" y="990599"/>
            <a:ext cx="8229600" cy="1006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Emissions System</a:t>
            </a:r>
            <a:endParaRPr b="1" i="0" sz="3600" u="none" cap="none" strike="noStrik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x="381000" y="1741489"/>
            <a:ext cx="4268788" cy="5445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Font typeface="Trebuchet MS"/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Design and Implementation</a:t>
            </a:r>
            <a:endParaRPr b="1" i="0" sz="24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10" name="Shape 110"/>
          <p:cNvSpPr txBox="1"/>
          <p:nvPr>
            <p:ph idx="2" type="body"/>
          </p:nvPr>
        </p:nvSpPr>
        <p:spPr>
          <a:xfrm>
            <a:off x="457200" y="2360830"/>
            <a:ext cx="4040188" cy="31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Emitec Diesel Particulate Filter (DPF) - Passive System</a:t>
            </a:r>
            <a:endParaRPr/>
          </a:p>
          <a:p>
            <a:pPr indent="-3429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FF66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Emitec Diesel Oxidation Catalyst (DOC)</a:t>
            </a:r>
            <a:endParaRPr/>
          </a:p>
          <a:p>
            <a:pPr indent="-3429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FF66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DOC optimized for NO</a:t>
            </a:r>
            <a:r>
              <a:rPr b="0" baseline="-25000" i="0" lang="en-US" sz="2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2</a:t>
            </a:r>
            <a:r>
              <a:rPr b="0" i="0" lang="en-US" sz="2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production, reducing HCs and CO</a:t>
            </a:r>
            <a:endParaRPr/>
          </a:p>
          <a:p>
            <a:pPr indent="-3429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FF66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Both filters require higher EGTs</a:t>
            </a:r>
            <a:endParaRPr/>
          </a:p>
        </p:txBody>
      </p:sp>
      <p:grpSp>
        <p:nvGrpSpPr>
          <p:cNvPr id="111" name="Shape 111"/>
          <p:cNvGrpSpPr/>
          <p:nvPr/>
        </p:nvGrpSpPr>
        <p:grpSpPr>
          <a:xfrm>
            <a:off x="5638800" y="2171700"/>
            <a:ext cx="990725" cy="3276650"/>
            <a:chOff x="6400800" y="2209800"/>
            <a:chExt cx="990725" cy="3276650"/>
          </a:xfrm>
        </p:grpSpPr>
        <p:sp>
          <p:nvSpPr>
            <p:cNvPr id="112" name="Shape 112"/>
            <p:cNvSpPr/>
            <p:nvPr/>
          </p:nvSpPr>
          <p:spPr>
            <a:xfrm>
              <a:off x="6400800" y="2209800"/>
              <a:ext cx="990600" cy="1728900"/>
            </a:xfrm>
            <a:prstGeom prst="roundRect">
              <a:avLst>
                <a:gd fmla="val 16667" name="adj"/>
              </a:avLst>
            </a:pr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Times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113" name="Shape 113"/>
            <p:cNvSpPr/>
            <p:nvPr/>
          </p:nvSpPr>
          <p:spPr>
            <a:xfrm>
              <a:off x="6426425" y="3938750"/>
              <a:ext cx="965100" cy="1547700"/>
            </a:xfrm>
            <a:prstGeom prst="roundRect">
              <a:avLst>
                <a:gd fmla="val 16667" name="adj"/>
              </a:avLst>
            </a:pr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Times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</p:grpSp>
      <p:cxnSp>
        <p:nvCxnSpPr>
          <p:cNvPr id="114" name="Shape 114"/>
          <p:cNvCxnSpPr/>
          <p:nvPr/>
        </p:nvCxnSpPr>
        <p:spPr>
          <a:xfrm>
            <a:off x="7038875" y="2589175"/>
            <a:ext cx="15000" cy="2441700"/>
          </a:xfrm>
          <a:prstGeom prst="straightConnector1">
            <a:avLst/>
          </a:prstGeom>
          <a:solidFill>
            <a:schemeClr val="accent1"/>
          </a:solidFill>
          <a:ln cap="flat" cmpd="sng" w="50800">
            <a:solidFill>
              <a:schemeClr val="dk1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115" name="Shape 115"/>
          <p:cNvSpPr txBox="1"/>
          <p:nvPr/>
        </p:nvSpPr>
        <p:spPr>
          <a:xfrm>
            <a:off x="5715000" y="2748167"/>
            <a:ext cx="838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D</a:t>
            </a:r>
            <a:r>
              <a:rPr lang="en-US" sz="24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OC</a:t>
            </a:r>
            <a:endParaRPr/>
          </a:p>
        </p:txBody>
      </p:sp>
      <p:sp>
        <p:nvSpPr>
          <p:cNvPr id="116" name="Shape 116"/>
          <p:cNvSpPr txBox="1"/>
          <p:nvPr/>
        </p:nvSpPr>
        <p:spPr>
          <a:xfrm>
            <a:off x="5715000" y="4556116"/>
            <a:ext cx="838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D</a:t>
            </a:r>
            <a:r>
              <a:rPr lang="en-US" sz="24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PF</a:t>
            </a:r>
            <a:endParaRPr/>
          </a:p>
        </p:txBody>
      </p:sp>
      <p:sp>
        <p:nvSpPr>
          <p:cNvPr id="117" name="Shape 117"/>
          <p:cNvSpPr txBox="1"/>
          <p:nvPr/>
        </p:nvSpPr>
        <p:spPr>
          <a:xfrm>
            <a:off x="7338802" y="3209835"/>
            <a:ext cx="1600200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Exhaust Flow Direction</a:t>
            </a:r>
            <a:endParaRPr b="0" i="0" sz="24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18" name="Shape 118"/>
          <p:cNvSpPr txBox="1"/>
          <p:nvPr>
            <p:ph idx="2" type="body"/>
          </p:nvPr>
        </p:nvSpPr>
        <p:spPr>
          <a:xfrm>
            <a:off x="3917220" y="5562600"/>
            <a:ext cx="5029200" cy="11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77% Reduction in particulate</a:t>
            </a:r>
            <a:endParaRPr/>
          </a:p>
          <a:p>
            <a:pPr indent="-3429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FF66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90% reduction in HCs and CO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SC_0443.JPG" id="123" name="Shape 1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20788" y="1600200"/>
            <a:ext cx="6553200" cy="43592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