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D4032E1-181B-4872-94B3-5AB7F96B0596}">
  <a:tblStyle styleId="{9D4032E1-181B-4872-94B3-5AB7F96B0596}" styleName="Table_0">
    <a:wholeTbl>
      <a:tcTxStyle b="off" i="off">
        <a:font>
          <a:latin typeface="Georgia"/>
          <a:ea typeface="Georgia"/>
          <a:cs typeface="Georgi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3F9FA"/>
          </a:solidFill>
        </a:fill>
      </a:tcStyle>
    </a:wholeTbl>
    <a:band1H>
      <a:tcStyle>
        <a:fill>
          <a:solidFill>
            <a:srgbClr val="E7F3F4"/>
          </a:solidFill>
        </a:fill>
      </a:tcStyle>
    </a:band1H>
    <a:band1V>
      <a:tcStyle>
        <a:fill>
          <a:solidFill>
            <a:srgbClr val="E7F3F4"/>
          </a:solidFill>
        </a:fill>
      </a:tcStyle>
    </a:band1V>
    <a:lastCol>
      <a:tcTxStyle b="on" i="off">
        <a:font>
          <a:latin typeface="Georgia"/>
          <a:ea typeface="Georgia"/>
          <a:cs typeface="Georgi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Georgia"/>
          <a:ea typeface="Georgia"/>
          <a:cs typeface="Georgi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22DF20A6-03A2-46C7-B0D4-BA63F3C9D5B1}" styleName="Table_1"/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" name="Shape 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Font typeface="Trebuchet MS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ctr">
              <a:spcBef>
                <a:spcPts val="480"/>
              </a:spcBef>
              <a:spcAft>
                <a:spcPts val="0"/>
              </a:spcAft>
              <a:buClr>
                <a:srgbClr val="FF6633"/>
              </a:buClr>
              <a:buFont typeface="Times"/>
              <a:buNone/>
              <a:defRPr b="0" i="0" sz="2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Font typeface="Georgia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Font typeface="Times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685800" y="2438400"/>
            <a:ext cx="3809999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56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6383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0014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9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057400" marR="0" rtl="0" algn="l">
              <a:spcBef>
                <a:spcPts val="360"/>
              </a:spcBef>
              <a:spcAft>
                <a:spcPts val="0"/>
              </a:spcAft>
              <a:buClr>
                <a:srgbClr val="ECD63F"/>
              </a:buClr>
              <a:buFont typeface="Trebuchet MS"/>
              <a:buNone/>
              <a:defRPr b="0" i="1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514600" marR="0" rtl="0" algn="l">
              <a:spcBef>
                <a:spcPts val="36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2971800" marR="0" rtl="0" algn="l">
              <a:spcBef>
                <a:spcPts val="36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429000" marR="0" rtl="0" algn="l">
              <a:spcBef>
                <a:spcPts val="36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3886200" marR="0" rtl="0" algn="l">
              <a:spcBef>
                <a:spcPts val="36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2" type="body"/>
          </p:nvPr>
        </p:nvSpPr>
        <p:spPr>
          <a:xfrm>
            <a:off x="4648200" y="2438400"/>
            <a:ext cx="3809999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56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6383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0014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9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057400" marR="0" rtl="0" algn="l">
              <a:spcBef>
                <a:spcPts val="360"/>
              </a:spcBef>
              <a:spcAft>
                <a:spcPts val="0"/>
              </a:spcAft>
              <a:buClr>
                <a:srgbClr val="ECD63F"/>
              </a:buClr>
              <a:buFont typeface="Trebuchet MS"/>
              <a:buNone/>
              <a:defRPr b="0" i="1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514600" marR="0" rtl="0" algn="l">
              <a:spcBef>
                <a:spcPts val="36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2971800" marR="0" rtl="0" algn="l">
              <a:spcBef>
                <a:spcPts val="36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429000" marR="0" rtl="0" algn="l">
              <a:spcBef>
                <a:spcPts val="36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3886200" marR="0" rtl="0" algn="l">
              <a:spcBef>
                <a:spcPts val="36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457200" y="990599"/>
            <a:ext cx="8229600" cy="10064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2057400"/>
            <a:ext cx="4040187" cy="43893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Font typeface="Trebuchet MS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FF6633"/>
              </a:buClr>
              <a:buFont typeface="Times"/>
              <a:buNone/>
              <a:defRPr b="1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FF6600"/>
              </a:buClr>
              <a:buFont typeface="Georgia"/>
              <a:buNone/>
              <a:defRPr b="1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FF6600"/>
              </a:buClr>
              <a:buFont typeface="Times"/>
              <a:buNone/>
              <a:defRPr b="1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b="1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b="1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b="1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b="1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b="1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57200" y="2590800"/>
            <a:ext cx="4040187" cy="3124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48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841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3208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9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ECD63F"/>
              </a:buClr>
              <a:buFont typeface="Trebuchet MS"/>
              <a:buNone/>
              <a:defRPr b="0" i="1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514600" marR="0" rtl="0" algn="l">
              <a:spcBef>
                <a:spcPts val="32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2971800" marR="0" rtl="0" algn="l">
              <a:spcBef>
                <a:spcPts val="32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429000" marR="0" rtl="0" algn="l">
              <a:spcBef>
                <a:spcPts val="32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3886200" marR="0" rtl="0" algn="l">
              <a:spcBef>
                <a:spcPts val="32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3" type="body"/>
          </p:nvPr>
        </p:nvSpPr>
        <p:spPr>
          <a:xfrm>
            <a:off x="4648200" y="2057400"/>
            <a:ext cx="4041774" cy="43893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Font typeface="Trebuchet MS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FF6633"/>
              </a:buClr>
              <a:buFont typeface="Times"/>
              <a:buNone/>
              <a:defRPr b="1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FF6600"/>
              </a:buClr>
              <a:buFont typeface="Georgia"/>
              <a:buNone/>
              <a:defRPr b="1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FF6600"/>
              </a:buClr>
              <a:buFont typeface="Times"/>
              <a:buNone/>
              <a:defRPr b="1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b="1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b="1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b="1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b="1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b="1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4" type="body"/>
          </p:nvPr>
        </p:nvSpPr>
        <p:spPr>
          <a:xfrm>
            <a:off x="4648200" y="2590800"/>
            <a:ext cx="4041774" cy="3124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48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41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3208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9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ECD63F"/>
              </a:buClr>
              <a:buFont typeface="Georgia"/>
              <a:buNone/>
              <a:defRPr b="0" i="1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28600" lvl="5" marL="2514600" marR="0" rtl="0" algn="l">
              <a:spcBef>
                <a:spcPts val="32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2971800" marR="0" rtl="0" algn="l">
              <a:spcBef>
                <a:spcPts val="32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429000" marR="0" rtl="0" algn="l">
              <a:spcBef>
                <a:spcPts val="32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3886200" marR="0" rtl="0" algn="l">
              <a:spcBef>
                <a:spcPts val="32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685800" y="1143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685800" y="2514600"/>
            <a:ext cx="77724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48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6383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Times"/>
              <a:buChar char="•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rebuchet MS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0795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95000"/>
              <a:buFont typeface="Times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057400" marR="0" rtl="0" algn="l">
              <a:spcBef>
                <a:spcPts val="400"/>
              </a:spcBef>
              <a:spcAft>
                <a:spcPts val="0"/>
              </a:spcAft>
              <a:buNone/>
              <a:defRPr b="0" i="1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514600" marR="0" rtl="0" algn="l">
              <a:spcBef>
                <a:spcPts val="4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2971800" marR="0" rtl="0" algn="l">
              <a:spcBef>
                <a:spcPts val="4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429000" marR="0" rtl="0" algn="l">
              <a:spcBef>
                <a:spcPts val="4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3886200" marR="0" rtl="0" algn="l">
              <a:spcBef>
                <a:spcPts val="4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hape 30"/>
          <p:cNvCxnSpPr/>
          <p:nvPr/>
        </p:nvCxnSpPr>
        <p:spPr>
          <a:xfrm>
            <a:off x="762000" y="3733800"/>
            <a:ext cx="7772400" cy="1587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31" name="Shape 31"/>
          <p:cNvSpPr txBox="1"/>
          <p:nvPr>
            <p:ph type="title"/>
          </p:nvPr>
        </p:nvSpPr>
        <p:spPr>
          <a:xfrm>
            <a:off x="722312" y="3743325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722312" y="2243138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Font typeface="Trebuchet MS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FF6633"/>
              </a:buClr>
              <a:buFont typeface="Times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FF6600"/>
              </a:buClr>
              <a:buFont typeface="Georgia"/>
              <a:buNone/>
              <a:defRPr b="0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rgbClr val="FF6600"/>
              </a:buClr>
              <a:buFont typeface="Times"/>
              <a:buNone/>
              <a:def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575050" y="1066800"/>
            <a:ext cx="511175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64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43509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0795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9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ECD63F"/>
              </a:buClr>
              <a:buFont typeface="Trebuchet MS"/>
              <a:buNone/>
              <a:defRPr b="0" i="1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514600" marR="0" rtl="0" algn="l">
              <a:spcBef>
                <a:spcPts val="4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2971800" marR="0" rtl="0" algn="l">
              <a:spcBef>
                <a:spcPts val="4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429000" marR="0" rtl="0" algn="l">
              <a:spcBef>
                <a:spcPts val="4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3886200" marR="0" rtl="0" algn="l">
              <a:spcBef>
                <a:spcPts val="4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FF6600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FF6633"/>
              </a:buClr>
              <a:buFont typeface="Times"/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FF6600"/>
              </a:buClr>
              <a:buFont typeface="Georgia"/>
              <a:buNone/>
              <a:defRPr b="0" i="0" sz="1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FF6600"/>
              </a:buClr>
              <a:buFont typeface="Times"/>
              <a:buNone/>
              <a:defRPr b="0" i="0" sz="9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b="0" i="0" sz="9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b="0" i="0" sz="9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b="0" i="0" sz="9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b="0" i="0" sz="9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b="0" i="0" sz="9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1828800" y="4572000"/>
            <a:ext cx="53339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39" name="Shape 39"/>
          <p:cNvSpPr/>
          <p:nvPr>
            <p:ph idx="2" type="pic"/>
          </p:nvPr>
        </p:nvSpPr>
        <p:spPr>
          <a:xfrm>
            <a:off x="1828800" y="1143000"/>
            <a:ext cx="5333999" cy="3429000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rgbClr val="BABA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FF6600"/>
              </a:buClr>
              <a:buFont typeface="Georgia"/>
              <a:buNone/>
              <a:defRPr b="0" i="0" sz="3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FF6633"/>
              </a:buClr>
              <a:buFont typeface="Times"/>
              <a:buNone/>
              <a:defRPr b="0" i="0" sz="2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Font typeface="Georgia"/>
              <a:buNone/>
              <a:defRPr b="0" i="0" sz="2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Font typeface="Times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1828800" y="5138737"/>
            <a:ext cx="53339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280"/>
              </a:spcBef>
              <a:spcAft>
                <a:spcPts val="0"/>
              </a:spcAft>
              <a:buClr>
                <a:srgbClr val="FF6600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FF6633"/>
              </a:buClr>
              <a:buFont typeface="Times"/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FF6600"/>
              </a:buClr>
              <a:buFont typeface="Georgia"/>
              <a:buNone/>
              <a:defRPr b="0" i="0" sz="1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FF6600"/>
              </a:buClr>
              <a:buFont typeface="Times"/>
              <a:buNone/>
              <a:defRPr b="0" i="0" sz="9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b="0" i="0" sz="9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b="0" i="0" sz="9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b="0" i="0" sz="9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b="0" i="0" sz="9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b="0" i="0" sz="9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00.jpg"/><Relationship Id="rId2" Type="http://schemas.openxmlformats.org/officeDocument/2006/relationships/image" Target="../media/image0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8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ue_seal.jpg"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/>
          <p:nvPr/>
        </p:nvSpPr>
        <p:spPr>
          <a:xfrm>
            <a:off x="152400" y="1066800"/>
            <a:ext cx="9144000" cy="5410200"/>
          </a:xfrm>
          <a:prstGeom prst="rect">
            <a:avLst/>
          </a:prstGeom>
          <a:blipFill rotWithShape="1">
            <a:blip r:embed="rId2">
              <a:alphaModFix amt="1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Relationship Id="rId4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Relationship Id="rId5" Type="http://schemas.openxmlformats.org/officeDocument/2006/relationships/image" Target="../media/image12.png"/><Relationship Id="rId6" Type="http://schemas.openxmlformats.org/officeDocument/2006/relationships/image" Target="../media/image14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png"/><Relationship Id="rId4" Type="http://schemas.openxmlformats.org/officeDocument/2006/relationships/image" Target="../media/image03.png"/><Relationship Id="rId5" Type="http://schemas.openxmlformats.org/officeDocument/2006/relationships/image" Target="../media/image0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ctrTitle"/>
          </p:nvPr>
        </p:nvSpPr>
        <p:spPr>
          <a:xfrm>
            <a:off x="685800" y="7620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University at Buffalo </a:t>
            </a:r>
            <a:b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SAE Clean Snowmobile Team</a:t>
            </a:r>
          </a:p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54590" y="5116773"/>
            <a:ext cx="4495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Trebuchet MS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Presented By</a:t>
            </a:r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Trebuchet MS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Nick Marchesiello</a:t>
            </a:r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Trebuchet MS"/>
              <a:buNone/>
            </a:pPr>
            <a:r>
              <a:rPr b="1" lang="en-US" sz="1800"/>
              <a:t>Ethan Schonhaut</a:t>
            </a:r>
          </a:p>
        </p:txBody>
      </p:sp>
      <p:sp>
        <p:nvSpPr>
          <p:cNvPr id="47" name="Shape 47"/>
          <p:cNvSpPr txBox="1"/>
          <p:nvPr/>
        </p:nvSpPr>
        <p:spPr>
          <a:xfrm>
            <a:off x="4572000" y="5113360"/>
            <a:ext cx="4495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Font typeface="Trebuchet MS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Trebuchet MS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Andrew Kruger		Jeff D’Angelo Casey Amidon		</a:t>
            </a:r>
          </a:p>
        </p:txBody>
      </p:sp>
      <p:pic>
        <p:nvPicPr>
          <p:cNvPr id="48" name="Shape 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8144" y="2057400"/>
            <a:ext cx="4355310" cy="2895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457200" y="990599"/>
            <a:ext cx="8229600" cy="100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-US"/>
              <a:t>Emissions System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457200" y="2149500"/>
            <a:ext cx="4040100" cy="438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Exhaust Gas </a:t>
            </a:r>
            <a:r>
              <a:rPr lang="en-US"/>
              <a:t>Recirculation</a:t>
            </a:r>
            <a:r>
              <a:rPr lang="en-US"/>
              <a:t> (EGR)</a:t>
            </a:r>
          </a:p>
        </p:txBody>
      </p:sp>
      <p:sp>
        <p:nvSpPr>
          <p:cNvPr id="131" name="Shape 131"/>
          <p:cNvSpPr txBox="1"/>
          <p:nvPr>
            <p:ph idx="2" type="body"/>
          </p:nvPr>
        </p:nvSpPr>
        <p:spPr>
          <a:xfrm>
            <a:off x="457200" y="2590800"/>
            <a:ext cx="4040100" cy="3124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6600"/>
              </a:buClr>
              <a:buChar char="●"/>
            </a:pPr>
            <a:r>
              <a:rPr lang="en-US"/>
              <a:t>Liquid cooled </a:t>
            </a:r>
          </a:p>
          <a:p>
            <a:pPr indent="-228600" lvl="0" marL="457200" rtl="0">
              <a:spcBef>
                <a:spcPts val="0"/>
              </a:spcBef>
              <a:buClr>
                <a:srgbClr val="FF6600"/>
              </a:buClr>
              <a:buChar char="●"/>
            </a:pPr>
            <a:r>
              <a:rPr lang="en-US"/>
              <a:t>Up to 49% return </a:t>
            </a:r>
          </a:p>
          <a:p>
            <a:pPr indent="-228600" lvl="0" marL="457200" rtl="0">
              <a:spcBef>
                <a:spcPts val="0"/>
              </a:spcBef>
              <a:buClr>
                <a:srgbClr val="FF6600"/>
              </a:buClr>
              <a:buChar char="●"/>
            </a:pPr>
            <a:r>
              <a:rPr lang="en-US"/>
              <a:t>Active from 1000 - 3250 rpm and 0 - 25% </a:t>
            </a:r>
            <a:r>
              <a:rPr lang="en-US"/>
              <a:t>throttle</a:t>
            </a:r>
          </a:p>
          <a:p>
            <a:pPr indent="-228600" lvl="0" marL="457200" rtl="0">
              <a:spcBef>
                <a:spcPts val="0"/>
              </a:spcBef>
              <a:buClr>
                <a:srgbClr val="FF6600"/>
              </a:buClr>
              <a:buChar char="●"/>
            </a:pPr>
            <a:r>
              <a:rPr lang="en-US"/>
              <a:t>Map optimized for a balance of performance and emissions 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9700" y="2149499"/>
            <a:ext cx="4341900" cy="289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457200" y="990599"/>
            <a:ext cx="8229600" cy="1006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Emissions System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2551906" y="1905000"/>
            <a:ext cx="4040187" cy="438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Trebuchet MS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Testing and Validation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7325" y="2343918"/>
            <a:ext cx="5409350" cy="32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527550" y="5908425"/>
            <a:ext cx="81591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-US">
                <a:solidFill>
                  <a:srgbClr val="FFFFFF"/>
                </a:solidFill>
              </a:rPr>
              <a:t>NOx outputs </a:t>
            </a:r>
            <a:r>
              <a:rPr lang="en-US">
                <a:solidFill>
                  <a:srgbClr val="FFFFFF"/>
                </a:solidFill>
              </a:rPr>
              <a:t>significantly</a:t>
            </a:r>
            <a:r>
              <a:rPr lang="en-US">
                <a:solidFill>
                  <a:srgbClr val="FFFFFF"/>
                </a:solidFill>
              </a:rPr>
              <a:t> reduced with implementation of DOC,DPF and EGR systems in place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457200" y="990599"/>
            <a:ext cx="8229600" cy="1006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Suspension System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457200" y="2057400"/>
            <a:ext cx="4190999" cy="438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Trebuchet MS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Design and Implementation</a:t>
            </a:r>
          </a:p>
        </p:txBody>
      </p:sp>
      <p:sp>
        <p:nvSpPr>
          <p:cNvPr id="147" name="Shape 147"/>
          <p:cNvSpPr txBox="1"/>
          <p:nvPr>
            <p:ph idx="2" type="body"/>
          </p:nvPr>
        </p:nvSpPr>
        <p:spPr>
          <a:xfrm>
            <a:off x="457200" y="2590800"/>
            <a:ext cx="4040187" cy="3124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Fox Float II Front Shocks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Curve Industries XS Skis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Stud Boy 9” Shaper bars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Improved Towing Capacity Through Increased Traction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8" name="Shape 148"/>
          <p:cNvPicPr preferRelativeResize="0"/>
          <p:nvPr>
            <p:ph idx="4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6400" y="1905000"/>
            <a:ext cx="2286000" cy="4646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685800" y="1143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Sled Overview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1905000"/>
            <a:ext cx="7772400" cy="4038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Extremely low HC, CO and NOx Emissions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High Fuel Economy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Adequate Power Output for a Utility Snowmobile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Quiet Operation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Durable and Simple Design</a:t>
            </a: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8492" y="4209196"/>
            <a:ext cx="3713535" cy="2469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352" y="4209196"/>
            <a:ext cx="3713818" cy="2469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685800" y="1143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Sponsors</a:t>
            </a: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5342" y="5381700"/>
            <a:ext cx="2181469" cy="83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86200" y="1828800"/>
            <a:ext cx="4658488" cy="43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43703" y="853462"/>
            <a:ext cx="1943481" cy="1158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06888" y="1859860"/>
            <a:ext cx="1617311" cy="1606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22775" y="3652196"/>
            <a:ext cx="2066600" cy="77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8">
            <a:alphaModFix/>
          </a:blip>
          <a:srcRect b="0" l="770" r="6923" t="1468"/>
          <a:stretch/>
        </p:blipFill>
        <p:spPr>
          <a:xfrm>
            <a:off x="1215508" y="4511301"/>
            <a:ext cx="1143000" cy="799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549648" y="4489192"/>
            <a:ext cx="955551" cy="821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762000" y="2133600"/>
            <a:ext cx="7772400" cy="3352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Questions?</a:t>
            </a:r>
            <a:b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b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b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b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Thank you for your time!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" name="Shape 178"/>
          <p:cNvGraphicFramePr/>
          <p:nvPr/>
        </p:nvGraphicFramePr>
        <p:xfrm>
          <a:off x="2057400" y="205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{22DF20A6-03A2-46C7-B0D4-BA63F3C9D5B1}</a:tableStyleId>
              </a:tblPr>
              <a:tblGrid>
                <a:gridCol w="1510575"/>
                <a:gridCol w="727250"/>
                <a:gridCol w="727250"/>
                <a:gridCol w="727250"/>
                <a:gridCol w="879650"/>
              </a:tblGrid>
              <a:tr h="305975">
                <a:tc gridSpan="5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alibri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 ft. Straight Acceleration Data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1">
                        <a:alpha val="24705"/>
                      </a:schemeClr>
                    </a:solidFill>
                  </a:tcPr>
                </a:tc>
                <a:tc hMerge="1"/>
                <a:tc hMerge="1"/>
                <a:tc hMerge="1"/>
                <a:tc hMerge="1"/>
              </a:tr>
              <a:tr h="30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Lug Height 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1" 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1" tow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1.5"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1.5" tow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0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Trial 1 (sec)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7.23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10.66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5.94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8.34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0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6.77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10.3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5.8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7.56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0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7.13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11.2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6.69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7.92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0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7.02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10.85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6.12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8.23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0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6.88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9.96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5.84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7.89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0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6.8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10.54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6.03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7.95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0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7.2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11.12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6.37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8.17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0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7.12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10.79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5.97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8.04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0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7.08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10.23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6.21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8.01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0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Trial 10 (sec)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6.94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10.41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5.79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7.96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0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0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Avg. (sec)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1">
                        <a:alpha val="24705"/>
                      </a:scheme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7.017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10.606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6.076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8.007</a:t>
                      </a: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179" name="Shape 179"/>
          <p:cNvSpPr txBox="1"/>
          <p:nvPr>
            <p:ph type="title"/>
          </p:nvPr>
        </p:nvSpPr>
        <p:spPr>
          <a:xfrm>
            <a:off x="457200" y="990599"/>
            <a:ext cx="8229600" cy="1006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Suspension System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645072" y="914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Design Considerations</a:t>
            </a:r>
          </a:p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228600" y="3829050"/>
            <a:ext cx="2971799" cy="274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Environment</a:t>
            </a:r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Decreased Emissions</a:t>
            </a:r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Quieter Operation</a:t>
            </a:r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Lowered Fuel Consumption</a:t>
            </a:r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" name="Shape 55"/>
          <p:cNvSpPr txBox="1"/>
          <p:nvPr>
            <p:ph idx="2" type="body"/>
          </p:nvPr>
        </p:nvSpPr>
        <p:spPr>
          <a:xfrm>
            <a:off x="6096000" y="3810000"/>
            <a:ext cx="2590800" cy="2575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Manufacturer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Low Cost/High Product Quality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System Simplicity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Increased Durability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3352800" y="3810000"/>
            <a:ext cx="2590800" cy="2622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Operator</a:t>
            </a:r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Extended Operation Period</a:t>
            </a:r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Increased Towing Capacity</a:t>
            </a:r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Extended Fuel Range</a:t>
            </a:r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0" y="1981200"/>
            <a:ext cx="2474974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2800" y="1981200"/>
            <a:ext cx="2577463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15050" y="1981200"/>
            <a:ext cx="265176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609600" y="1066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Engine Selection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20574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Low HC, CO, and NOx emissions</a:t>
            </a:r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High Torque Output</a:t>
            </a:r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Low BSFC</a:t>
            </a:r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Engine Longevity and Reliability</a:t>
            </a:r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Low WOT Exhaust Noise</a:t>
            </a:r>
          </a:p>
        </p:txBody>
      </p:sp>
      <p:sp>
        <p:nvSpPr>
          <p:cNvPr id="67" name="Shape 67"/>
          <p:cNvSpPr txBox="1"/>
          <p:nvPr>
            <p:ph idx="2" type="body"/>
          </p:nvPr>
        </p:nvSpPr>
        <p:spPr>
          <a:xfrm>
            <a:off x="4838464" y="3962400"/>
            <a:ext cx="4267199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Mercedes-Benz/Smart OM 660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3 Cylinder Liquid Cooled Diesel 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Direct Fuel Injection System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216 g/kW-hr BSFC</a:t>
            </a:r>
          </a:p>
        </p:txBody>
      </p:sp>
      <p:pic>
        <p:nvPicPr>
          <p:cNvPr descr="cutcdi.jpg" id="68" name="Shape 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5400" y="1371600"/>
            <a:ext cx="2971799" cy="2448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Shape 73"/>
          <p:cNvGraphicFramePr/>
          <p:nvPr/>
        </p:nvGraphicFramePr>
        <p:xfrm>
          <a:off x="3581400" y="52743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{9D4032E1-181B-4872-94B3-5AB7F96B0596}</a:tableStyleId>
              </a:tblPr>
              <a:tblGrid>
                <a:gridCol w="857950"/>
                <a:gridCol w="1515700"/>
              </a:tblGrid>
              <a:tr h="127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000" u="none" cap="none" strike="noStrike"/>
                        <a:t>Horsepower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000" u="none" cap="none" strike="noStrike"/>
                        <a:t>54.5 @ 3942 rpm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</a:tr>
              <a:tr h="127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000" u="none" cap="none" strike="noStrike"/>
                        <a:t>Torque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000" u="none" cap="none" strike="noStrike"/>
                        <a:t>84.7 @ 2460 rpm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0700" y="1828800"/>
            <a:ext cx="5714999" cy="3445504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75" name="Shape 75"/>
          <p:cNvSpPr txBox="1"/>
          <p:nvPr>
            <p:ph type="title"/>
          </p:nvPr>
        </p:nvSpPr>
        <p:spPr>
          <a:xfrm>
            <a:off x="609600" y="1066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Engine Output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Engine Adaptation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228600" y="2438400"/>
            <a:ext cx="3581399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6061 Aluminum Alloy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SzPct val="25000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175 lb compressive force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SzPct val="25000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FoS of 9.88</a:t>
            </a:r>
          </a:p>
        </p:txBody>
      </p:sp>
      <p:sp>
        <p:nvSpPr>
          <p:cNvPr id="82" name="Shape 82"/>
          <p:cNvSpPr txBox="1"/>
          <p:nvPr>
            <p:ph idx="2" type="body"/>
          </p:nvPr>
        </p:nvSpPr>
        <p:spPr>
          <a:xfrm>
            <a:off x="4648200" y="2438400"/>
            <a:ext cx="3809999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3">
            <a:alphaModFix/>
          </a:blip>
          <a:srcRect b="16361" l="19467" r="0" t="0"/>
          <a:stretch/>
        </p:blipFill>
        <p:spPr>
          <a:xfrm>
            <a:off x="3810000" y="2401110"/>
            <a:ext cx="5105399" cy="2964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Engine Adaptation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791300" y="1820425"/>
            <a:ext cx="4499100" cy="66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-US">
                <a:solidFill>
                  <a:srgbClr val="FFFFFF"/>
                </a:solidFill>
              </a:rPr>
              <a:t>Custom engine mounts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4000" y="2663275"/>
            <a:ext cx="3566325" cy="24719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5342550"/>
            <a:ext cx="4499100" cy="48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marL="0" rt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</a:rPr>
              <a:t>Front Engine Mount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-US">
                <a:solidFill>
                  <a:srgbClr val="FFFFFF"/>
                </a:solidFill>
              </a:rPr>
              <a:t>FOS 4.97</a:t>
            </a: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4">
            <a:alphaModFix/>
          </a:blip>
          <a:srcRect b="16100" l="0" r="21697" t="0"/>
          <a:stretch/>
        </p:blipFill>
        <p:spPr>
          <a:xfrm>
            <a:off x="791299" y="2658012"/>
            <a:ext cx="3130670" cy="25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>
            <p:ph idx="1" type="body"/>
          </p:nvPr>
        </p:nvSpPr>
        <p:spPr>
          <a:xfrm>
            <a:off x="4813987" y="5311500"/>
            <a:ext cx="4499100" cy="66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marL="0" rt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</a:rPr>
              <a:t>Rear </a:t>
            </a:r>
            <a:r>
              <a:rPr lang="en-US">
                <a:solidFill>
                  <a:srgbClr val="FFFFFF"/>
                </a:solidFill>
              </a:rPr>
              <a:t>Engine Mount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-US">
                <a:solidFill>
                  <a:srgbClr val="FFFFFF"/>
                </a:solidFill>
              </a:rPr>
              <a:t>FOS 28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Engine Adaptation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791300" y="1820425"/>
            <a:ext cx="4499100" cy="66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-US">
                <a:solidFill>
                  <a:srgbClr val="FFFFFF"/>
                </a:solidFill>
              </a:rPr>
              <a:t>Custom engine mounts</a:t>
            </a: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 b="21513" l="0" r="12739" t="0"/>
          <a:stretch/>
        </p:blipFill>
        <p:spPr>
          <a:xfrm>
            <a:off x="2530725" y="2536913"/>
            <a:ext cx="4082538" cy="277082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>
            <p:ph idx="1" type="body"/>
          </p:nvPr>
        </p:nvSpPr>
        <p:spPr>
          <a:xfrm>
            <a:off x="2322450" y="5463125"/>
            <a:ext cx="4499100" cy="48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marL="0" rtl="0" algn="ctr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</a:rPr>
              <a:t>Side Plate</a:t>
            </a:r>
            <a:r>
              <a:rPr lang="en-US">
                <a:solidFill>
                  <a:srgbClr val="FFFFFF"/>
                </a:solidFill>
              </a:rPr>
              <a:t> Engine Mount</a:t>
            </a:r>
          </a:p>
          <a:p>
            <a:pPr indent="-228600" lvl="0" marL="457200" rtl="0" algn="ctr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-US">
                <a:solidFill>
                  <a:srgbClr val="FFFFFF"/>
                </a:solidFill>
              </a:rPr>
              <a:t>FOS &gt;100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457200" y="990599"/>
            <a:ext cx="8229600" cy="1006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Emissions System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81000" y="1741489"/>
            <a:ext cx="4268787" cy="54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Trebuchet MS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Design and Implementation</a:t>
            </a:r>
          </a:p>
        </p:txBody>
      </p:sp>
      <p:sp>
        <p:nvSpPr>
          <p:cNvPr id="110" name="Shape 110"/>
          <p:cNvSpPr txBox="1"/>
          <p:nvPr>
            <p:ph idx="2" type="body"/>
          </p:nvPr>
        </p:nvSpPr>
        <p:spPr>
          <a:xfrm>
            <a:off x="457200" y="2360830"/>
            <a:ext cx="4040187" cy="3124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Emitec Diesel Particulate Filter (DPF) - Passive System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Emitec Diesel Oxidation Catalyst (DOC)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DOC optimized for NO</a:t>
            </a:r>
            <a:r>
              <a:rPr b="0" baseline="-2500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production, reducing HCs and CO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Both filters require higher EGTs</a:t>
            </a:r>
          </a:p>
        </p:txBody>
      </p:sp>
      <p:grpSp>
        <p:nvGrpSpPr>
          <p:cNvPr id="111" name="Shape 111"/>
          <p:cNvGrpSpPr/>
          <p:nvPr/>
        </p:nvGrpSpPr>
        <p:grpSpPr>
          <a:xfrm>
            <a:off x="5638800" y="2171700"/>
            <a:ext cx="990725" cy="3276650"/>
            <a:chOff x="6400800" y="2209800"/>
            <a:chExt cx="990725" cy="3276650"/>
          </a:xfrm>
        </p:grpSpPr>
        <p:sp>
          <p:nvSpPr>
            <p:cNvPr id="112" name="Shape 112"/>
            <p:cNvSpPr/>
            <p:nvPr/>
          </p:nvSpPr>
          <p:spPr>
            <a:xfrm>
              <a:off x="6400800" y="2209800"/>
              <a:ext cx="990600" cy="17289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Times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13" name="Shape 113"/>
            <p:cNvSpPr/>
            <p:nvPr/>
          </p:nvSpPr>
          <p:spPr>
            <a:xfrm>
              <a:off x="6426425" y="3938750"/>
              <a:ext cx="965100" cy="15477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Times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cxnSp>
        <p:nvCxnSpPr>
          <p:cNvPr id="114" name="Shape 114"/>
          <p:cNvCxnSpPr/>
          <p:nvPr/>
        </p:nvCxnSpPr>
        <p:spPr>
          <a:xfrm>
            <a:off x="7038875" y="2589175"/>
            <a:ext cx="15000" cy="2441700"/>
          </a:xfrm>
          <a:prstGeom prst="straightConnector1">
            <a:avLst/>
          </a:prstGeom>
          <a:solidFill>
            <a:schemeClr val="accent1"/>
          </a:solidFill>
          <a:ln cap="flat" cmpd="sng" w="50800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115" name="Shape 115"/>
          <p:cNvSpPr txBox="1"/>
          <p:nvPr/>
        </p:nvSpPr>
        <p:spPr>
          <a:xfrm>
            <a:off x="5715000" y="2748166"/>
            <a:ext cx="83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</a:t>
            </a: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OC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5715000" y="4556116"/>
            <a:ext cx="83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</a:t>
            </a: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PF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7338802" y="3209834"/>
            <a:ext cx="160019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Exhaust Flow Direction</a:t>
            </a:r>
          </a:p>
        </p:txBody>
      </p:sp>
      <p:sp>
        <p:nvSpPr>
          <p:cNvPr id="118" name="Shape 118"/>
          <p:cNvSpPr txBox="1"/>
          <p:nvPr>
            <p:ph idx="2" type="body"/>
          </p:nvPr>
        </p:nvSpPr>
        <p:spPr>
          <a:xfrm>
            <a:off x="3917219" y="5562600"/>
            <a:ext cx="5029199" cy="116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77% Reduction in particulate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90% reduction in HCs and CO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SC_0443.JPG" id="123" name="Shape 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0787" y="1600200"/>
            <a:ext cx="6553200" cy="4359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