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DF1742E-B779-44FB-8970-48342BA9C93A}">
  <a:tblStyle styleId="{8DF1742E-B779-44FB-8970-48342BA9C93A}" styleName="Table_0">
    <a:wholeTbl>
      <a:tcTxStyle b="off" i="off">
        <a:font>
          <a:latin typeface="Georgia"/>
          <a:ea typeface="Georgia"/>
          <a:cs typeface="Georgi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3F9FA"/>
          </a:solidFill>
        </a:fill>
      </a:tcStyle>
    </a:wholeTbl>
    <a:band1H>
      <a:tcTxStyle/>
      <a:tcStyle>
        <a:fill>
          <a:solidFill>
            <a:srgbClr val="E7F3F4"/>
          </a:solidFill>
        </a:fill>
      </a:tcStyle>
    </a:band1H>
    <a:band2H>
      <a:tcTxStyle/>
    </a:band2H>
    <a:band1V>
      <a:tcTxStyle/>
      <a:tcStyle>
        <a:fill>
          <a:solidFill>
            <a:srgbClr val="E7F3F4"/>
          </a:solidFill>
        </a:fill>
      </a:tcStyle>
    </a:band1V>
    <a:band2V>
      <a:tcTxStyle/>
    </a:band2V>
    <a:lastCol>
      <a:tcTxStyle b="on" i="off">
        <a:font>
          <a:latin typeface="Georgia"/>
          <a:ea typeface="Georgia"/>
          <a:cs typeface="Georgi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Georgia"/>
          <a:ea typeface="Georgia"/>
          <a:cs typeface="Georgi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7B7E8C49-419E-47EB-85B6-FD5AE7C0CD6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1e6ae120d_1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1e6ae120d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51e6ae120d_1_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4bb6dffef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4bb6dff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34bb6dffef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25bd5819a_0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25bd5819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525bd5819a_0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edd8fda5a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edd8fda5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1edd8fda5a_0_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ed9349fcf_0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ed9349fc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1ed9349fcf_0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1e6ae120d_1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1e6ae120d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51e6ae120d_1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Trebuchet MS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ctr">
              <a:spcBef>
                <a:spcPts val="480"/>
              </a:spcBef>
              <a:spcAft>
                <a:spcPts val="0"/>
              </a:spcAft>
              <a:buClr>
                <a:srgbClr val="FF6633"/>
              </a:buClr>
              <a:buSzPts val="1400"/>
              <a:buFont typeface="Times"/>
              <a:buNone/>
              <a:defRPr b="0" i="0" sz="2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Georgia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Times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50519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7185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ECD63F"/>
              </a:buClr>
              <a:buSzPts val="1400"/>
              <a:buFont typeface="Trebuchet MS"/>
              <a:buNone/>
              <a:defRPr b="0" i="1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2" type="body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50519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7185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ECD63F"/>
              </a:buClr>
              <a:buSzPts val="1400"/>
              <a:buFont typeface="Trebuchet MS"/>
              <a:buNone/>
              <a:defRPr b="0" i="1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457200" y="2057400"/>
            <a:ext cx="4040188" cy="43893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Trebuchet MS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6633"/>
              </a:buClr>
              <a:buSzPts val="1400"/>
              <a:buFont typeface="Times"/>
              <a:buNone/>
              <a:defRPr b="1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Georgia"/>
              <a:buNone/>
              <a:defRPr b="1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Times"/>
              <a:buNone/>
              <a:defRPr b="1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1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1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1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1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1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2" type="body"/>
          </p:nvPr>
        </p:nvSpPr>
        <p:spPr>
          <a:xfrm>
            <a:off x="457200" y="2590800"/>
            <a:ext cx="40401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302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25119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52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ECD63F"/>
              </a:buClr>
              <a:buSzPts val="1400"/>
              <a:buFont typeface="Trebuchet MS"/>
              <a:buNone/>
              <a:defRPr b="0" i="1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3" type="body"/>
          </p:nvPr>
        </p:nvSpPr>
        <p:spPr>
          <a:xfrm>
            <a:off x="4648200" y="2057400"/>
            <a:ext cx="4041775" cy="43893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Trebuchet MS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6633"/>
              </a:buClr>
              <a:buSzPts val="1400"/>
              <a:buFont typeface="Times"/>
              <a:buNone/>
              <a:defRPr b="1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Georgia"/>
              <a:buNone/>
              <a:defRPr b="1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Times"/>
              <a:buNone/>
              <a:defRPr b="1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1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1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1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1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1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4" type="body"/>
          </p:nvPr>
        </p:nvSpPr>
        <p:spPr>
          <a:xfrm>
            <a:off x="4648200" y="2590800"/>
            <a:ext cx="4041775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302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25119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52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ECD63F"/>
              </a:buClr>
              <a:buSzPts val="1400"/>
              <a:buFont typeface="Georgia"/>
              <a:buNone/>
              <a:defRPr b="0" i="1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685800" y="1143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685800" y="2514600"/>
            <a:ext cx="77724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50519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Times"/>
              <a:buChar char="•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imes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1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oogle Shape;30;p7"/>
          <p:cNvCxnSpPr/>
          <p:nvPr/>
        </p:nvCxnSpPr>
        <p:spPr>
          <a:xfrm>
            <a:off x="762000" y="3733800"/>
            <a:ext cx="7772400" cy="1588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31" name="Google Shape;31;p7"/>
          <p:cNvSpPr txBox="1"/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Trebuchet MS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FF6633"/>
              </a:buClr>
              <a:buSzPts val="1400"/>
              <a:buFont typeface="Times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Georgia"/>
              <a:buNone/>
              <a:defRPr b="0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7084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CD63F"/>
              </a:buClr>
              <a:buSzPts val="1400"/>
              <a:buFont typeface="Trebuchet MS"/>
              <a:buNone/>
              <a:defRPr b="0" i="1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2" type="body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FF6633"/>
              </a:buClr>
              <a:buSzPts val="1400"/>
              <a:buFont typeface="Times"/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Georgia"/>
              <a:buNone/>
              <a:defRPr b="0" i="0" sz="1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Times"/>
              <a:buNone/>
              <a:defRPr b="0" i="0" sz="9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9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9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9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9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9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9" name="Google Shape;39;p9"/>
          <p:cNvSpPr/>
          <p:nvPr>
            <p:ph idx="2" type="pic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rgbClr val="BABA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Georgia"/>
              <a:buNone/>
              <a:defRPr b="0" i="0" sz="3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FF6633"/>
              </a:buClr>
              <a:buSzPts val="1400"/>
              <a:buFont typeface="Times"/>
              <a:buNone/>
              <a:defRPr b="0" i="0" sz="2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Georgia"/>
              <a:buNone/>
              <a:defRPr b="0" i="0" sz="2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Times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" type="body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FF6633"/>
              </a:buClr>
              <a:buSzPts val="1400"/>
              <a:buFont typeface="Times"/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Georgia"/>
              <a:buNone/>
              <a:defRPr b="0" i="0" sz="1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Times"/>
              <a:buNone/>
              <a:defRPr b="0" i="0" sz="9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9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9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9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9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9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8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ue_seal.jpg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152400" y="1066800"/>
            <a:ext cx="9144000" cy="5410200"/>
          </a:xfrm>
          <a:prstGeom prst="rect">
            <a:avLst/>
          </a:prstGeom>
          <a:blipFill rotWithShape="1">
            <a:blip r:embed="rId2">
              <a:alphaModFix amt="1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jp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Relationship Id="rId4" Type="http://schemas.openxmlformats.org/officeDocument/2006/relationships/image" Target="../media/image30.png"/><Relationship Id="rId9" Type="http://schemas.openxmlformats.org/officeDocument/2006/relationships/image" Target="../media/image27.png"/><Relationship Id="rId5" Type="http://schemas.openxmlformats.org/officeDocument/2006/relationships/image" Target="../media/image24.png"/><Relationship Id="rId6" Type="http://schemas.openxmlformats.org/officeDocument/2006/relationships/image" Target="../media/image21.png"/><Relationship Id="rId7" Type="http://schemas.openxmlformats.org/officeDocument/2006/relationships/image" Target="../media/image28.png"/><Relationship Id="rId8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5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type="ctrTitle"/>
          </p:nvPr>
        </p:nvSpPr>
        <p:spPr>
          <a:xfrm>
            <a:off x="685800" y="7620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University    at  Buffalo </a:t>
            </a:r>
            <a:b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SAE  Clean   Snowmobile    </a:t>
            </a:r>
            <a:r>
              <a:rPr b="1" lang="en-US"/>
              <a:t> </a:t>
            </a:r>
            <a: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Team</a:t>
            </a:r>
            <a:endParaRPr b="1" i="0" sz="36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6" name="Google Shape;46;p10"/>
          <p:cNvSpPr txBox="1"/>
          <p:nvPr>
            <p:ph idx="1" type="subTitle"/>
          </p:nvPr>
        </p:nvSpPr>
        <p:spPr>
          <a:xfrm>
            <a:off x="-9" y="5054898"/>
            <a:ext cx="4495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 typeface="Trebuchet MS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Presented By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rgbClr val="FF6600"/>
              </a:buClr>
              <a:buFont typeface="Trebuchet MS"/>
              <a:buNone/>
            </a:pPr>
            <a:r>
              <a:rPr b="1" lang="en-US" sz="1800"/>
              <a:t>Noah White</a:t>
            </a:r>
            <a:endParaRPr b="1" sz="1800"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rgbClr val="FF6600"/>
              </a:buClr>
              <a:buFont typeface="Trebuchet MS"/>
              <a:buNone/>
            </a:pPr>
            <a:r>
              <a:t/>
            </a:r>
            <a:endParaRPr b="1" sz="1800"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rgbClr val="FF6600"/>
              </a:buClr>
              <a:buFont typeface="Trebuchet MS"/>
              <a:buNone/>
            </a:pPr>
            <a:r>
              <a:t/>
            </a:r>
            <a:endParaRPr b="1" sz="1800"/>
          </a:p>
        </p:txBody>
      </p:sp>
      <p:sp>
        <p:nvSpPr>
          <p:cNvPr id="47" name="Google Shape;47;p10"/>
          <p:cNvSpPr txBox="1"/>
          <p:nvPr/>
        </p:nvSpPr>
        <p:spPr>
          <a:xfrm>
            <a:off x="4572000" y="5113361"/>
            <a:ext cx="4495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 typeface="Trebuchet MS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rgbClr val="FF6600"/>
              </a:buClr>
              <a:buFont typeface="Trebuchet MS"/>
              <a:buNone/>
            </a:pPr>
            <a:r>
              <a:t/>
            </a:r>
            <a:endParaRPr/>
          </a:p>
        </p:txBody>
      </p:sp>
      <p:pic>
        <p:nvPicPr>
          <p:cNvPr id="48" name="Google Shape;4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8575" y="2567500"/>
            <a:ext cx="4599625" cy="405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Tuning</a:t>
            </a:r>
            <a:endParaRPr/>
          </a:p>
        </p:txBody>
      </p:sp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0" y="1868950"/>
            <a:ext cx="4736400" cy="35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Measurables</a:t>
            </a:r>
            <a:endParaRPr sz="2400"/>
          </a:p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400"/>
              <a:buChar char="●"/>
            </a:pPr>
            <a:r>
              <a:rPr lang="en-US" sz="2400"/>
              <a:t>Air Fuel Ratio (AFR)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●"/>
            </a:pPr>
            <a:r>
              <a:rPr lang="en-US" sz="2400"/>
              <a:t>ExHaust Gas Temperature(EGT)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●"/>
            </a:pPr>
            <a:r>
              <a:rPr lang="en-US" sz="2400"/>
              <a:t>Manifold Absolute Pressure (MAP)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●"/>
            </a:pPr>
            <a:r>
              <a:rPr lang="en-US" sz="2400"/>
              <a:t>Exhaust gasses</a:t>
            </a:r>
            <a:endParaRPr sz="2400"/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3750" y="3921425"/>
            <a:ext cx="4337499" cy="293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3150" y="600050"/>
            <a:ext cx="3508100" cy="33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Emissions System</a:t>
            </a:r>
            <a:endParaRPr b="1" i="0" sz="36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7" name="Google Shape;137;p20"/>
          <p:cNvSpPr txBox="1"/>
          <p:nvPr>
            <p:ph idx="1" type="body"/>
          </p:nvPr>
        </p:nvSpPr>
        <p:spPr>
          <a:xfrm>
            <a:off x="381000" y="1741489"/>
            <a:ext cx="4268788" cy="54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 typeface="Trebuchet MS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Design and Implementation</a:t>
            </a:r>
            <a:endParaRPr b="1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8" name="Google Shape;138;p20"/>
          <p:cNvSpPr txBox="1"/>
          <p:nvPr>
            <p:ph idx="2" type="body"/>
          </p:nvPr>
        </p:nvSpPr>
        <p:spPr>
          <a:xfrm>
            <a:off x="457200" y="2360830"/>
            <a:ext cx="4040188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34290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3000"/>
              <a:buFont typeface="Arial"/>
              <a:buChar char="•"/>
            </a:pPr>
            <a:r>
              <a:rPr lang="en-US"/>
              <a:t>2008 Ford F-250 Retrofitted </a:t>
            </a:r>
            <a:r>
              <a:rPr lang="en-US"/>
              <a:t>Diesel Oxidation Catalyst (DOC)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000"/>
              <a:buFont typeface="Arial"/>
              <a:buChar char="•"/>
            </a:pPr>
            <a:r>
              <a:rPr lang="en-US"/>
              <a:t>2008 Ford F-250 </a:t>
            </a: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Diesel Particulate Filter (DPF) - Passive System</a:t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3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Both filters require higher </a:t>
            </a: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EGTs </a:t>
            </a:r>
            <a:r>
              <a:rPr lang="en-US"/>
              <a:t> </a:t>
            </a: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</p:txBody>
      </p:sp>
      <p:grpSp>
        <p:nvGrpSpPr>
          <p:cNvPr id="139" name="Google Shape;139;p20"/>
          <p:cNvGrpSpPr/>
          <p:nvPr/>
        </p:nvGrpSpPr>
        <p:grpSpPr>
          <a:xfrm>
            <a:off x="5638800" y="2171700"/>
            <a:ext cx="990725" cy="3276650"/>
            <a:chOff x="6400800" y="2209800"/>
            <a:chExt cx="990725" cy="3276650"/>
          </a:xfrm>
        </p:grpSpPr>
        <p:sp>
          <p:nvSpPr>
            <p:cNvPr id="140" name="Google Shape;140;p20"/>
            <p:cNvSpPr/>
            <p:nvPr/>
          </p:nvSpPr>
          <p:spPr>
            <a:xfrm>
              <a:off x="6400800" y="2209800"/>
              <a:ext cx="990600" cy="17289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imes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41" name="Google Shape;141;p20"/>
            <p:cNvSpPr/>
            <p:nvPr/>
          </p:nvSpPr>
          <p:spPr>
            <a:xfrm>
              <a:off x="6426425" y="3938750"/>
              <a:ext cx="965100" cy="15477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imes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cxnSp>
        <p:nvCxnSpPr>
          <p:cNvPr id="142" name="Google Shape;142;p20"/>
          <p:cNvCxnSpPr/>
          <p:nvPr/>
        </p:nvCxnSpPr>
        <p:spPr>
          <a:xfrm>
            <a:off x="7038875" y="2589175"/>
            <a:ext cx="15000" cy="2441700"/>
          </a:xfrm>
          <a:prstGeom prst="straightConnector1">
            <a:avLst/>
          </a:prstGeom>
          <a:solidFill>
            <a:schemeClr val="accent1"/>
          </a:solidFill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43" name="Google Shape;143;p20"/>
          <p:cNvSpPr txBox="1"/>
          <p:nvPr/>
        </p:nvSpPr>
        <p:spPr>
          <a:xfrm>
            <a:off x="5715000" y="2748167"/>
            <a:ext cx="83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</a:t>
            </a: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OC</a:t>
            </a:r>
            <a:endParaRPr/>
          </a:p>
        </p:txBody>
      </p:sp>
      <p:sp>
        <p:nvSpPr>
          <p:cNvPr id="144" name="Google Shape;144;p20"/>
          <p:cNvSpPr txBox="1"/>
          <p:nvPr/>
        </p:nvSpPr>
        <p:spPr>
          <a:xfrm>
            <a:off x="5715000" y="4556116"/>
            <a:ext cx="83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</a:t>
            </a: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PF</a:t>
            </a:r>
            <a:endParaRPr/>
          </a:p>
        </p:txBody>
      </p:sp>
      <p:sp>
        <p:nvSpPr>
          <p:cNvPr id="145" name="Google Shape;145;p20"/>
          <p:cNvSpPr txBox="1"/>
          <p:nvPr/>
        </p:nvSpPr>
        <p:spPr>
          <a:xfrm>
            <a:off x="7338802" y="3209835"/>
            <a:ext cx="16002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Exhaust Flow Direction</a:t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6" name="Google Shape;146;p20"/>
          <p:cNvSpPr txBox="1"/>
          <p:nvPr>
            <p:ph idx="2" type="body"/>
          </p:nvPr>
        </p:nvSpPr>
        <p:spPr>
          <a:xfrm>
            <a:off x="3917220" y="5562600"/>
            <a:ext cx="5029200" cy="11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lang="en-US"/>
              <a:t>99.9</a:t>
            </a: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% Reduction in </a:t>
            </a:r>
            <a:r>
              <a:rPr lang="en-US"/>
              <a:t>P</a:t>
            </a: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articulate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lang="en-US"/>
              <a:t>100% Reduction in </a:t>
            </a: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1225" y="620125"/>
            <a:ext cx="3202600" cy="549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2275" y="620125"/>
            <a:ext cx="3358450" cy="54945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 txBox="1"/>
          <p:nvPr/>
        </p:nvSpPr>
        <p:spPr>
          <a:xfrm>
            <a:off x="2079875" y="6272275"/>
            <a:ext cx="68208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2008-2010 Ford F-250 DOC/</a:t>
            </a:r>
            <a:r>
              <a:rPr lang="en-US" sz="2400">
                <a:solidFill>
                  <a:srgbClr val="FFFFFF"/>
                </a:solidFill>
              </a:rPr>
              <a:t>DPF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Emissions System</a:t>
            </a:r>
            <a:endParaRPr/>
          </a:p>
        </p:txBody>
      </p:sp>
      <p:graphicFrame>
        <p:nvGraphicFramePr>
          <p:cNvPr id="159" name="Google Shape;159;p22"/>
          <p:cNvGraphicFramePr/>
          <p:nvPr/>
        </p:nvGraphicFramePr>
        <p:xfrm>
          <a:off x="873563" y="1861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{7B7E8C49-419E-47EB-85B6-FD5AE7C0CD61}</a:tableStyleId>
              </a:tblPr>
              <a:tblGrid>
                <a:gridCol w="2465625"/>
                <a:gridCol w="2465625"/>
                <a:gridCol w="2465625"/>
              </a:tblGrid>
              <a:tr h="7389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Competition Year</a:t>
                      </a:r>
                      <a:endParaRPr sz="2400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2018</a:t>
                      </a:r>
                      <a:endParaRPr sz="2400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2019</a:t>
                      </a:r>
                      <a:endParaRPr sz="2400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Diesel Particulate</a:t>
                      </a:r>
                      <a:endParaRPr sz="2400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395.67 m</a:t>
                      </a:r>
                      <a:r>
                        <a:rPr lang="en-US" sz="240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g/kWh</a:t>
                      </a:r>
                      <a:endParaRPr sz="2400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0.12 mg/kWh</a:t>
                      </a:r>
                      <a:endParaRPr sz="2400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HC+</a:t>
                      </a:r>
                      <a:r>
                        <a:rPr lang="en-US" sz="240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NOX</a:t>
                      </a:r>
                      <a:endParaRPr sz="2400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6.64 </a:t>
                      </a:r>
                      <a:r>
                        <a:rPr lang="en-US" sz="240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g/kWh</a:t>
                      </a:r>
                      <a:endParaRPr sz="2400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9.87 </a:t>
                      </a:r>
                      <a:r>
                        <a:rPr lang="en-US" sz="240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g/kWh</a:t>
                      </a:r>
                      <a:endParaRPr sz="2400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</a:t>
                      </a:r>
                      <a:endParaRPr sz="2400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0.01 </a:t>
                      </a:r>
                      <a:r>
                        <a:rPr lang="en-US" sz="240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g/kWh</a:t>
                      </a:r>
                      <a:endParaRPr sz="2400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0.00 </a:t>
                      </a:r>
                      <a:r>
                        <a:rPr lang="en-US" sz="240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g/kWh</a:t>
                      </a:r>
                      <a:endParaRPr sz="2400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Power</a:t>
                      </a:r>
                      <a:endParaRPr sz="2400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28.88 kW</a:t>
                      </a:r>
                      <a:endParaRPr sz="2400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30.8 kW</a:t>
                      </a:r>
                      <a:endParaRPr sz="2400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E-Score</a:t>
                      </a:r>
                      <a:endParaRPr sz="2400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205.57</a:t>
                      </a:r>
                      <a:endParaRPr sz="2400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203.42</a:t>
                      </a:r>
                      <a:endParaRPr sz="2400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/>
          <p:nvPr>
            <p:ph type="title"/>
          </p:nvPr>
        </p:nvSpPr>
        <p:spPr>
          <a:xfrm>
            <a:off x="457200" y="990599"/>
            <a:ext cx="8229600" cy="10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Sound</a:t>
            </a:r>
            <a:r>
              <a:rPr lang="en-US"/>
              <a:t> Testing and Elimination </a:t>
            </a:r>
            <a:endParaRPr/>
          </a:p>
        </p:txBody>
      </p:sp>
      <p:sp>
        <p:nvSpPr>
          <p:cNvPr id="166" name="Google Shape;166;p23"/>
          <p:cNvSpPr txBox="1"/>
          <p:nvPr>
            <p:ph idx="2" type="body"/>
          </p:nvPr>
        </p:nvSpPr>
        <p:spPr>
          <a:xfrm>
            <a:off x="312375" y="1997100"/>
            <a:ext cx="4040100" cy="3124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Sound Damping Test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Materials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●"/>
            </a:pPr>
            <a:r>
              <a:rPr lang="en-US"/>
              <a:t>Lizard Skin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●"/>
            </a:pPr>
            <a:r>
              <a:rPr lang="en-US"/>
              <a:t>Varius Foams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●"/>
            </a:pPr>
            <a:r>
              <a:rPr lang="en-US"/>
              <a:t>Spray Paint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●"/>
            </a:pPr>
            <a:r>
              <a:rPr lang="en-US"/>
              <a:t>Control</a:t>
            </a:r>
            <a:endParaRPr/>
          </a:p>
        </p:txBody>
      </p:sp>
      <p:pic>
        <p:nvPicPr>
          <p:cNvPr id="167" name="Google Shape;16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700851" y="2414850"/>
            <a:ext cx="2645625" cy="624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/>
          <p:nvPr>
            <p:ph type="title"/>
          </p:nvPr>
        </p:nvSpPr>
        <p:spPr>
          <a:xfrm>
            <a:off x="457200" y="990599"/>
            <a:ext cx="8229600" cy="10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Sound Damping</a:t>
            </a:r>
            <a:endParaRPr/>
          </a:p>
        </p:txBody>
      </p:sp>
      <p:sp>
        <p:nvSpPr>
          <p:cNvPr id="174" name="Google Shape;174;p24"/>
          <p:cNvSpPr txBox="1"/>
          <p:nvPr>
            <p:ph idx="1" type="body"/>
          </p:nvPr>
        </p:nvSpPr>
        <p:spPr>
          <a:xfrm>
            <a:off x="457200" y="2057400"/>
            <a:ext cx="40401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4"/>
          <p:cNvSpPr txBox="1"/>
          <p:nvPr>
            <p:ph idx="2" type="body"/>
          </p:nvPr>
        </p:nvSpPr>
        <p:spPr>
          <a:xfrm>
            <a:off x="457200" y="2590800"/>
            <a:ext cx="4040100" cy="31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4"/>
          <p:cNvSpPr txBox="1"/>
          <p:nvPr>
            <p:ph idx="4" type="body"/>
          </p:nvPr>
        </p:nvSpPr>
        <p:spPr>
          <a:xfrm>
            <a:off x="6198100" y="1997100"/>
            <a:ext cx="2441100" cy="41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Selection</a:t>
            </a:r>
            <a:endParaRPr/>
          </a:p>
          <a:p>
            <a:pPr indent="-317500" lvl="0" marL="457200" rtl="0" algn="l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1400"/>
              <a:buChar char="●"/>
            </a:pPr>
            <a:r>
              <a:rPr lang="en-US"/>
              <a:t>Lizard Skin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Reasoning</a:t>
            </a:r>
            <a:endParaRPr/>
          </a:p>
          <a:p>
            <a:pPr indent="-317500" lvl="0" marL="457200" rtl="0" algn="l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1400"/>
              <a:buChar char="●"/>
            </a:pPr>
            <a:r>
              <a:rPr lang="en-US"/>
              <a:t>Consistent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●"/>
            </a:pPr>
            <a:r>
              <a:rPr lang="en-US"/>
              <a:t>Durable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●"/>
            </a:pPr>
            <a:r>
              <a:rPr lang="en-US"/>
              <a:t>Easy application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997100"/>
            <a:ext cx="5740900" cy="414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/>
          <p:nvPr>
            <p:ph type="title"/>
          </p:nvPr>
        </p:nvSpPr>
        <p:spPr>
          <a:xfrm>
            <a:off x="685800" y="1143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Sled Overview</a:t>
            </a:r>
            <a:endParaRPr b="1" i="0" sz="36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3" name="Google Shape;183;p25"/>
          <p:cNvSpPr txBox="1"/>
          <p:nvPr>
            <p:ph idx="1" type="body"/>
          </p:nvPr>
        </p:nvSpPr>
        <p:spPr>
          <a:xfrm>
            <a:off x="685800" y="1905000"/>
            <a:ext cx="77724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lang="en-US"/>
              <a:t>L</a:t>
            </a: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ow HC, CO</a:t>
            </a:r>
            <a:r>
              <a:rPr lang="en-US"/>
              <a:t>,</a:t>
            </a: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NOx a</a:t>
            </a:r>
            <a:r>
              <a:rPr lang="en-US"/>
              <a:t>nd Particulate</a:t>
            </a: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Emissions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High Fuel Economy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Adequate Power Output for a Utility Snowmobile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Quiet Operation</a:t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Simple, Durable and Rel</a:t>
            </a:r>
            <a:r>
              <a:rPr lang="en-US"/>
              <a:t>iable</a:t>
            </a: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Design</a:t>
            </a:r>
            <a:endParaRPr/>
          </a:p>
        </p:txBody>
      </p:sp>
      <p:pic>
        <p:nvPicPr>
          <p:cNvPr id="184" name="Google Shape;18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5950" y="4126472"/>
            <a:ext cx="4107900" cy="273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126475"/>
            <a:ext cx="3659349" cy="273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/>
          <p:nvPr>
            <p:ph type="title"/>
          </p:nvPr>
        </p:nvSpPr>
        <p:spPr>
          <a:xfrm>
            <a:off x="685800" y="1143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Sponsors</a:t>
            </a:r>
            <a:endParaRPr b="1" i="0" sz="36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91" name="Google Shape;19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5343" y="5381700"/>
            <a:ext cx="2181469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86200" y="1828800"/>
            <a:ext cx="4658488" cy="43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43703" y="853463"/>
            <a:ext cx="1943481" cy="1158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06889" y="1859861"/>
            <a:ext cx="1617311" cy="1606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22776" y="3652196"/>
            <a:ext cx="2066601" cy="77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6"/>
          <p:cNvPicPr preferRelativeResize="0"/>
          <p:nvPr/>
        </p:nvPicPr>
        <p:blipFill rotWithShape="1">
          <a:blip r:embed="rId8">
            <a:alphaModFix/>
          </a:blip>
          <a:srcRect b="0" l="770" r="6923" t="1468"/>
          <a:stretch/>
        </p:blipFill>
        <p:spPr>
          <a:xfrm>
            <a:off x="1215508" y="4511302"/>
            <a:ext cx="1143000" cy="799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549648" y="4489193"/>
            <a:ext cx="955552" cy="821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/>
          <p:nvPr>
            <p:ph type="title"/>
          </p:nvPr>
        </p:nvSpPr>
        <p:spPr>
          <a:xfrm>
            <a:off x="685800" y="1060175"/>
            <a:ext cx="77724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Noah White</a:t>
            </a:r>
            <a:endParaRPr b="1" sz="24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njwhite2@buffalo.edu</a:t>
            </a:r>
            <a:endParaRPr b="1" sz="24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Thank you for your time!</a:t>
            </a:r>
            <a:endParaRPr b="1" i="0" sz="36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645072" y="914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Design Considerations</a:t>
            </a:r>
            <a:endParaRPr b="1" i="0" sz="36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228600" y="3829050"/>
            <a:ext cx="2971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Environment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Decreased Emissions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Quieter Operation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Lowered Fuel Consumption</a:t>
            </a:r>
            <a:endParaRPr/>
          </a:p>
          <a:p>
            <a:pPr indent="-330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" name="Google Shape;55;p11"/>
          <p:cNvSpPr txBox="1"/>
          <p:nvPr>
            <p:ph idx="2" type="body"/>
          </p:nvPr>
        </p:nvSpPr>
        <p:spPr>
          <a:xfrm>
            <a:off x="6096000" y="3810000"/>
            <a:ext cx="2590800" cy="2575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Manufacturer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Low Cost/High Product Quality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System Simplicity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Increased Durability</a:t>
            </a:r>
            <a:endParaRPr/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" name="Google Shape;56;p11"/>
          <p:cNvSpPr txBox="1"/>
          <p:nvPr/>
        </p:nvSpPr>
        <p:spPr>
          <a:xfrm>
            <a:off x="3352800" y="3810000"/>
            <a:ext cx="2590800" cy="2622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Operator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Extended Operation Period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Increased Towing Capacity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Extended Fuel Range</a:t>
            </a:r>
            <a:endParaRPr/>
          </a:p>
          <a:p>
            <a:pPr indent="-330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" y="1981200"/>
            <a:ext cx="247497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2800" y="1981200"/>
            <a:ext cx="2577464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15050" y="1981200"/>
            <a:ext cx="265176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type="title"/>
          </p:nvPr>
        </p:nvSpPr>
        <p:spPr>
          <a:xfrm>
            <a:off x="609600" y="1066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Engine Selection</a:t>
            </a:r>
            <a:endParaRPr b="1" i="0" sz="36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685800" y="20574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Low HC, CO, NOx and soot emissions</a:t>
            </a:r>
            <a:endParaRPr/>
          </a:p>
          <a:p>
            <a:pPr indent="-4318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High Torque Output</a:t>
            </a:r>
            <a:endParaRPr/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rebuchet MS"/>
              <a:buChar char="●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Low BSFC</a:t>
            </a:r>
            <a:endParaRPr/>
          </a:p>
          <a:p>
            <a:pPr indent="-4318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●"/>
            </a:pPr>
            <a:r>
              <a:rPr lang="en-US" sz="2400"/>
              <a:t>Low WOT Exhaust Noise</a:t>
            </a:r>
            <a:endParaRPr sz="2400"/>
          </a:p>
          <a:p>
            <a:pPr indent="-4318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Engine Longevity and Reliability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2"/>
          <p:cNvSpPr txBox="1"/>
          <p:nvPr>
            <p:ph idx="2" type="body"/>
          </p:nvPr>
        </p:nvSpPr>
        <p:spPr>
          <a:xfrm>
            <a:off x="4838465" y="3962400"/>
            <a:ext cx="42672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Mercedes-Benz/Smart OM 660</a:t>
            </a:r>
            <a:endParaRPr b="1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3 Cylinder</a:t>
            </a:r>
            <a:r>
              <a:rPr lang="en-US" sz="2000"/>
              <a:t>, 0.8 Liter, </a:t>
            </a: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Liquid Cooled Turbo Diesel </a:t>
            </a:r>
            <a:endParaRPr/>
          </a:p>
          <a:p>
            <a:pPr indent="-3683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Direct Fuel Injection System</a:t>
            </a:r>
            <a:endParaRPr/>
          </a:p>
          <a:p>
            <a:pPr indent="-3683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lang="en-US" sz="2000"/>
              <a:t>BorgWarner KP31 Turbocharger </a:t>
            </a:r>
            <a:endParaRPr sz="2000"/>
          </a:p>
          <a:p>
            <a:pPr indent="-3683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216 g/kW-hr BSFC</a:t>
            </a:r>
            <a:endParaRPr b="0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34290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descr="cutcdi.jpg" id="68" name="Google Shape;6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400" y="1371600"/>
            <a:ext cx="2971800" cy="2448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Google Shape;73;p13"/>
          <p:cNvGraphicFramePr/>
          <p:nvPr/>
        </p:nvGraphicFramePr>
        <p:xfrm>
          <a:off x="1790700" y="52743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{8DF1742E-B779-44FB-8970-48342BA9C93A}</a:tableStyleId>
              </a:tblPr>
              <a:tblGrid>
                <a:gridCol w="1183125"/>
                <a:gridCol w="1624550"/>
              </a:tblGrid>
              <a:tr h="773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Stock</a:t>
                      </a:r>
                      <a:endParaRPr b="1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u="sng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none" cap="none" strike="noStrike"/>
                        <a:t>Horsepower</a:t>
                      </a:r>
                      <a:endParaRPr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none" cap="none" strike="noStrike"/>
                        <a:t>54.5 @ 3942 rpm</a:t>
                      </a:r>
                      <a:endParaRPr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528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none" cap="none" strike="noStrike"/>
                        <a:t>Torque</a:t>
                      </a:r>
                      <a:endParaRPr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none" cap="none" strike="noStrike"/>
                        <a:t>84.7 @ 2460 rpm</a:t>
                      </a:r>
                      <a:endParaRPr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4" name="Google Shape;7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0700" y="1828800"/>
            <a:ext cx="5715000" cy="3445505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5" name="Google Shape;75;p13"/>
          <p:cNvSpPr txBox="1"/>
          <p:nvPr>
            <p:ph type="title"/>
          </p:nvPr>
        </p:nvSpPr>
        <p:spPr>
          <a:xfrm>
            <a:off x="609600" y="1066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Stock </a:t>
            </a:r>
            <a: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Engine Output</a:t>
            </a:r>
            <a:endParaRPr b="1" i="0" sz="36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76" name="Google Shape;76;p13"/>
          <p:cNvGraphicFramePr/>
          <p:nvPr/>
        </p:nvGraphicFramePr>
        <p:xfrm>
          <a:off x="4598375" y="52743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{8DF1742E-B779-44FB-8970-48342BA9C93A}</a:tableStyleId>
              </a:tblPr>
              <a:tblGrid>
                <a:gridCol w="1187975"/>
                <a:gridCol w="1719350"/>
              </a:tblGrid>
              <a:tr h="842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2019</a:t>
                      </a:r>
                      <a:endParaRPr b="1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u="sng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none" cap="none" strike="noStrike"/>
                        <a:t>Horsepower</a:t>
                      </a:r>
                      <a:endParaRPr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41 @ 3800 rpm</a:t>
                      </a:r>
                      <a:endParaRPr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459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Torque</a:t>
                      </a:r>
                      <a:endParaRPr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58.25 @ 3800 rpm</a:t>
                      </a:r>
                      <a:endParaRPr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Engine Adaptation</a:t>
            </a:r>
            <a:endParaRPr b="0" i="0" sz="36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2" name="Google Shape;82;p14"/>
          <p:cNvSpPr txBox="1"/>
          <p:nvPr>
            <p:ph idx="1" type="body"/>
          </p:nvPr>
        </p:nvSpPr>
        <p:spPr>
          <a:xfrm>
            <a:off x="228600" y="2438400"/>
            <a:ext cx="35814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6061 Aluminum Alloy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175 lb compressive force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FoS of 9.88</a:t>
            </a:r>
            <a:endParaRPr b="0" i="0" sz="2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3" name="Google Shape;83;p14"/>
          <p:cNvSpPr txBox="1"/>
          <p:nvPr>
            <p:ph idx="2" type="body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3">
            <a:alphaModFix/>
          </a:blip>
          <a:srcRect b="16361" l="19467" r="0" t="0"/>
          <a:stretch/>
        </p:blipFill>
        <p:spPr>
          <a:xfrm>
            <a:off x="3810000" y="2401111"/>
            <a:ext cx="5105400" cy="2964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Engine Mount Adaptation</a:t>
            </a:r>
            <a:endParaRPr/>
          </a:p>
        </p:txBody>
      </p:sp>
      <p:sp>
        <p:nvSpPr>
          <p:cNvPr id="91" name="Google Shape;91;p15"/>
          <p:cNvSpPr txBox="1"/>
          <p:nvPr>
            <p:ph idx="1" type="body"/>
          </p:nvPr>
        </p:nvSpPr>
        <p:spPr>
          <a:xfrm>
            <a:off x="791300" y="1820425"/>
            <a:ext cx="4499100" cy="6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US">
                <a:solidFill>
                  <a:srgbClr val="FFFFFF"/>
                </a:solidFill>
              </a:rPr>
              <a:t>Custom engine mounts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4000" y="2663275"/>
            <a:ext cx="3566325" cy="24719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 txBox="1"/>
          <p:nvPr>
            <p:ph idx="1" type="body"/>
          </p:nvPr>
        </p:nvSpPr>
        <p:spPr>
          <a:xfrm>
            <a:off x="685800" y="5342550"/>
            <a:ext cx="44991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Front Engine Mount</a:t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US">
                <a:solidFill>
                  <a:srgbClr val="FFFFFF"/>
                </a:solidFill>
              </a:rPr>
              <a:t>FOS 4.97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4" name="Google Shape;94;p15"/>
          <p:cNvPicPr preferRelativeResize="0"/>
          <p:nvPr/>
        </p:nvPicPr>
        <p:blipFill rotWithShape="1">
          <a:blip r:embed="rId4">
            <a:alphaModFix/>
          </a:blip>
          <a:srcRect b="16100" l="0" r="21697" t="0"/>
          <a:stretch/>
        </p:blipFill>
        <p:spPr>
          <a:xfrm>
            <a:off x="791300" y="2658013"/>
            <a:ext cx="3130670" cy="25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 txBox="1"/>
          <p:nvPr>
            <p:ph idx="1" type="body"/>
          </p:nvPr>
        </p:nvSpPr>
        <p:spPr>
          <a:xfrm>
            <a:off x="4813988" y="5311500"/>
            <a:ext cx="4499100" cy="6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Rear </a:t>
            </a:r>
            <a:r>
              <a:rPr lang="en-US">
                <a:solidFill>
                  <a:srgbClr val="FFFFFF"/>
                </a:solidFill>
              </a:rPr>
              <a:t>Engine Mount</a:t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US">
                <a:solidFill>
                  <a:srgbClr val="FFFFFF"/>
                </a:solidFill>
              </a:rPr>
              <a:t>FOS 28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Engine Adaptation</a:t>
            </a:r>
            <a:endParaRPr/>
          </a:p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791300" y="1820425"/>
            <a:ext cx="4499100" cy="6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US">
                <a:solidFill>
                  <a:srgbClr val="FFFFFF"/>
                </a:solidFill>
              </a:rPr>
              <a:t>Custom engine mounts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03" name="Google Shape;103;p16"/>
          <p:cNvPicPr preferRelativeResize="0"/>
          <p:nvPr/>
        </p:nvPicPr>
        <p:blipFill rotWithShape="1">
          <a:blip r:embed="rId3">
            <a:alphaModFix/>
          </a:blip>
          <a:srcRect b="21513" l="0" r="12739" t="0"/>
          <a:stretch/>
        </p:blipFill>
        <p:spPr>
          <a:xfrm>
            <a:off x="2530725" y="2536914"/>
            <a:ext cx="4082538" cy="277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2322450" y="5463125"/>
            <a:ext cx="44991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Side Plate</a:t>
            </a:r>
            <a:r>
              <a:rPr lang="en-US">
                <a:solidFill>
                  <a:srgbClr val="FFFFFF"/>
                </a:solidFill>
              </a:rPr>
              <a:t> Engine Mount</a:t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ctr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US">
                <a:solidFill>
                  <a:srgbClr val="FFFFFF"/>
                </a:solidFill>
              </a:rPr>
              <a:t>FOS &gt;100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Suspension System</a:t>
            </a:r>
            <a:endParaRPr b="1" i="0" sz="36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457200" y="2057400"/>
            <a:ext cx="4191000" cy="438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 typeface="Trebuchet MS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Design and Implementation</a:t>
            </a:r>
            <a:endParaRPr b="1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1" name="Google Shape;111;p17"/>
          <p:cNvSpPr txBox="1"/>
          <p:nvPr>
            <p:ph idx="2" type="body"/>
          </p:nvPr>
        </p:nvSpPr>
        <p:spPr>
          <a:xfrm>
            <a:off x="457200" y="2590800"/>
            <a:ext cx="40401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Fox Float II Front Shocks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Curve Industries XS Skis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Stud Boy 9” Shaper bars</a:t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Improved Towing Capacity Through Increased Traction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2100" y="4045060"/>
            <a:ext cx="4341901" cy="2812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2337" y="2259061"/>
            <a:ext cx="3781425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Engine Management</a:t>
            </a:r>
            <a:endParaRPr/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685800" y="2209800"/>
            <a:ext cx="5046000" cy="37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en-US" sz="2000"/>
              <a:t>Stand Alone </a:t>
            </a:r>
            <a:r>
              <a:rPr lang="en-US" sz="2000"/>
              <a:t>Programmable</a:t>
            </a:r>
            <a:r>
              <a:rPr lang="en-US" sz="2000"/>
              <a:t> ECU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en-US" sz="2000"/>
              <a:t>Variable control</a:t>
            </a:r>
            <a:endParaRPr sz="2000"/>
          </a:p>
          <a:p>
            <a:pPr indent="45720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000"/>
              <a:t>Pulse Width</a:t>
            </a:r>
            <a:endParaRPr sz="2000"/>
          </a:p>
          <a:p>
            <a:pPr indent="45720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000"/>
              <a:t>Fuel Pressure</a:t>
            </a:r>
            <a:endParaRPr sz="20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000"/>
              <a:t>		Injection Timing</a:t>
            </a:r>
            <a:endParaRPr sz="20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000"/>
              <a:t>		Pilot Injection</a:t>
            </a:r>
            <a:endParaRPr sz="20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en-US" sz="2000"/>
              <a:t>Real Time Variable Monitoring</a:t>
            </a:r>
            <a:endParaRPr sz="2000"/>
          </a:p>
        </p:txBody>
      </p:sp>
      <p:sp>
        <p:nvSpPr>
          <p:cNvPr id="121" name="Google Shape;121;p18"/>
          <p:cNvSpPr txBox="1"/>
          <p:nvPr>
            <p:ph idx="2" type="body"/>
          </p:nvPr>
        </p:nvSpPr>
        <p:spPr>
          <a:xfrm>
            <a:off x="5261400" y="2160250"/>
            <a:ext cx="3810000" cy="37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en-US" sz="2000"/>
              <a:t>Specialists Components </a:t>
            </a:r>
            <a:endParaRPr sz="20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	Typhoon II</a:t>
            </a:r>
            <a:endParaRPr sz="2000"/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0875" y="3158925"/>
            <a:ext cx="2705100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